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8"/>
  </p:handoutMasterIdLst>
  <p:sldIdLst>
    <p:sldId id="256" r:id="rId2"/>
    <p:sldId id="264" r:id="rId3"/>
    <p:sldId id="263" r:id="rId4"/>
    <p:sldId id="265" r:id="rId5"/>
    <p:sldId id="266" r:id="rId6"/>
    <p:sldId id="267" r:id="rId7"/>
    <p:sldId id="261" r:id="rId8"/>
    <p:sldId id="262" r:id="rId9"/>
    <p:sldId id="268" r:id="rId10"/>
    <p:sldId id="269" r:id="rId11"/>
    <p:sldId id="273" r:id="rId12"/>
    <p:sldId id="276" r:id="rId13"/>
    <p:sldId id="277" r:id="rId14"/>
    <p:sldId id="272" r:id="rId15"/>
    <p:sldId id="274" r:id="rId16"/>
    <p:sldId id="27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000B"/>
    <a:srgbClr val="29364B"/>
    <a:srgbClr val="481419"/>
    <a:srgbClr val="006CFF"/>
    <a:srgbClr val="0041B6"/>
    <a:srgbClr val="F9D600"/>
    <a:srgbClr val="324057"/>
    <a:srgbClr val="007CCE"/>
    <a:srgbClr val="2A1255"/>
    <a:srgbClr val="A58C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51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79400" y="317500"/>
            <a:ext cx="8572500" cy="6235700"/>
          </a:xfrm>
          <a:prstGeom prst="rect">
            <a:avLst/>
          </a:prstGeom>
          <a:solidFill>
            <a:schemeClr val="bg1">
              <a:alpha val="92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avtocod.ru/tipy-dorozhnyh-znakov?ysclid=m205wgvgp8993856604" TargetMode="External"/><Relationship Id="rId2" Type="http://schemas.openxmlformats.org/officeDocument/2006/relationships/hyperlink" Target="https://studwood.net/1570046/kulturologiya/simvoly_i_znaki_v_zhizni_lyudey?ysclid=m205ufz87e30274904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ultiurok.ru/files/osnovy-graficheskoi-gramoty-sborochnye-chertezhi-6.html?ysclid=m205zggl9n738619060" TargetMode="External"/><Relationship Id="rId4" Type="http://schemas.openxmlformats.org/officeDocument/2006/relationships/hyperlink" Target="https://www.sima-land.ru/o-kompanii/novosti-kompanii/3409/?ysclid=m205xkvyot252267096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080010" y="3083737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0"/>
                <a:solidFill>
                  <a:srgbClr val="97000B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</a:rPr>
              <a:t>Условные обозначения</a:t>
            </a:r>
            <a:endParaRPr lang="en-US" b="1" dirty="0">
              <a:ln w="0"/>
              <a:solidFill>
                <a:srgbClr val="97000B"/>
              </a:solidFill>
              <a:effectLst>
                <a:reflection blurRad="6350" stA="53000" endA="300" endPos="35500" dir="5400000" sy="-90000" algn="bl" rotWithShape="0"/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35068" y="476672"/>
            <a:ext cx="8928992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учреждение </a:t>
            </a:r>
            <a:endParaRPr lang="ru-RU" sz="1400" b="1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дополнительного образования  </a:t>
            </a:r>
            <a:endParaRPr lang="ru-RU" sz="1400" b="1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«Центр детского творчества Сормовского района»</a:t>
            </a:r>
            <a:endParaRPr lang="ru-RU" sz="1400" b="1" dirty="0">
              <a:solidFill>
                <a:schemeClr val="accent5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29428" y="5058263"/>
            <a:ext cx="4572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Автор-Колмогорова Е.В.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 дополнительного образования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80010" y="5932162"/>
            <a:ext cx="4572000" cy="3906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2025г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248" y="0"/>
            <a:ext cx="7886700" cy="13377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Схема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5459" y="1465729"/>
            <a:ext cx="7966278" cy="854390"/>
          </a:xfrm>
        </p:spPr>
        <p:txBody>
          <a:bodyPr>
            <a:normAutofit/>
          </a:bodyPr>
          <a:lstStyle/>
          <a:p>
            <a:r>
              <a:rPr lang="ru-RU" sz="2000" dirty="0"/>
              <a:t>общая форма, план, а также любое обобщённое изображение или описание, лишённое конкретных деталей.</a:t>
            </a:r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978741"/>
            <a:ext cx="3147183" cy="1936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8876" y="2676336"/>
            <a:ext cx="2993054" cy="310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889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78828"/>
            <a:ext cx="7886700" cy="13377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Условные обозначения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при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шитье и вязании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074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4" b="78649"/>
          <a:stretch/>
        </p:blipFill>
        <p:spPr bwMode="auto">
          <a:xfrm>
            <a:off x="1157559" y="1516560"/>
            <a:ext cx="6143993" cy="76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7" t="14760" r="2951" b="3742"/>
          <a:stretch/>
        </p:blipFill>
        <p:spPr bwMode="auto">
          <a:xfrm>
            <a:off x="901605" y="3193578"/>
            <a:ext cx="4089185" cy="268860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3656" t="19908" r="68426" b="43986"/>
          <a:stretch/>
        </p:blipFill>
        <p:spPr>
          <a:xfrm>
            <a:off x="5968691" y="3043452"/>
            <a:ext cx="1711761" cy="283873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512748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914" y="457201"/>
            <a:ext cx="7886700" cy="13377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Обозначения движения в анимации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6113" y="1980838"/>
            <a:ext cx="7869237" cy="368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971242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414069"/>
            <a:ext cx="7886700" cy="13377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Обозначения складывания </a:t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работ из бумаги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38" t="17053"/>
          <a:stretch/>
        </p:blipFill>
        <p:spPr>
          <a:xfrm>
            <a:off x="1494024" y="1992701"/>
            <a:ext cx="6155952" cy="3908216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6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479475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5587" y="1269157"/>
            <a:ext cx="2519363" cy="25193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0448" t="19179" r="20000" b="9776"/>
          <a:stretch/>
        </p:blipFill>
        <p:spPr>
          <a:xfrm>
            <a:off x="6194911" y="712297"/>
            <a:ext cx="2684877" cy="24022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7348" y="4157852"/>
            <a:ext cx="2005926" cy="20992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5236" t="5928" r="18425" b="5123"/>
          <a:stretch/>
        </p:blipFill>
        <p:spPr>
          <a:xfrm>
            <a:off x="5996504" y="3527947"/>
            <a:ext cx="2333768" cy="23517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8650" y="3166281"/>
            <a:ext cx="3438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Театр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306391" y="2929890"/>
            <a:ext cx="3438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Светофор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28650" y="5887745"/>
            <a:ext cx="3438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Школа, вуз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06390" y="5879736"/>
            <a:ext cx="3438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Столовая</a:t>
            </a:r>
            <a:endParaRPr lang="ru-RU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628650" y="162718"/>
            <a:ext cx="7886700" cy="13377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Отгадай знак!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8226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375" t="714" r="73668" b="1082"/>
          <a:stretch/>
        </p:blipFill>
        <p:spPr>
          <a:xfrm>
            <a:off x="1989372" y="361777"/>
            <a:ext cx="1542198" cy="39840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330" t="4073" r="58717" b="45759"/>
          <a:stretch/>
        </p:blipFill>
        <p:spPr>
          <a:xfrm>
            <a:off x="5923128" y="545910"/>
            <a:ext cx="1951630" cy="189703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5047" y="2612283"/>
            <a:ext cx="3438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Погода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602831" y="2610945"/>
            <a:ext cx="2967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Пешеходный переход</a:t>
            </a:r>
            <a:endParaRPr lang="ru-RU" dirty="0"/>
          </a:p>
        </p:txBody>
      </p:sp>
      <p:pic>
        <p:nvPicPr>
          <p:cNvPr id="1028" name="Picture 4" descr="https://avatars.mds.yandex.net/i?id=43519788e52e61d58ff36e165db323010a49d0fd-7543369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8" y="3886938"/>
            <a:ext cx="1739663" cy="173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14826" y="5944079"/>
            <a:ext cx="3438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Больница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1570" y="4001230"/>
            <a:ext cx="2387505" cy="159167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714845" y="5910377"/>
            <a:ext cx="3438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Электронная почта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0291" y="3886938"/>
            <a:ext cx="1795368" cy="182025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774172" y="5903556"/>
            <a:ext cx="1974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Телефон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118393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3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031" y="387304"/>
            <a:ext cx="7886700" cy="133773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Интернет-источники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6031" y="1725036"/>
            <a:ext cx="8211938" cy="4711234"/>
          </a:xfrm>
        </p:spPr>
        <p:txBody>
          <a:bodyPr>
            <a:normAutofit/>
          </a:bodyPr>
          <a:lstStyle/>
          <a:p>
            <a:r>
              <a:rPr lang="en-US" sz="2400" dirty="0">
                <a:hlinkClick r:id="rId2"/>
              </a:rPr>
              <a:t>https://</a:t>
            </a:r>
            <a:r>
              <a:rPr lang="en-US" sz="2400" dirty="0" smtClean="0">
                <a:hlinkClick r:id="rId2"/>
              </a:rPr>
              <a:t>studwood.net/1570046/kulturologiya/simvoly_i_znaki_v_zhizni_lyudey?ysclid=m205ufz87e302749041</a:t>
            </a:r>
            <a:r>
              <a:rPr lang="ru-RU" sz="2400" dirty="0" smtClean="0"/>
              <a:t> Символы и знаки в жизни людей</a:t>
            </a:r>
          </a:p>
          <a:p>
            <a:r>
              <a:rPr lang="en-US" sz="2400" dirty="0">
                <a:hlinkClick r:id="rId3"/>
              </a:rPr>
              <a:t>https://</a:t>
            </a:r>
            <a:r>
              <a:rPr lang="en-US" sz="2400" dirty="0" smtClean="0">
                <a:hlinkClick r:id="rId3"/>
              </a:rPr>
              <a:t>avtocod.ru/tipy-dorozhnyh-znakov?ysclid=m205wgvgp8993856604</a:t>
            </a:r>
            <a:r>
              <a:rPr lang="ru-RU" sz="2400" dirty="0" smtClean="0"/>
              <a:t> Знаки дорожного движения</a:t>
            </a:r>
          </a:p>
          <a:p>
            <a:r>
              <a:rPr lang="en-US" sz="2400" dirty="0">
                <a:hlinkClick r:id="rId4"/>
              </a:rPr>
              <a:t>https://www.sima-land.ru/o-kompanii/novosti-kompanii/3409/?</a:t>
            </a:r>
            <a:r>
              <a:rPr lang="en-US" sz="2400" dirty="0" smtClean="0">
                <a:hlinkClick r:id="rId4"/>
              </a:rPr>
              <a:t>ysclid=m205xkvyot252267096</a:t>
            </a:r>
            <a:r>
              <a:rPr lang="ru-RU" sz="2400" dirty="0" smtClean="0"/>
              <a:t> Знаки, символы</a:t>
            </a:r>
          </a:p>
          <a:p>
            <a:r>
              <a:rPr lang="en-US" sz="2400" dirty="0">
                <a:hlinkClick r:id="rId5"/>
              </a:rPr>
              <a:t>https://</a:t>
            </a:r>
            <a:r>
              <a:rPr lang="en-US" sz="2400" dirty="0" smtClean="0">
                <a:hlinkClick r:id="rId5"/>
              </a:rPr>
              <a:t>multiurok.ru/files/osnovy-graficheskoi-gramoty-sborochnye-chertezhi-6.html?ysclid=m205zggl9n738619060</a:t>
            </a:r>
            <a:r>
              <a:rPr lang="ru-RU" sz="2400" dirty="0" smtClean="0"/>
              <a:t> Основы графической грамоты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87285595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459" y="127997"/>
            <a:ext cx="7886700" cy="13377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Условные обозначения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Это система знаков, применяемых для изображения</a:t>
            </a:r>
          </a:p>
          <a:p>
            <a:endParaRPr lang="ru-RU" dirty="0"/>
          </a:p>
          <a:p>
            <a:r>
              <a:rPr lang="ru-RU" dirty="0"/>
              <a:t> это общепринятые символы и знаки, которые помогают обозначать предметы, явления или действия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997" y="4659800"/>
            <a:ext cx="2395182" cy="1142701"/>
          </a:xfrm>
          <a:prstGeom prst="rect">
            <a:avLst/>
          </a:prstGeom>
        </p:spPr>
      </p:pic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781" y="4273249"/>
            <a:ext cx="1727816" cy="180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44388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Дорожные знаки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. </a:t>
            </a:r>
          </a:p>
        </p:txBody>
      </p:sp>
      <p:pic>
        <p:nvPicPr>
          <p:cNvPr id="3074" name="Picture 2" descr="https://studwood.net/imag_/10/147579/image00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" t="7800" r="-61" b="6892"/>
          <a:stretch/>
        </p:blipFill>
        <p:spPr bwMode="auto">
          <a:xfrm>
            <a:off x="1064524" y="1733266"/>
            <a:ext cx="7096837" cy="432634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242695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"/>
            <a:ext cx="8515350" cy="1337732"/>
          </a:xfrm>
        </p:spPr>
        <p:txBody>
          <a:bodyPr/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Схемы и условные обозначения карт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9598" y="1465263"/>
            <a:ext cx="6282266" cy="4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2298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Математические знаки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098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5" r="68148" b="76681"/>
          <a:stretch/>
        </p:blipFill>
        <p:spPr bwMode="auto">
          <a:xfrm>
            <a:off x="628650" y="1337733"/>
            <a:ext cx="7315065" cy="147370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9930" t="40723" r="28975" b="42744"/>
          <a:stretch/>
        </p:blipFill>
        <p:spPr>
          <a:xfrm>
            <a:off x="832513" y="3302759"/>
            <a:ext cx="7045884" cy="180150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258702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449" y="420666"/>
            <a:ext cx="7886700" cy="13377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Музыкальные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122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038126"/>
            <a:ext cx="7869237" cy="179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9165" t="19990" r="63373" b="55493"/>
          <a:stretch/>
        </p:blipFill>
        <p:spPr>
          <a:xfrm>
            <a:off x="3187178" y="4109618"/>
            <a:ext cx="2769643" cy="185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1988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Хозяйственные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026" name="Picture 2" descr="Стирать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39" b="82954"/>
          <a:stretch/>
        </p:blipFill>
        <p:spPr bwMode="auto">
          <a:xfrm>
            <a:off x="1077805" y="1514631"/>
            <a:ext cx="1979294" cy="196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761" t="31686" r="76904" b="52696"/>
          <a:stretch/>
        </p:blipFill>
        <p:spPr>
          <a:xfrm>
            <a:off x="1023213" y="3842112"/>
            <a:ext cx="2074459" cy="19801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77919" t="31314" r="4822" b="57530"/>
          <a:stretch/>
        </p:blipFill>
        <p:spPr>
          <a:xfrm>
            <a:off x="5356616" y="4256800"/>
            <a:ext cx="1774209" cy="15654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66531" y="2314739"/>
            <a:ext cx="1705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Можно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34770" y="5060956"/>
            <a:ext cx="1637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Нельзя гладить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71246" y="11234284"/>
            <a:ext cx="11980363" cy="16349360"/>
          </a:xfrm>
          <a:prstGeom prst="rect">
            <a:avLst/>
          </a:prstGeom>
        </p:spPr>
      </p:pic>
      <p:pic>
        <p:nvPicPr>
          <p:cNvPr id="1028" name="Picture 4" descr="25 обозначений и условных сигналов на все случаи жизни: от фигни до спасения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94" t="1112" r="9842" b="92791"/>
          <a:stretch/>
        </p:blipFill>
        <p:spPr bwMode="auto">
          <a:xfrm>
            <a:off x="5008728" y="1514631"/>
            <a:ext cx="2122097" cy="2014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76785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Общественные места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50" name="Picture 2" descr="25 обозначений и условных сигналов на все случаи жизни: от фигни до спасения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92" t="29150" r="2687" b="40436"/>
          <a:stretch/>
        </p:blipFill>
        <p:spPr bwMode="auto">
          <a:xfrm>
            <a:off x="628649" y="1444502"/>
            <a:ext cx="4612091" cy="216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4303" y="3606421"/>
            <a:ext cx="5570206" cy="298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75654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Чертёж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5459" y="1465729"/>
            <a:ext cx="7474959" cy="881686"/>
          </a:xfrm>
        </p:spPr>
        <p:txBody>
          <a:bodyPr>
            <a:normAutofit lnSpcReduction="10000"/>
          </a:bodyPr>
          <a:lstStyle/>
          <a:p>
            <a:r>
              <a:rPr lang="ru-RU" sz="2000" dirty="0"/>
              <a:t>Чертеж — это графический конструкторский документ, который содержит </a:t>
            </a:r>
            <a:r>
              <a:rPr lang="ru-RU" sz="2000" dirty="0" smtClean="0"/>
              <a:t>изображение здания предмета или отдельной детали по размерам.</a:t>
            </a:r>
          </a:p>
          <a:p>
            <a:endParaRPr lang="ru-RU" sz="2000" dirty="0"/>
          </a:p>
          <a:p>
            <a:endParaRPr lang="ru-RU" sz="2000" dirty="0"/>
          </a:p>
        </p:txBody>
      </p:sp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398" y="2391130"/>
            <a:ext cx="5450859" cy="408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665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450</TotalTime>
  <Words>164</Words>
  <Application>Microsoft Office PowerPoint</Application>
  <PresentationFormat>Экран (4:3)</PresentationFormat>
  <Paragraphs>41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Office Theme</vt:lpstr>
      <vt:lpstr>Презентация PowerPoint</vt:lpstr>
      <vt:lpstr>Условные обозначения</vt:lpstr>
      <vt:lpstr>Дорожные знаки. </vt:lpstr>
      <vt:lpstr>Схемы и условные обозначения карт</vt:lpstr>
      <vt:lpstr>Математические знаки</vt:lpstr>
      <vt:lpstr>Музыкальные</vt:lpstr>
      <vt:lpstr>Хозяйственные</vt:lpstr>
      <vt:lpstr>Общественные места</vt:lpstr>
      <vt:lpstr>Чертёж</vt:lpstr>
      <vt:lpstr>Схема</vt:lpstr>
      <vt:lpstr>Условные обозначения  при шитье и вязании</vt:lpstr>
      <vt:lpstr>Обозначения движения в анимации</vt:lpstr>
      <vt:lpstr>Обозначения складывания  работ из бумаги</vt:lpstr>
      <vt:lpstr>Отгадай знак!</vt:lpstr>
      <vt:lpstr>Презентация PowerPoint</vt:lpstr>
      <vt:lpstr>Интернет-источники</vt:lpstr>
    </vt:vector>
  </TitlesOfParts>
  <Company>PJSC "New Engineering Technologies"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1</cp:lastModifiedBy>
  <cp:revision>98</cp:revision>
  <dcterms:created xsi:type="dcterms:W3CDTF">2016-11-18T14:12:19Z</dcterms:created>
  <dcterms:modified xsi:type="dcterms:W3CDTF">2026-02-26T08:40:56Z</dcterms:modified>
</cp:coreProperties>
</file>