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2" r:id="rId11"/>
    <p:sldId id="265" r:id="rId12"/>
    <p:sldId id="266" r:id="rId13"/>
    <p:sldId id="267" r:id="rId14"/>
    <p:sldId id="268" r:id="rId15"/>
    <p:sldId id="271" r:id="rId16"/>
    <p:sldId id="269" r:id="rId17"/>
    <p:sldId id="270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629" autoAdjust="0"/>
    <p:restoredTop sz="94660"/>
  </p:normalViewPr>
  <p:slideViewPr>
    <p:cSldViewPr snapToGrid="0">
      <p:cViewPr varScale="1">
        <p:scale>
          <a:sx n="60" d="100"/>
          <a:sy n="60" d="100"/>
        </p:scale>
        <p:origin x="96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C9BB-6F7C-47B5-B9B9-65DDD4AA1998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9EA28-E3DF-4950-8BB1-C86D467AD3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271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C9BB-6F7C-47B5-B9B9-65DDD4AA1998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9EA28-E3DF-4950-8BB1-C86D467AD3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443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C9BB-6F7C-47B5-B9B9-65DDD4AA1998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9EA28-E3DF-4950-8BB1-C86D467AD3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0932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C9BB-6F7C-47B5-B9B9-65DDD4AA1998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9EA28-E3DF-4950-8BB1-C86D467AD3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2703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C9BB-6F7C-47B5-B9B9-65DDD4AA1998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9EA28-E3DF-4950-8BB1-C86D467AD3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882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C9BB-6F7C-47B5-B9B9-65DDD4AA1998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9EA28-E3DF-4950-8BB1-C86D467AD3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9490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C9BB-6F7C-47B5-B9B9-65DDD4AA1998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9EA28-E3DF-4950-8BB1-C86D467AD3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9268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C9BB-6F7C-47B5-B9B9-65DDD4AA1998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9EA28-E3DF-4950-8BB1-C86D467AD3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0419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C9BB-6F7C-47B5-B9B9-65DDD4AA1998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9EA28-E3DF-4950-8BB1-C86D467AD3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563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C9BB-6F7C-47B5-B9B9-65DDD4AA1998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9EA28-E3DF-4950-8BB1-C86D467AD3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1555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C9BB-6F7C-47B5-B9B9-65DDD4AA1998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9EA28-E3DF-4950-8BB1-C86D467AD3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608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0C9BB-6F7C-47B5-B9B9-65DDD4AA1998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29EA28-E3DF-4950-8BB1-C86D467AD3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5660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427037"/>
            <a:ext cx="12192000" cy="805815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19551" y="2333295"/>
            <a:ext cx="6752897" cy="735231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solidFill>
                  <a:srgbClr val="00B0F0"/>
                </a:solidFill>
              </a:rPr>
              <a:t>МБДОУ «детский сад №92» г. Тверь 2023г.</a:t>
            </a:r>
            <a:endParaRPr lang="ru-RU" sz="2800" dirty="0">
              <a:solidFill>
                <a:srgbClr val="00B0F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3918114"/>
          </a:xfrm>
        </p:spPr>
        <p:txBody>
          <a:bodyPr>
            <a:normAutofit fontScale="92500"/>
          </a:bodyPr>
          <a:lstStyle/>
          <a:p>
            <a:r>
              <a:rPr lang="ru-RU" sz="7200" dirty="0" smtClean="0">
                <a:solidFill>
                  <a:srgbClr val="7030A0"/>
                </a:solidFill>
              </a:rPr>
              <a:t>Библиотека</a:t>
            </a:r>
          </a:p>
          <a:p>
            <a:endParaRPr lang="ru-RU" sz="7200" dirty="0">
              <a:solidFill>
                <a:srgbClr val="7030A0"/>
              </a:solidFill>
            </a:endParaRPr>
          </a:p>
          <a:p>
            <a:r>
              <a:rPr lang="ru-RU" sz="7200" dirty="0" smtClean="0">
                <a:solidFill>
                  <a:srgbClr val="7030A0"/>
                </a:solidFill>
              </a:rPr>
              <a:t>                        </a:t>
            </a:r>
            <a:r>
              <a:rPr lang="ru-RU" sz="2000" dirty="0" smtClean="0">
                <a:solidFill>
                  <a:srgbClr val="7030A0"/>
                </a:solidFill>
              </a:rPr>
              <a:t>Воспитатель подготовительной группы</a:t>
            </a:r>
          </a:p>
          <a:p>
            <a:r>
              <a:rPr lang="ru-RU" sz="2000" dirty="0" smtClean="0">
                <a:solidFill>
                  <a:srgbClr val="7030A0"/>
                </a:solidFill>
              </a:rPr>
              <a:t>                                                                                                             №6 «Подсолнушки»</a:t>
            </a:r>
          </a:p>
          <a:p>
            <a:r>
              <a:rPr lang="ru-RU" sz="2000" dirty="0" smtClean="0">
                <a:solidFill>
                  <a:srgbClr val="7030A0"/>
                </a:solidFill>
              </a:rPr>
              <a:t>                                                                                             Короткова Ирина Владимировна</a:t>
            </a:r>
            <a:endParaRPr lang="ru-RU" sz="7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9222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8073" y="-299027"/>
            <a:ext cx="12388146" cy="74560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8073" y="1866899"/>
            <a:ext cx="5504262" cy="529012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6189" y="1866898"/>
            <a:ext cx="4170948" cy="5290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5558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8073" y="-299027"/>
            <a:ext cx="12388146" cy="745605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327799" y="2125859"/>
            <a:ext cx="388218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</a:rPr>
              <a:t>На каждого человека в библиотеке заводят специальный документ - читательский формуляр. В формуляре записывают: фамилию имя и адрес читателя. В формуляре будут отмечать те книги, которые выберет читатель для домашнего чтения с указанием числа возврата книги.</a:t>
            </a:r>
            <a:endParaRPr lang="ru-RU" sz="2400" dirty="0">
              <a:solidFill>
                <a:srgbClr val="0070C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505" y="1733550"/>
            <a:ext cx="4844716" cy="5308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5578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38705" y="-299027"/>
            <a:ext cx="12388146" cy="745605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047873" y="1921548"/>
            <a:ext cx="316029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3200" dirty="0" smtClean="0">
                <a:solidFill>
                  <a:srgbClr val="0070C0"/>
                </a:solidFill>
              </a:rPr>
              <a:t>Книги хранятся на специальных стеллажах. Это такие большие книжные полки, от пола до потолка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38704" y="1921548"/>
            <a:ext cx="6386578" cy="5235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3222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8073" y="-299027"/>
            <a:ext cx="12388146" cy="745605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120973" y="1802141"/>
            <a:ext cx="3465095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70C0"/>
                </a:solidFill>
              </a:rPr>
              <a:t> Профессия человека, который работает в библиотеке и помогает детям найти интересную книгу называется – </a:t>
            </a:r>
            <a:r>
              <a:rPr lang="ru-RU" sz="3200" dirty="0" smtClean="0">
                <a:solidFill>
                  <a:srgbClr val="C00000"/>
                </a:solidFill>
              </a:rPr>
              <a:t>библиотекарь</a:t>
            </a:r>
            <a:r>
              <a:rPr lang="ru-RU" sz="3200" dirty="0" smtClean="0">
                <a:solidFill>
                  <a:srgbClr val="0070C0"/>
                </a:solidFill>
              </a:rPr>
              <a:t>.</a:t>
            </a: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02141"/>
            <a:ext cx="5951621" cy="5055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684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8073" y="-299027"/>
            <a:ext cx="12388146" cy="745605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4"/>
            <a:ext cx="8321842" cy="515269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7030A0"/>
                </a:solidFill>
              </a:rPr>
              <a:t>В библиотеке есть два больших зала: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B050"/>
                </a:solidFill>
              </a:rPr>
              <a:t>Первый зал называется – абонемент</a:t>
            </a:r>
            <a:r>
              <a:rPr lang="ru-RU" dirty="0" smtClean="0">
                <a:solidFill>
                  <a:srgbClr val="7030A0"/>
                </a:solidFill>
              </a:rPr>
              <a:t>. Специальное место, где ребята, с родителями выбирают, что они хотят почитать, а потом понравившуюся книгу берут домой на время.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B050"/>
                </a:solidFill>
              </a:rPr>
              <a:t>Второй зал называется – читальный зал. 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Читальный зал </a:t>
            </a:r>
            <a:r>
              <a:rPr lang="ru-RU" dirty="0" smtClean="0">
                <a:solidFill>
                  <a:srgbClr val="7030A0"/>
                </a:solidFill>
              </a:rPr>
              <a:t>– такое место, где ребята могут взять интересную книгу и прочитать её, не вынося за пределы библиотеки. В этом зале соблюдают правила тишины, чтобы не мешать читателям.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Библиотека является общественно значимым местом, поэтому нужно уметь соблюдать правила поведения.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8907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8073" y="-299027"/>
            <a:ext cx="12388146" cy="74560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52338"/>
            <a:ext cx="4828674" cy="53741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8674" y="1652338"/>
            <a:ext cx="4877802" cy="5374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4080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8073" y="-299027"/>
            <a:ext cx="12388146" cy="7456054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1732547"/>
            <a:ext cx="5293895" cy="54244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3895" y="1732547"/>
            <a:ext cx="4443663" cy="5424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8078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8073" y="-299027"/>
            <a:ext cx="12388146" cy="745605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6239" y="1664536"/>
            <a:ext cx="6191066" cy="91824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Спасибо за внимание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27748" y="2711116"/>
            <a:ext cx="7363326" cy="4146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078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23986"/>
            <a:ext cx="12563380" cy="745880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875295"/>
            <a:ext cx="8621110" cy="5269424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Актуальность:</a:t>
            </a:r>
            <a:r>
              <a:rPr lang="ru-RU" sz="3600" dirty="0" smtClean="0">
                <a:solidFill>
                  <a:srgbClr val="7030A0"/>
                </a:solidFill>
              </a:rPr>
              <a:t> А что же такое книга? </a:t>
            </a:r>
            <a:br>
              <a:rPr lang="ru-RU" sz="3600" dirty="0" smtClean="0">
                <a:solidFill>
                  <a:srgbClr val="7030A0"/>
                </a:solidFill>
              </a:rPr>
            </a:br>
            <a:r>
              <a:rPr lang="ru-RU" sz="3600" dirty="0" smtClean="0">
                <a:solidFill>
                  <a:srgbClr val="7030A0"/>
                </a:solidFill>
              </a:rPr>
              <a:t> Книга – это древнее изобретение человека, с ее помощью люди записывали, сохраняли полезную и важную информацию. Книгу хранили как драгоценность и передавали от поколения к поколению.</a:t>
            </a:r>
            <a:br>
              <a:rPr lang="ru-RU" sz="3600" dirty="0" smtClean="0">
                <a:solidFill>
                  <a:srgbClr val="7030A0"/>
                </a:solidFill>
              </a:rPr>
            </a:br>
            <a:r>
              <a:rPr lang="ru-RU" sz="3600" dirty="0" smtClean="0">
                <a:solidFill>
                  <a:srgbClr val="7030A0"/>
                </a:solidFill>
              </a:rPr>
              <a:t>Книги встречают человека с ранних лет и сопровождают всю жизнь.</a:t>
            </a:r>
            <a:endParaRPr lang="ru-RU" sz="3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2145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6473" y="-299027"/>
            <a:ext cx="12564945" cy="745605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777" y="1806468"/>
            <a:ext cx="8972226" cy="5229763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Цель:</a:t>
            </a:r>
            <a:r>
              <a:rPr lang="ru-RU" sz="3600" dirty="0" smtClean="0">
                <a:solidFill>
                  <a:srgbClr val="7030A0"/>
                </a:solidFill>
              </a:rPr>
              <a:t> Уточнение знаний о библиотеке.</a:t>
            </a:r>
            <a:br>
              <a:rPr lang="ru-RU" sz="3600" dirty="0" smtClean="0">
                <a:solidFill>
                  <a:srgbClr val="7030A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>Задачи:</a:t>
            </a:r>
            <a:r>
              <a:rPr lang="ru-RU" sz="3600" dirty="0" smtClean="0">
                <a:solidFill>
                  <a:srgbClr val="7030A0"/>
                </a:solidFill>
              </a:rPr>
              <a:t/>
            </a:r>
            <a:br>
              <a:rPr lang="ru-RU" sz="3600" dirty="0" smtClean="0">
                <a:solidFill>
                  <a:srgbClr val="7030A0"/>
                </a:solidFill>
              </a:rPr>
            </a:br>
            <a:r>
              <a:rPr lang="ru-RU" sz="3600" dirty="0" smtClean="0">
                <a:solidFill>
                  <a:srgbClr val="7030A0"/>
                </a:solidFill>
              </a:rPr>
              <a:t>1. Дать представление детям о библиотеке, правилах ее посещения;</a:t>
            </a:r>
            <a:br>
              <a:rPr lang="ru-RU" sz="3600" dirty="0" smtClean="0">
                <a:solidFill>
                  <a:srgbClr val="7030A0"/>
                </a:solidFill>
              </a:rPr>
            </a:br>
            <a:r>
              <a:rPr lang="ru-RU" sz="3600" dirty="0" smtClean="0">
                <a:solidFill>
                  <a:srgbClr val="7030A0"/>
                </a:solidFill>
              </a:rPr>
              <a:t>2. Формировать знания о профессии библиотекарь;</a:t>
            </a:r>
            <a:br>
              <a:rPr lang="ru-RU" sz="3600" dirty="0" smtClean="0">
                <a:solidFill>
                  <a:srgbClr val="7030A0"/>
                </a:solidFill>
              </a:rPr>
            </a:br>
            <a:r>
              <a:rPr lang="ru-RU" sz="3600" dirty="0" smtClean="0">
                <a:solidFill>
                  <a:srgbClr val="7030A0"/>
                </a:solidFill>
              </a:rPr>
              <a:t>3. Продолжать воспитывать бережное отношение с книгами.</a:t>
            </a:r>
            <a:endParaRPr lang="ru-RU" sz="3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5777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2505" y="-299027"/>
            <a:ext cx="12384505" cy="745605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4853" y="1834653"/>
            <a:ext cx="8899358" cy="1325563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Много веков назад, до изобретения бумаги, книги были изготовлены из бересты (коры березы), потом из пергамента (тонкой кожи животных</a:t>
            </a:r>
            <a:r>
              <a:rPr lang="ru-RU" dirty="0" smtClean="0"/>
              <a:t>).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4854" y="3160216"/>
            <a:ext cx="8145378" cy="3850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1755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8073" y="-299027"/>
            <a:ext cx="12388146" cy="745605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9021" y="2053389"/>
            <a:ext cx="8819147" cy="1155032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Древние книги были большими и тяжелыми. Они занимали много места. К кому же на производство одной книги уходило много сил и затрат.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3208421"/>
            <a:ext cx="9208168" cy="3948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1189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8073" y="-299027"/>
            <a:ext cx="12388146" cy="745605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558" y="1969335"/>
            <a:ext cx="8722895" cy="4888665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Книги дарят людям огромный мир, заманчивый, интересный. Книга удивляет читателей разными жанрами. Сказки, рассказы, повести, былины, стихи, </a:t>
            </a:r>
            <a:r>
              <a:rPr lang="ru-RU" sz="3200" dirty="0" err="1" smtClean="0">
                <a:solidFill>
                  <a:srgbClr val="002060"/>
                </a:solidFill>
              </a:rPr>
              <a:t>потешки</a:t>
            </a:r>
            <a:r>
              <a:rPr lang="ru-RU" sz="3200" dirty="0" smtClean="0">
                <a:solidFill>
                  <a:srgbClr val="002060"/>
                </a:solidFill>
              </a:rPr>
              <a:t>, пословицы, поговорки. Бережно хранят книги мудрость народную.</a:t>
            </a:r>
            <a:br>
              <a:rPr lang="ru-RU" sz="3200" dirty="0" smtClean="0">
                <a:solidFill>
                  <a:srgbClr val="002060"/>
                </a:solidFill>
              </a:rPr>
            </a:br>
            <a:r>
              <a:rPr lang="ru-RU" sz="3200" dirty="0" smtClean="0">
                <a:solidFill>
                  <a:srgbClr val="C00000"/>
                </a:solidFill>
              </a:rPr>
              <a:t>Загадка:</a:t>
            </a:r>
            <a:r>
              <a:rPr lang="ru-RU" sz="3200" dirty="0" smtClean="0">
                <a:solidFill>
                  <a:srgbClr val="002060"/>
                </a:solidFill>
              </a:rPr>
              <a:t/>
            </a:r>
            <a:br>
              <a:rPr lang="ru-RU" sz="3200" dirty="0" smtClean="0">
                <a:solidFill>
                  <a:srgbClr val="002060"/>
                </a:solidFill>
              </a:rPr>
            </a:br>
            <a:r>
              <a:rPr lang="ru-RU" sz="3200" dirty="0" smtClean="0">
                <a:solidFill>
                  <a:srgbClr val="002060"/>
                </a:solidFill>
              </a:rPr>
              <a:t>Не куст, а с листочками,</a:t>
            </a:r>
            <a:br>
              <a:rPr lang="ru-RU" sz="3200" dirty="0" smtClean="0">
                <a:solidFill>
                  <a:srgbClr val="002060"/>
                </a:solidFill>
              </a:rPr>
            </a:br>
            <a:r>
              <a:rPr lang="ru-RU" sz="3200" dirty="0" smtClean="0">
                <a:solidFill>
                  <a:srgbClr val="002060"/>
                </a:solidFill>
              </a:rPr>
              <a:t>Не рубашка, а сшита,</a:t>
            </a:r>
            <a:br>
              <a:rPr lang="ru-RU" sz="3200" dirty="0" smtClean="0">
                <a:solidFill>
                  <a:srgbClr val="002060"/>
                </a:solidFill>
              </a:rPr>
            </a:br>
            <a:r>
              <a:rPr lang="ru-RU" sz="3200" dirty="0" smtClean="0">
                <a:solidFill>
                  <a:srgbClr val="002060"/>
                </a:solidFill>
              </a:rPr>
              <a:t>Не человек, а рассказывает.</a:t>
            </a:r>
            <a:endParaRPr lang="ru-RU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1420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6146" y="-170690"/>
            <a:ext cx="12388146" cy="74560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85474"/>
            <a:ext cx="4363453" cy="465221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363452" y="2274838"/>
            <a:ext cx="478054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В народе людей умеющих читать уважали и почитали. Русский народ сложил немало пословиц и поговорок о книге.</a:t>
            </a:r>
          </a:p>
          <a:p>
            <a:r>
              <a:rPr lang="ru-RU" sz="2400" dirty="0" smtClean="0">
                <a:solidFill>
                  <a:srgbClr val="C00000"/>
                </a:solidFill>
              </a:rPr>
              <a:t>С книгой поведешься – ума наберешься.</a:t>
            </a:r>
          </a:p>
          <a:p>
            <a:r>
              <a:rPr lang="ru-RU" sz="2400" dirty="0" smtClean="0">
                <a:solidFill>
                  <a:srgbClr val="00B050"/>
                </a:solidFill>
              </a:rPr>
              <a:t>Книга твой друг – без неё как без рук.</a:t>
            </a:r>
          </a:p>
          <a:p>
            <a:r>
              <a:rPr lang="ru-RU" sz="2400" dirty="0" smtClean="0">
                <a:solidFill>
                  <a:srgbClr val="0070C0"/>
                </a:solidFill>
              </a:rPr>
              <a:t>Без книги как без солнца, и днём темны оконца.</a:t>
            </a:r>
          </a:p>
          <a:p>
            <a:r>
              <a:rPr lang="ru-RU" sz="2400" dirty="0" smtClean="0"/>
              <a:t>  </a:t>
            </a:r>
            <a:r>
              <a:rPr lang="ru-RU" sz="2400" dirty="0"/>
              <a:t>А</a:t>
            </a:r>
            <a:r>
              <a:rPr lang="ru-RU" sz="2400" dirty="0" smtClean="0"/>
              <a:t> где хранятся книги?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092891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8073" y="-299027"/>
            <a:ext cx="12388146" cy="745605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55031" y="2274838"/>
            <a:ext cx="745957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У каждого человека есть дома любимые книги, которые аккуратно стоят на книжных полках. Но представьте себе, что книг скопилось очень много. И дома они уже не помещаются.</a:t>
            </a:r>
          </a:p>
          <a:p>
            <a:r>
              <a:rPr lang="ru-RU" sz="3200" dirty="0" smtClean="0">
                <a:solidFill>
                  <a:srgbClr val="0070C0"/>
                </a:solidFill>
              </a:rPr>
              <a:t>Где же тогда нам хранить книги? </a:t>
            </a:r>
          </a:p>
          <a:p>
            <a:r>
              <a:rPr lang="ru-RU" sz="3200" dirty="0" smtClean="0"/>
              <a:t>Оказывается, живут наши верные друзья - книги в специальном доме, который называется – </a:t>
            </a:r>
            <a:r>
              <a:rPr lang="ru-RU" sz="3200" dirty="0" smtClean="0">
                <a:solidFill>
                  <a:srgbClr val="FF0000"/>
                </a:solidFill>
              </a:rPr>
              <a:t>библиотека.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8501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99027"/>
            <a:ext cx="12388146" cy="745605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92506" y="1607507"/>
            <a:ext cx="988193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Что же такое библиотека?  Кто был в библиотеке?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 Библиотека </a:t>
            </a:r>
            <a:r>
              <a:rPr lang="ru-RU" sz="2000" dirty="0" smtClean="0"/>
              <a:t>– это место бережного хранения книг. Но книги в библиотеке, не только хранят, но и выдают читать на дом. </a:t>
            </a:r>
            <a:r>
              <a:rPr lang="ru-RU" sz="2000" dirty="0" smtClean="0">
                <a:solidFill>
                  <a:srgbClr val="FF0000"/>
                </a:solidFill>
              </a:rPr>
              <a:t>Человек, который пришел в библиотеку за книгой называется - читатель.</a:t>
            </a:r>
          </a:p>
          <a:p>
            <a:r>
              <a:rPr lang="ru-RU" sz="2000" dirty="0" smtClean="0">
                <a:solidFill>
                  <a:srgbClr val="0070C0"/>
                </a:solidFill>
              </a:rPr>
              <a:t>Стихотворение про библиотеку:</a:t>
            </a:r>
          </a:p>
          <a:p>
            <a:r>
              <a:rPr lang="ru-RU" sz="2000" dirty="0" smtClean="0"/>
              <a:t>Сто чудес для человека</a:t>
            </a:r>
          </a:p>
          <a:p>
            <a:r>
              <a:rPr lang="ru-RU" sz="2000" dirty="0" smtClean="0"/>
              <a:t>Сохранит библиотека!</a:t>
            </a:r>
          </a:p>
          <a:p>
            <a:r>
              <a:rPr lang="ru-RU" sz="2000" dirty="0" smtClean="0"/>
              <a:t>Стеллажи стоят у стен</a:t>
            </a:r>
          </a:p>
          <a:p>
            <a:r>
              <a:rPr lang="ru-RU" sz="2000" dirty="0" smtClean="0"/>
              <a:t>Ожидая перемен.</a:t>
            </a:r>
          </a:p>
          <a:p>
            <a:r>
              <a:rPr lang="ru-RU" sz="2000" dirty="0" smtClean="0"/>
              <a:t>Книги интересные,</a:t>
            </a:r>
          </a:p>
          <a:p>
            <a:r>
              <a:rPr lang="ru-RU" sz="2000" dirty="0" smtClean="0"/>
              <a:t>Писатели известные,</a:t>
            </a:r>
          </a:p>
          <a:p>
            <a:r>
              <a:rPr lang="ru-RU" sz="2000" dirty="0" smtClean="0"/>
              <a:t>Выставки, музеи,</a:t>
            </a:r>
          </a:p>
          <a:p>
            <a:r>
              <a:rPr lang="ru-RU" sz="2000" dirty="0" smtClean="0"/>
              <a:t>Чудеса, затеи.</a:t>
            </a:r>
          </a:p>
          <a:p>
            <a:r>
              <a:rPr lang="ru-RU" sz="2000" dirty="0" smtClean="0"/>
              <a:t>Коллектив добросердечный</a:t>
            </a:r>
          </a:p>
          <a:p>
            <a:r>
              <a:rPr lang="ru-RU" sz="2000" dirty="0" smtClean="0"/>
              <a:t>Ждут читателей, конечно.</a:t>
            </a:r>
          </a:p>
          <a:p>
            <a:r>
              <a:rPr lang="ru-RU" sz="2000" dirty="0" smtClean="0"/>
              <a:t>Маленьких детишек –</a:t>
            </a:r>
          </a:p>
          <a:p>
            <a:r>
              <a:rPr lang="ru-RU" sz="2000" dirty="0" smtClean="0"/>
              <a:t>Тех, кто любит книжки!</a:t>
            </a:r>
            <a:endParaRPr lang="ru-RU" sz="2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6806" y="2646947"/>
            <a:ext cx="5309489" cy="4285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51819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505</Words>
  <Application>Microsoft Office PowerPoint</Application>
  <PresentationFormat>Широкоэкранный</PresentationFormat>
  <Paragraphs>43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Тема Office</vt:lpstr>
      <vt:lpstr>МБДОУ «детский сад №92» г. Тверь 2023г.</vt:lpstr>
      <vt:lpstr>Актуальность: А что же такое книга?   Книга – это древнее изобретение человека, с ее помощью люди записывали, сохраняли полезную и важную информацию. Книгу хранили как драгоценность и передавали от поколения к поколению. Книги встречают человека с ранних лет и сопровождают всю жизнь.</vt:lpstr>
      <vt:lpstr>Цель: Уточнение знаний о библиотеке. Задачи: 1. Дать представление детям о библиотеке, правилах ее посещения; 2. Формировать знания о профессии библиотекарь; 3. Продолжать воспитывать бережное отношение с книгами.</vt:lpstr>
      <vt:lpstr>Много веков назад, до изобретения бумаги, книги были изготовлены из бересты (коры березы), потом из пергамента (тонкой кожи животных).</vt:lpstr>
      <vt:lpstr>Древние книги были большими и тяжелыми. Они занимали много места. К кому же на производство одной книги уходило много сил и затрат.</vt:lpstr>
      <vt:lpstr>Книги дарят людям огромный мир, заманчивый, интересный. Книга удивляет читателей разными жанрами. Сказки, рассказы, повести, былины, стихи, потешки, пословицы, поговорки. Бережно хранят книги мудрость народную. Загадка: Не куст, а с листочками, Не рубашка, а сшита, Не человек, а рассказывает.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МБДОУ «детский сад №92» г. Тверь 2023г.</dc:title>
  <dc:creator>Max2511</dc:creator>
  <cp:lastModifiedBy>Max2511</cp:lastModifiedBy>
  <cp:revision>10</cp:revision>
  <dcterms:created xsi:type="dcterms:W3CDTF">2023-01-24T06:25:55Z</dcterms:created>
  <dcterms:modified xsi:type="dcterms:W3CDTF">2023-01-24T07:55:09Z</dcterms:modified>
</cp:coreProperties>
</file>