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jkYda1TQlQzaDgwWIEQ1raW2Q+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4" d="100"/>
          <a:sy n="114" d="100"/>
        </p:scale>
        <p:origin x="-14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038806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9050"/>
            <a:ext cx="9155113" cy="6867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6"/>
          <p:cNvSpPr txBox="1">
            <a:spLocks noGrp="1"/>
          </p:cNvSpPr>
          <p:nvPr>
            <p:ph type="ctrTitle"/>
          </p:nvPr>
        </p:nvSpPr>
        <p:spPr>
          <a:xfrm>
            <a:off x="1547813" y="1701800"/>
            <a:ext cx="6908800" cy="108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6"/>
          <p:cNvSpPr txBox="1">
            <a:spLocks noGrp="1"/>
          </p:cNvSpPr>
          <p:nvPr>
            <p:ph type="subTitle" idx="1"/>
          </p:nvPr>
        </p:nvSpPr>
        <p:spPr>
          <a:xfrm>
            <a:off x="1547813" y="2927350"/>
            <a:ext cx="6913562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5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body" idx="1"/>
          </p:nvPr>
        </p:nvSpPr>
        <p:spPr>
          <a:xfrm rot="5400000">
            <a:off x="2095500" y="-463550"/>
            <a:ext cx="49530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6"/>
          <p:cNvSpPr txBox="1">
            <a:spLocks noGrp="1"/>
          </p:cNvSpPr>
          <p:nvPr>
            <p:ph type="title"/>
          </p:nvPr>
        </p:nvSpPr>
        <p:spPr>
          <a:xfrm rot="5400000">
            <a:off x="4689475" y="2130425"/>
            <a:ext cx="593725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body" idx="1"/>
          </p:nvPr>
        </p:nvSpPr>
        <p:spPr>
          <a:xfrm rot="5400000">
            <a:off x="498475" y="149225"/>
            <a:ext cx="593725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7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4038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body" idx="2"/>
          </p:nvPr>
        </p:nvSpPr>
        <p:spPr>
          <a:xfrm>
            <a:off x="4648200" y="1174750"/>
            <a:ext cx="4038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0"/>
          <p:cNvSpPr txBox="1"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body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1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3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body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4"/>
          <p:cNvSpPr txBox="1"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4"/>
          <p:cNvSpPr>
            <a:spLocks noGrp="1"/>
          </p:cNvSpPr>
          <p:nvPr>
            <p:ph type="pic" idx="2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24"/>
          <p:cNvSpPr txBox="1">
            <a:spLocks noGrp="1"/>
          </p:cNvSpPr>
          <p:nvPr>
            <p:ph type="body" idx="1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marL="914400" lvl="1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2pPr>
            <a:lvl3pPr marL="1371600" lvl="2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5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doba.org/node/249807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google.com/presentation/d/1nKgfN_XjwZXZ0tU0eQk9s-S2xYXhHzC6/edit?slide=id.p1#slide=id.p1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joyteka.com/10063228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oyteka.com/100213501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"/>
          <p:cNvSpPr txBox="1">
            <a:spLocks noGrp="1"/>
          </p:cNvSpPr>
          <p:nvPr>
            <p:ph type="ctrTitle"/>
          </p:nvPr>
        </p:nvSpPr>
        <p:spPr>
          <a:xfrm>
            <a:off x="1547813" y="1701800"/>
            <a:ext cx="6908800" cy="108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 err="1"/>
              <a:t>Использование</a:t>
            </a:r>
            <a:r>
              <a:rPr lang="en-US" sz="4400" dirty="0"/>
              <a:t> </a:t>
            </a:r>
            <a:r>
              <a:rPr lang="en-US" sz="4400" dirty="0" err="1"/>
              <a:t>интерактивных</a:t>
            </a:r>
            <a:r>
              <a:rPr lang="en-US" sz="4400" dirty="0"/>
              <a:t> </a:t>
            </a:r>
            <a:r>
              <a:rPr lang="en-US" sz="4400" dirty="0" err="1"/>
              <a:t>заданий</a:t>
            </a:r>
            <a:r>
              <a:rPr lang="en-US" sz="4400" dirty="0"/>
              <a:t> </a:t>
            </a:r>
            <a:r>
              <a:rPr lang="en-US" sz="4400" dirty="0" err="1"/>
              <a:t>на</a:t>
            </a:r>
            <a:r>
              <a:rPr lang="en-US" sz="4400" dirty="0"/>
              <a:t> </a:t>
            </a:r>
            <a:r>
              <a:rPr lang="en-US" sz="4400" dirty="0" err="1"/>
              <a:t>уроках</a:t>
            </a:r>
            <a:r>
              <a:rPr lang="en-US" sz="4400" dirty="0"/>
              <a:t> </a:t>
            </a:r>
            <a:r>
              <a:rPr lang="en-US" sz="4400" dirty="0" err="1"/>
              <a:t>информатики</a:t>
            </a:r>
            <a:r>
              <a:rPr lang="en-US" sz="4400" dirty="0"/>
              <a:t> </a:t>
            </a:r>
            <a:r>
              <a:rPr lang="en-US" sz="4400" dirty="0" err="1"/>
              <a:t>при</a:t>
            </a:r>
            <a:r>
              <a:rPr lang="en-US" sz="4400" dirty="0"/>
              <a:t> </a:t>
            </a:r>
            <a:r>
              <a:rPr lang="en-US" sz="4400" dirty="0" err="1"/>
              <a:t>работе</a:t>
            </a:r>
            <a:r>
              <a:rPr lang="en-US" sz="4400" dirty="0"/>
              <a:t> с </a:t>
            </a:r>
            <a:r>
              <a:rPr lang="en-US" sz="4400" dirty="0" err="1"/>
              <a:t>детьми</a:t>
            </a:r>
            <a:r>
              <a:rPr lang="en-US" sz="4400" dirty="0"/>
              <a:t> с </a:t>
            </a:r>
            <a:r>
              <a:rPr lang="ru-RU" sz="4400" dirty="0" smtClean="0"/>
              <a:t>ОВЗ</a:t>
            </a:r>
            <a:endParaRPr sz="4400" dirty="0"/>
          </a:p>
        </p:txBody>
      </p:sp>
      <p:sp>
        <p:nvSpPr>
          <p:cNvPr id="87" name="Google Shape;87;p1"/>
          <p:cNvSpPr txBox="1">
            <a:spLocks noGrp="1"/>
          </p:cNvSpPr>
          <p:nvPr>
            <p:ph type="subTitle" idx="1"/>
          </p:nvPr>
        </p:nvSpPr>
        <p:spPr>
          <a:xfrm>
            <a:off x="2411760" y="5013176"/>
            <a:ext cx="6400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dirty="0" err="1">
                <a:solidFill>
                  <a:schemeClr val="dk1"/>
                </a:solidFill>
              </a:rPr>
              <a:t>Пахова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Татьяна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Михайловна</a:t>
            </a:r>
            <a:r>
              <a:rPr lang="en-US" dirty="0">
                <a:solidFill>
                  <a:schemeClr val="dk1"/>
                </a:solidFill>
              </a:rPr>
              <a:t>, </a:t>
            </a:r>
            <a:r>
              <a:rPr lang="en-US" dirty="0" err="1">
                <a:solidFill>
                  <a:schemeClr val="dk1"/>
                </a:solidFill>
              </a:rPr>
              <a:t>учитель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информатики</a:t>
            </a:r>
            <a:r>
              <a:rPr lang="en-US" dirty="0">
                <a:solidFill>
                  <a:schemeClr val="dk1"/>
                </a:solidFill>
              </a:rPr>
              <a:t> МБОУ «</a:t>
            </a:r>
            <a:r>
              <a:rPr lang="en-US" dirty="0" err="1">
                <a:solidFill>
                  <a:schemeClr val="dk1"/>
                </a:solidFill>
              </a:rPr>
              <a:t>Лешуконская</a:t>
            </a:r>
            <a:r>
              <a:rPr lang="en-US" dirty="0">
                <a:solidFill>
                  <a:schemeClr val="dk1"/>
                </a:solidFill>
              </a:rPr>
              <a:t> СОШ», </a:t>
            </a:r>
            <a:r>
              <a:rPr lang="en-US" dirty="0" smtClean="0">
                <a:solidFill>
                  <a:schemeClr val="dk1"/>
                </a:solidFill>
              </a:rPr>
              <a:t>202</a:t>
            </a:r>
            <a:r>
              <a:rPr lang="ru-RU" dirty="0" smtClean="0">
                <a:solidFill>
                  <a:schemeClr val="dk1"/>
                </a:solidFill>
              </a:rPr>
              <a:t>6</a:t>
            </a:r>
            <a:r>
              <a:rPr lang="en-US" dirty="0" smtClean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год</a:t>
            </a: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0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>
                <a:solidFill>
                  <a:srgbClr val="002060"/>
                </a:solidFill>
              </a:rPr>
              <a:t>Интерактивный плакат по теме  </a:t>
            </a:r>
            <a:r>
              <a:rPr lang="en-US" u="sng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«Устройства ввода, вывода и хранения информации»</a:t>
            </a:r>
            <a:endParaRPr>
              <a:solidFill>
                <a:srgbClr val="0000FF"/>
              </a:solidFill>
            </a:endParaRPr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Arial"/>
              <a:buChar char="•"/>
            </a:pPr>
            <a:r>
              <a:rPr lang="en-US">
                <a:solidFill>
                  <a:srgbClr val="002060"/>
                </a:solidFill>
              </a:rPr>
              <a:t>Интерактивный плакат по теме 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«Устройства ввода, вывода и хранения информации»</a:t>
            </a:r>
            <a:endParaRPr>
              <a:solidFill>
                <a:srgbClr val="0000FF"/>
              </a:solidFill>
            </a:endParaRPr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>
              <a:solidFill>
                <a:srgbClr val="0000FF"/>
              </a:solidFill>
            </a:endParaRPr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1"/>
          <p:cNvSpPr txBox="1">
            <a:spLocks noGrp="1"/>
          </p:cNvSpPr>
          <p:nvPr>
            <p:ph type="body" idx="1"/>
          </p:nvPr>
        </p:nvSpPr>
        <p:spPr>
          <a:xfrm>
            <a:off x="457200" y="908685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Контроль знаний учащихся является одним из основных элементов оценки качества образования, важнейшим компонентом педагогической системы и неотъемлемой частью учебного процесса.</a:t>
            </a:r>
            <a:r>
              <a:rPr lang="en-US" sz="2800" b="1">
                <a:solidFill>
                  <a:srgbClr val="7030A0"/>
                </a:solidFill>
              </a:rPr>
              <a:t>Система online-тестирования</a:t>
            </a:r>
            <a:r>
              <a:rPr lang="en-US" sz="2800"/>
              <a:t> как одна из форм проведения самостоятельной работы способствует формированию устойчивых и осознанных знаний, дает возможность каждому учащемуся работать в доступном ему темпе, способствует полноценному, качественному контролю уровня знаний.</a:t>
            </a:r>
            <a:endParaRPr sz="280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2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2"/>
          <p:cNvSpPr txBox="1">
            <a:spLocks noGrp="1"/>
          </p:cNvSpPr>
          <p:nvPr>
            <p:ph type="body" idx="1"/>
          </p:nvPr>
        </p:nvSpPr>
        <p:spPr>
          <a:xfrm>
            <a:off x="457200" y="908685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Включая в урок </a:t>
            </a:r>
            <a:r>
              <a:rPr lang="en-US" sz="2400" b="1">
                <a:solidFill>
                  <a:srgbClr val="7030A0"/>
                </a:solidFill>
              </a:rPr>
              <a:t>тестовую проверку </a:t>
            </a:r>
            <a:r>
              <a:rPr lang="en-US" sz="2400"/>
              <a:t>следует помнить, что обучающиеся с нарушением интеллекта читают медленно и могут сразу запомнить большой объем информации. Поэтому вопросы для тестов следует брать небольшие.</a:t>
            </a:r>
            <a:endParaRPr sz="2400"/>
          </a:p>
          <a:p>
            <a: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/>
          </a:p>
        </p:txBody>
      </p:sp>
      <p:pic>
        <p:nvPicPr>
          <p:cNvPr id="158" name="Google Shape;158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2095" y="2997200"/>
            <a:ext cx="8496300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3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Таким образом, применение интерактивных заданий на уроках информатики повышает познавательную активность учащихся с нарушением интеллекта, развивает их творческие способности, активно вовлекает обучающихся в образовательный процесс.</a:t>
            </a:r>
            <a:endParaRPr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"/>
          <p:cNvSpPr txBox="1">
            <a:spLocks noGrp="1"/>
          </p:cNvSpPr>
          <p:nvPr>
            <p:ph type="title"/>
          </p:nvPr>
        </p:nvSpPr>
        <p:spPr>
          <a:xfrm>
            <a:off x="1119505" y="190500"/>
            <a:ext cx="7567295" cy="582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Список используемой литературы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0" name="Google Shape;170;p14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digital-teacher.kpfu.ru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ru.wikipedia.org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https://урок.рф/library/ispolzovanie_interaktivnih_tehnologij_obucheniya_na_164210.html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https://urok.1sept.ru/publication/171723</a:t>
            </a:r>
            <a:endParaRPr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https://урок.рф/library/onlinetestirovanie_kak_distantcionnij_format_kontr_150203.html</a:t>
            </a:r>
            <a:endParaRPr/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"/>
          <p:cNvSpPr txBox="1">
            <a:spLocks noGrp="1"/>
          </p:cNvSpPr>
          <p:nvPr>
            <p:ph type="body" idx="1"/>
          </p:nvPr>
        </p:nvSpPr>
        <p:spPr>
          <a:xfrm>
            <a:off x="457200" y="908720"/>
            <a:ext cx="8229600" cy="5217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7030A0"/>
                </a:solidFill>
              </a:rPr>
              <a:t>Интерактивное задание</a:t>
            </a:r>
            <a:r>
              <a:rPr lang="en-US" sz="2800">
                <a:solidFill>
                  <a:srgbClr val="7030A0"/>
                </a:solidFill>
              </a:rPr>
              <a:t> </a:t>
            </a:r>
            <a:r>
              <a:rPr lang="en-US" sz="2800"/>
              <a:t>— это упражнение, в котором пользователь активно участвует, взаимодействуя с компьютером или другими участниками обучения. </a:t>
            </a:r>
            <a:endParaRPr sz="280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7030A0"/>
                </a:solidFill>
              </a:rPr>
              <a:t>Интерактивные задания</a:t>
            </a:r>
            <a:r>
              <a:rPr lang="en-US" sz="2800">
                <a:solidFill>
                  <a:srgbClr val="7030A0"/>
                </a:solidFill>
              </a:rPr>
              <a:t> </a:t>
            </a:r>
            <a:r>
              <a:rPr lang="en-US" sz="2800"/>
              <a:t>требуют активного участия, сотрудничества и коммуникации, позволяют развивать навыки самостоятельного мышления, решения проблем, критического анализа и креативности. </a:t>
            </a:r>
            <a:endParaRPr sz="2800"/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50519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Включение в урок </a:t>
            </a:r>
            <a:r>
              <a:rPr lang="en-US" sz="2800">
                <a:solidFill>
                  <a:srgbClr val="7030A0"/>
                </a:solidFill>
              </a:rPr>
              <a:t>интерактивных заданий </a:t>
            </a:r>
            <a:r>
              <a:rPr lang="en-US" sz="2800"/>
              <a:t>при работе с детьми с нарушением интеллекта позволяет обучающимся выступать не в роли пассивного слушателя как при фронтальном обучении, а риграть роль активного участника образовательного процесса, что способствует активизации познавательного процесса.</a:t>
            </a:r>
            <a:endParaRPr sz="2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Важное отличие интерактивных упражнений и заданий от обычных в том, что выполняя, их учащиеся не только и не столько закрепляют уже изученный материал, сколько изучают новый.</a:t>
            </a:r>
            <a:endParaRPr sz="2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>
            <a:spLocks noGrp="1"/>
          </p:cNvSpPr>
          <p:nvPr>
            <p:ph type="title"/>
          </p:nvPr>
        </p:nvSpPr>
        <p:spPr>
          <a:xfrm>
            <a:off x="467360" y="33274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"/>
          <p:cNvSpPr txBox="1">
            <a:spLocks noGrp="1"/>
          </p:cNvSpPr>
          <p:nvPr>
            <p:ph type="body" idx="1"/>
          </p:nvPr>
        </p:nvSpPr>
        <p:spPr>
          <a:xfrm>
            <a:off x="467360" y="908730"/>
            <a:ext cx="8507288" cy="5937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Использование в своей работе активных и интерактивных приемов позволяет учителю организовать обучение на уроках таким образом, чтобы расширить рамки коррекционной работы над личностью школьника, и тем самым создать условия для более успешного овладения им программным материалом. Также эти приемы помогают избежать переутомления, способствуют восприятию материала с разных сторон.</a:t>
            </a:r>
            <a:endParaRPr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5"/>
          <p:cNvSpPr txBox="1">
            <a:spLocks noGrp="1"/>
          </p:cNvSpPr>
          <p:nvPr>
            <p:ph type="body" idx="1"/>
          </p:nvPr>
        </p:nvSpPr>
        <p:spPr>
          <a:xfrm>
            <a:off x="467360" y="908685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212529"/>
                </a:solidFill>
                <a:latin typeface="Arial"/>
                <a:ea typeface="Arial"/>
                <a:cs typeface="Arial"/>
                <a:sym typeface="Arial"/>
              </a:rPr>
              <a:t>Учащиеся с нарушением интеллекта имеют нарушения речи, у них бедный словарный запас, наблюдается сужение значения слов. Поэтому для таких детей я этапах повторения и закрепления материала создаю задания в LearningApps.org </a:t>
            </a:r>
            <a:endParaRPr sz="2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Google Shape;11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83710" y="3068955"/>
            <a:ext cx="4773295" cy="2959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9070" y="3500755"/>
            <a:ext cx="4702175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6"/>
          <p:cNvSpPr txBox="1">
            <a:spLocks noGrp="1"/>
          </p:cNvSpPr>
          <p:nvPr>
            <p:ph type="body" idx="1"/>
          </p:nvPr>
        </p:nvSpPr>
        <p:spPr>
          <a:xfrm>
            <a:off x="457200" y="836295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С желанием дети с нарушением интеллекта проходят онлайн квесты, вспоминая при этом новые слова, изученные на предудущем уроке.</a:t>
            </a:r>
            <a:endParaRPr sz="2800"/>
          </a:p>
        </p:txBody>
      </p:sp>
      <p:pic>
        <p:nvPicPr>
          <p:cNvPr id="120" name="Google Shape;12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560" y="2276475"/>
            <a:ext cx="6189345" cy="4345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92090" y="2780665"/>
            <a:ext cx="3881755" cy="2032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7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Применение веб-квестов на этапе актуализации знаний способствует быстрому вхождению ученика в урок и его заинтересованной работе. Ученики с интересов выполняют такие задания под руководством учителя.</a:t>
            </a:r>
            <a:endParaRPr sz="2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u="sng">
                <a:solidFill>
                  <a:schemeClr val="hlink"/>
                </a:solidFill>
                <a:hlinkClick r:id="rId3"/>
              </a:rPr>
              <a:t>Веб - квест по теме «Электронные таблицы»</a:t>
            </a:r>
            <a:endParaRPr sz="280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u="sng">
                <a:solidFill>
                  <a:schemeClr val="hlink"/>
                </a:solidFill>
                <a:hlinkClick r:id="rId4"/>
              </a:rPr>
              <a:t>Веб-квест по теме «Исполнители алгоритмов»</a:t>
            </a:r>
            <a:endParaRPr sz="280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8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7030A0"/>
                </a:solidFill>
              </a:rPr>
              <a:t>Интерактивный плакат</a:t>
            </a:r>
            <a:r>
              <a:rPr lang="en-US" sz="2800"/>
              <a:t> может использоваться на разных этапах урока: открытии нового знания, выполнении упражнений для закрепления, обобщении и закреплении изученного материала, рефлексии, контроле знаний, проверке домашнего задания.</a:t>
            </a:r>
            <a:endParaRPr sz="2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7030A0"/>
                </a:solidFill>
              </a:rPr>
              <a:t>Интерактивный плакат</a:t>
            </a:r>
            <a:r>
              <a:rPr lang="en-US" sz="2800"/>
              <a:t> помогает последовательно изложить учебный материал, раскрывая ключевые моменты в более удобной форме за счёт различных элементов управления</a:t>
            </a:r>
            <a:endParaRPr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"/>
          <p:cNvSpPr txBox="1"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9"/>
          <p:cNvSpPr txBox="1"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7030A0"/>
                </a:solidFill>
              </a:rPr>
              <a:t>Интерактивный плакат</a:t>
            </a:r>
            <a:r>
              <a:rPr lang="en-US" sz="2800"/>
              <a:t> позволяет: </a:t>
            </a:r>
            <a:endParaRPr sz="280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вовлечь учащихся в процесс получения знаний за счёт интерактивных элементов (ссылок, кнопок перехода, областей текстового или цифрового ввода); </a:t>
            </a:r>
            <a:endParaRPr sz="280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добиться наглядности информации за счёт мультимедийных элементов (анимации, видео,карт, звука);</a:t>
            </a:r>
            <a:endParaRPr sz="280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структурировать материал урока и варьировать глубину погружения в тему. </a:t>
            </a:r>
            <a:endParaRPr sz="280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mmunications and Dialogues">
  <a:themeElements>
    <a:clrScheme name="Communications and Dialogu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Microsoft Office PowerPoint</Application>
  <PresentationFormat>Экран (4:3)</PresentationFormat>
  <Paragraphs>30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Communications and Dialogues</vt:lpstr>
      <vt:lpstr>Использование интерактивных заданий на уроках информатики при работе с детьми с ОВЗ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используемой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интерактивных заданий на уроках информатики при работе с детьми с ОВЗ</dc:title>
  <dc:creator>Пахова Татьяна</dc:creator>
  <cp:lastModifiedBy>Пахова Татьяна</cp:lastModifiedBy>
  <cp:revision>1</cp:revision>
  <dcterms:created xsi:type="dcterms:W3CDTF">2026-01-23T10:50:00Z</dcterms:created>
  <dcterms:modified xsi:type="dcterms:W3CDTF">2026-04-15T05:35:46Z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DA6D62047D6D4016944BE40270EC1073_12</vt:lpwstr>
  </property>
  <property fmtid="{D5CDD505-2E9C-101B-9397-08002B2CF9AE}" pid="3" name="KSOProductBuildVer">
    <vt:lpwstr>1049-12.2.0.23196</vt:lpwstr>
  </property>
</Properties>
</file>