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3" r:id="rId3"/>
    <p:sldId id="261" r:id="rId4"/>
    <p:sldId id="262" r:id="rId5"/>
    <p:sldId id="269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26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B2B96D-AD40-4638-9F9A-362577AA5841}" type="doc">
      <dgm:prSet loTypeId="urn:microsoft.com/office/officeart/2005/8/layout/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ACAC66-2CAD-434B-ADF4-3602B4E3A76F}">
      <dgm:prSet phldrT="[Текст]" custT="1"/>
      <dgm:spPr/>
      <dgm:t>
        <a:bodyPr/>
        <a:lstStyle/>
        <a:p>
          <a:r>
            <a:rPr lang="ru-RU" sz="2400" b="1" dirty="0" smtClean="0"/>
            <a:t>Первый этап - подготовительный мотивационный </a:t>
          </a:r>
          <a:endParaRPr lang="ru-RU" sz="2400" b="1" dirty="0"/>
        </a:p>
      </dgm:t>
    </dgm:pt>
    <dgm:pt modelId="{D1970FE9-5FA4-4754-8E18-BFF1C9AA0E17}" type="parTrans" cxnId="{0C3F7633-4290-4277-8C69-F859A52A20F8}">
      <dgm:prSet/>
      <dgm:spPr/>
      <dgm:t>
        <a:bodyPr/>
        <a:lstStyle/>
        <a:p>
          <a:endParaRPr lang="ru-RU"/>
        </a:p>
      </dgm:t>
    </dgm:pt>
    <dgm:pt modelId="{161EF1C1-FD77-4EE8-999E-584A6F4F2B44}" type="sibTrans" cxnId="{0C3F7633-4290-4277-8C69-F859A52A20F8}">
      <dgm:prSet/>
      <dgm:spPr/>
      <dgm:t>
        <a:bodyPr/>
        <a:lstStyle/>
        <a:p>
          <a:endParaRPr lang="ru-RU"/>
        </a:p>
      </dgm:t>
    </dgm:pt>
    <dgm:pt modelId="{74B2B47A-C2E5-48A0-BF3C-A2CB76DDFC50}">
      <dgm:prSet phldrT="[Текст]" custT="1"/>
      <dgm:spPr/>
      <dgm:t>
        <a:bodyPr/>
        <a:lstStyle/>
        <a:p>
          <a:r>
            <a:rPr lang="ru-RU" sz="1600" b="1" dirty="0" smtClean="0"/>
            <a:t>1. Проблемная ситуация</a:t>
          </a:r>
        </a:p>
        <a:p>
          <a:r>
            <a:rPr lang="ru-RU" sz="1600" b="1" dirty="0" smtClean="0"/>
            <a:t>2.  Подборка вопросов, для активизации деятельности вопросов.</a:t>
          </a:r>
        </a:p>
        <a:p>
          <a:r>
            <a:rPr lang="ru-RU" sz="1600" b="1" dirty="0" smtClean="0"/>
            <a:t>3.  Рассматривание иллюстраций.</a:t>
          </a:r>
          <a:endParaRPr lang="ru-RU" sz="1600" b="1" dirty="0"/>
        </a:p>
      </dgm:t>
    </dgm:pt>
    <dgm:pt modelId="{4F0E12AC-5CA8-439F-99A4-665ECC8972CE}" type="parTrans" cxnId="{D1D1B44E-D98F-4FB6-9A43-E2BC4B3A7CC9}">
      <dgm:prSet/>
      <dgm:spPr/>
      <dgm:t>
        <a:bodyPr/>
        <a:lstStyle/>
        <a:p>
          <a:endParaRPr lang="ru-RU"/>
        </a:p>
      </dgm:t>
    </dgm:pt>
    <dgm:pt modelId="{5D5B00AC-E1E2-4F9A-8E2D-850FE9A77AA5}" type="sibTrans" cxnId="{D1D1B44E-D98F-4FB6-9A43-E2BC4B3A7CC9}">
      <dgm:prSet/>
      <dgm:spPr/>
      <dgm:t>
        <a:bodyPr/>
        <a:lstStyle/>
        <a:p>
          <a:endParaRPr lang="ru-RU"/>
        </a:p>
      </dgm:t>
    </dgm:pt>
    <dgm:pt modelId="{B6D7A9BE-D766-453F-8AF2-72BA9CB2C0DB}">
      <dgm:prSet phldrT="[Текст]" custT="1"/>
      <dgm:spPr/>
      <dgm:t>
        <a:bodyPr/>
        <a:lstStyle/>
        <a:p>
          <a:r>
            <a:rPr lang="ru-RU" sz="2400" b="1" dirty="0" smtClean="0"/>
            <a:t>Второй этап - основной (практический)</a:t>
          </a:r>
          <a:endParaRPr lang="ru-RU" sz="2400" b="1" dirty="0"/>
        </a:p>
      </dgm:t>
    </dgm:pt>
    <dgm:pt modelId="{EDCBE9A5-FB97-422A-99EF-1757A0D04DCD}" type="parTrans" cxnId="{EBCEA4BC-3D4B-4A1C-B414-AAC62768B8B4}">
      <dgm:prSet/>
      <dgm:spPr/>
      <dgm:t>
        <a:bodyPr/>
        <a:lstStyle/>
        <a:p>
          <a:endParaRPr lang="ru-RU"/>
        </a:p>
      </dgm:t>
    </dgm:pt>
    <dgm:pt modelId="{991D65C1-2C25-4506-A01A-9D3C28196F8D}" type="sibTrans" cxnId="{EBCEA4BC-3D4B-4A1C-B414-AAC62768B8B4}">
      <dgm:prSet/>
      <dgm:spPr/>
      <dgm:t>
        <a:bodyPr/>
        <a:lstStyle/>
        <a:p>
          <a:endParaRPr lang="ru-RU"/>
        </a:p>
      </dgm:t>
    </dgm:pt>
    <dgm:pt modelId="{9B6AAC6F-1B68-47CF-9D2C-08B34F47D607}">
      <dgm:prSet phldrT="[Текст]" custT="1"/>
      <dgm:spPr/>
      <dgm:t>
        <a:bodyPr/>
        <a:lstStyle/>
        <a:p>
          <a:r>
            <a:rPr lang="ru-RU" sz="1600" b="1" dirty="0" smtClean="0"/>
            <a:t>Изучить с помощью экскурсий, прогулок по родному городу. </a:t>
          </a:r>
          <a:endParaRPr lang="ru-RU" sz="1600" b="1" dirty="0"/>
        </a:p>
      </dgm:t>
    </dgm:pt>
    <dgm:pt modelId="{7F8429F0-04AF-4D4C-96B7-D82A5606E950}" type="parTrans" cxnId="{7A12914C-5882-4DEC-AEA5-6B03F54EFF19}">
      <dgm:prSet/>
      <dgm:spPr/>
      <dgm:t>
        <a:bodyPr/>
        <a:lstStyle/>
        <a:p>
          <a:endParaRPr lang="ru-RU"/>
        </a:p>
      </dgm:t>
    </dgm:pt>
    <dgm:pt modelId="{20F2A2A0-A0B0-45B5-A756-AB4F74988333}" type="sibTrans" cxnId="{7A12914C-5882-4DEC-AEA5-6B03F54EFF19}">
      <dgm:prSet/>
      <dgm:spPr/>
      <dgm:t>
        <a:bodyPr/>
        <a:lstStyle/>
        <a:p>
          <a:endParaRPr lang="ru-RU"/>
        </a:p>
      </dgm:t>
    </dgm:pt>
    <dgm:pt modelId="{352C3A77-D979-4A32-8975-BE9F4321811C}">
      <dgm:prSet phldrT="[Текст]" custT="1"/>
      <dgm:spPr/>
      <dgm:t>
        <a:bodyPr/>
        <a:lstStyle/>
        <a:p>
          <a:r>
            <a:rPr lang="ru-RU" sz="2400" b="1" dirty="0" smtClean="0"/>
            <a:t>Третий этап – творческий (продуктивный)</a:t>
          </a:r>
          <a:endParaRPr lang="ru-RU" sz="2400" b="1" dirty="0"/>
        </a:p>
      </dgm:t>
    </dgm:pt>
    <dgm:pt modelId="{EBA9FCFC-DEE6-4EB9-AB09-EAB98766B3AB}" type="parTrans" cxnId="{F596DBD2-5A5C-4952-A011-7FE8C36BEEB4}">
      <dgm:prSet/>
      <dgm:spPr/>
      <dgm:t>
        <a:bodyPr/>
        <a:lstStyle/>
        <a:p>
          <a:endParaRPr lang="ru-RU"/>
        </a:p>
      </dgm:t>
    </dgm:pt>
    <dgm:pt modelId="{6384CE90-F6A5-44C0-9595-E44186D3D1C8}" type="sibTrans" cxnId="{F596DBD2-5A5C-4952-A011-7FE8C36BEEB4}">
      <dgm:prSet/>
      <dgm:spPr/>
      <dgm:t>
        <a:bodyPr/>
        <a:lstStyle/>
        <a:p>
          <a:endParaRPr lang="ru-RU"/>
        </a:p>
      </dgm:t>
    </dgm:pt>
    <dgm:pt modelId="{BB4D3DA1-8C50-43AB-BD9C-2B502A5E5FC6}">
      <dgm:prSet phldrT="[Текст]" custT="1"/>
      <dgm:spPr/>
      <dgm:t>
        <a:bodyPr/>
        <a:lstStyle/>
        <a:p>
          <a:r>
            <a:rPr lang="ru-RU" sz="1400" b="1" dirty="0" smtClean="0"/>
            <a:t>1. Рисование достопримечательностей города.</a:t>
          </a:r>
        </a:p>
        <a:p>
          <a:r>
            <a:rPr lang="ru-RU" sz="1400" b="1" dirty="0" smtClean="0"/>
            <a:t>2. Фото на фоне достопримечательностей города.</a:t>
          </a:r>
        </a:p>
        <a:p>
          <a:r>
            <a:rPr lang="ru-RU" sz="1400" b="1" dirty="0" smtClean="0"/>
            <a:t>3. Дидактические игры «Собери картинку достопримечательностей города», «Собери герб города»</a:t>
          </a:r>
          <a:endParaRPr lang="ru-RU" sz="1400" b="1" dirty="0"/>
        </a:p>
      </dgm:t>
    </dgm:pt>
    <dgm:pt modelId="{5F32FFCA-CAB3-44EF-87B9-990795E24A76}" type="parTrans" cxnId="{A1B20974-FCB5-41F9-BCA7-B9D4F9F6ABF2}">
      <dgm:prSet/>
      <dgm:spPr/>
      <dgm:t>
        <a:bodyPr/>
        <a:lstStyle/>
        <a:p>
          <a:endParaRPr lang="ru-RU"/>
        </a:p>
      </dgm:t>
    </dgm:pt>
    <dgm:pt modelId="{A51AA1EA-59AC-4B5E-BF0D-0A5A752976BB}" type="sibTrans" cxnId="{A1B20974-FCB5-41F9-BCA7-B9D4F9F6ABF2}">
      <dgm:prSet/>
      <dgm:spPr/>
      <dgm:t>
        <a:bodyPr/>
        <a:lstStyle/>
        <a:p>
          <a:endParaRPr lang="ru-RU"/>
        </a:p>
      </dgm:t>
    </dgm:pt>
    <dgm:pt modelId="{3344F07F-A073-4506-8DDB-6360FAE6439B}">
      <dgm:prSet phldrT="[Текст]" phldr="1"/>
      <dgm:spPr/>
      <dgm:t>
        <a:bodyPr/>
        <a:lstStyle/>
        <a:p>
          <a:endParaRPr lang="ru-RU" dirty="0"/>
        </a:p>
      </dgm:t>
    </dgm:pt>
    <dgm:pt modelId="{3F5199BD-78D4-45B8-A523-E319CD42AED9}" type="parTrans" cxnId="{D66D424E-BB6A-4689-9A25-89EB89101805}">
      <dgm:prSet/>
      <dgm:spPr/>
      <dgm:t>
        <a:bodyPr/>
        <a:lstStyle/>
        <a:p>
          <a:endParaRPr lang="ru-RU"/>
        </a:p>
      </dgm:t>
    </dgm:pt>
    <dgm:pt modelId="{0629BCCC-B0EA-40FE-BDE5-DBC60AF43AE8}" type="sibTrans" cxnId="{D66D424E-BB6A-4689-9A25-89EB89101805}">
      <dgm:prSet/>
      <dgm:spPr/>
      <dgm:t>
        <a:bodyPr/>
        <a:lstStyle/>
        <a:p>
          <a:endParaRPr lang="ru-RU"/>
        </a:p>
      </dgm:t>
    </dgm:pt>
    <dgm:pt modelId="{6221D5B2-E2F3-4529-BB24-37BD7EFE274C}" type="pres">
      <dgm:prSet presAssocID="{3EB2B96D-AD40-4638-9F9A-362577AA5841}" presName="Name0" presStyleCnt="0">
        <dgm:presLayoutVars>
          <dgm:dir/>
          <dgm:animLvl val="lvl"/>
          <dgm:resizeHandles val="exact"/>
        </dgm:presLayoutVars>
      </dgm:prSet>
      <dgm:spPr/>
    </dgm:pt>
    <dgm:pt modelId="{25F68B1D-1507-47B7-A6AB-C8F656638ABF}" type="pres">
      <dgm:prSet presAssocID="{352C3A77-D979-4A32-8975-BE9F4321811C}" presName="boxAndChildren" presStyleCnt="0"/>
      <dgm:spPr/>
    </dgm:pt>
    <dgm:pt modelId="{296395B9-9544-4D55-A076-81A1B0E7A929}" type="pres">
      <dgm:prSet presAssocID="{352C3A77-D979-4A32-8975-BE9F4321811C}" presName="parentTextBox" presStyleLbl="node1" presStyleIdx="0" presStyleCnt="3"/>
      <dgm:spPr/>
    </dgm:pt>
    <dgm:pt modelId="{EE7E20C7-98D2-4BF7-96C0-5BC9300D3E58}" type="pres">
      <dgm:prSet presAssocID="{352C3A77-D979-4A32-8975-BE9F4321811C}" presName="entireBox" presStyleLbl="node1" presStyleIdx="0" presStyleCnt="3"/>
      <dgm:spPr/>
    </dgm:pt>
    <dgm:pt modelId="{32D6647F-D4A5-43F2-95A5-987997A94389}" type="pres">
      <dgm:prSet presAssocID="{352C3A77-D979-4A32-8975-BE9F4321811C}" presName="descendantBox" presStyleCnt="0"/>
      <dgm:spPr/>
    </dgm:pt>
    <dgm:pt modelId="{C6E2A496-FE7B-4BE0-839F-11148C8841BE}" type="pres">
      <dgm:prSet presAssocID="{BB4D3DA1-8C50-43AB-BD9C-2B502A5E5FC6}" presName="childTextBox" presStyleLbl="fgAccFollowNode1" presStyleIdx="0" presStyleCnt="4" custScaleX="938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FFFDD2-4A08-4E45-BB62-67B80FDCDF15}" type="pres">
      <dgm:prSet presAssocID="{3344F07F-A073-4506-8DDB-6360FAE6439B}" presName="childTextBox" presStyleLbl="fgAccFollowNode1" presStyleIdx="1" presStyleCnt="4" custFlipHor="0" custScaleX="1704">
        <dgm:presLayoutVars>
          <dgm:bulletEnabled val="1"/>
        </dgm:presLayoutVars>
      </dgm:prSet>
      <dgm:spPr/>
    </dgm:pt>
    <dgm:pt modelId="{6BE60A12-B2E9-4429-A232-412275A3EFB6}" type="pres">
      <dgm:prSet presAssocID="{991D65C1-2C25-4506-A01A-9D3C28196F8D}" presName="sp" presStyleCnt="0"/>
      <dgm:spPr/>
    </dgm:pt>
    <dgm:pt modelId="{2B21F516-666A-4995-8E3A-EB6A5ED68C71}" type="pres">
      <dgm:prSet presAssocID="{B6D7A9BE-D766-453F-8AF2-72BA9CB2C0DB}" presName="arrowAndChildren" presStyleCnt="0"/>
      <dgm:spPr/>
    </dgm:pt>
    <dgm:pt modelId="{A779D9AB-9C96-419C-B0D3-48972A92D030}" type="pres">
      <dgm:prSet presAssocID="{B6D7A9BE-D766-453F-8AF2-72BA9CB2C0DB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A9867C14-CBF7-499C-A639-F3F93117CCA4}" type="pres">
      <dgm:prSet presAssocID="{B6D7A9BE-D766-453F-8AF2-72BA9CB2C0DB}" presName="arrow" presStyleLbl="node1" presStyleIdx="1" presStyleCnt="3" custLinFactNeighborX="-1157" custLinFactNeighborY="4105"/>
      <dgm:spPr/>
      <dgm:t>
        <a:bodyPr/>
        <a:lstStyle/>
        <a:p>
          <a:endParaRPr lang="ru-RU"/>
        </a:p>
      </dgm:t>
    </dgm:pt>
    <dgm:pt modelId="{DE6576EA-AEF3-4B12-99FE-746634FBE9F1}" type="pres">
      <dgm:prSet presAssocID="{B6D7A9BE-D766-453F-8AF2-72BA9CB2C0DB}" presName="descendantArrow" presStyleCnt="0"/>
      <dgm:spPr/>
    </dgm:pt>
    <dgm:pt modelId="{9EB219D9-64E5-4A4C-A5A4-83EE958FC21E}" type="pres">
      <dgm:prSet presAssocID="{9B6AAC6F-1B68-47CF-9D2C-08B34F47D607}" presName="childTextArrow" presStyleLbl="fgAccFollowNode1" presStyleIdx="2" presStyleCnt="4" custScaleX="87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17E307-81DB-4077-9503-4159A6D976FC}" type="pres">
      <dgm:prSet presAssocID="{161EF1C1-FD77-4EE8-999E-584A6F4F2B44}" presName="sp" presStyleCnt="0"/>
      <dgm:spPr/>
    </dgm:pt>
    <dgm:pt modelId="{3E2F2FC0-3306-4D9D-BEB9-A1CF667FDBA8}" type="pres">
      <dgm:prSet presAssocID="{D7ACAC66-2CAD-434B-ADF4-3602B4E3A76F}" presName="arrowAndChildren" presStyleCnt="0"/>
      <dgm:spPr/>
    </dgm:pt>
    <dgm:pt modelId="{80D8465F-2A99-4B69-8E24-8C167F4B3CFC}" type="pres">
      <dgm:prSet presAssocID="{D7ACAC66-2CAD-434B-ADF4-3602B4E3A76F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E1ACA6A8-0857-4819-89E8-D362859D8A0B}" type="pres">
      <dgm:prSet presAssocID="{D7ACAC66-2CAD-434B-ADF4-3602B4E3A76F}" presName="arrow" presStyleLbl="node1" presStyleIdx="2" presStyleCnt="3"/>
      <dgm:spPr/>
      <dgm:t>
        <a:bodyPr/>
        <a:lstStyle/>
        <a:p>
          <a:endParaRPr lang="ru-RU"/>
        </a:p>
      </dgm:t>
    </dgm:pt>
    <dgm:pt modelId="{927C8F0A-78BA-45CA-9D52-18CD2CA64CFF}" type="pres">
      <dgm:prSet presAssocID="{D7ACAC66-2CAD-434B-ADF4-3602B4E3A76F}" presName="descendantArrow" presStyleCnt="0"/>
      <dgm:spPr/>
    </dgm:pt>
    <dgm:pt modelId="{79C93C75-35F1-420F-9AB8-70F57D442E7D}" type="pres">
      <dgm:prSet presAssocID="{74B2B47A-C2E5-48A0-BF3C-A2CB76DDFC50}" presName="childTextArrow" presStyleLbl="fgAccFollowNode1" presStyleIdx="3" presStyleCnt="4" custScaleY="139300" custLinFactNeighborX="16001" custLinFactNeighborY="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12914C-5882-4DEC-AEA5-6B03F54EFF19}" srcId="{B6D7A9BE-D766-453F-8AF2-72BA9CB2C0DB}" destId="{9B6AAC6F-1B68-47CF-9D2C-08B34F47D607}" srcOrd="0" destOrd="0" parTransId="{7F8429F0-04AF-4D4C-96B7-D82A5606E950}" sibTransId="{20F2A2A0-A0B0-45B5-A756-AB4F74988333}"/>
    <dgm:cxn modelId="{D1D1B44E-D98F-4FB6-9A43-E2BC4B3A7CC9}" srcId="{D7ACAC66-2CAD-434B-ADF4-3602B4E3A76F}" destId="{74B2B47A-C2E5-48A0-BF3C-A2CB76DDFC50}" srcOrd="0" destOrd="0" parTransId="{4F0E12AC-5CA8-439F-99A4-665ECC8972CE}" sibTransId="{5D5B00AC-E1E2-4F9A-8E2D-850FE9A77AA5}"/>
    <dgm:cxn modelId="{F596DBD2-5A5C-4952-A011-7FE8C36BEEB4}" srcId="{3EB2B96D-AD40-4638-9F9A-362577AA5841}" destId="{352C3A77-D979-4A32-8975-BE9F4321811C}" srcOrd="2" destOrd="0" parTransId="{EBA9FCFC-DEE6-4EB9-AB09-EAB98766B3AB}" sibTransId="{6384CE90-F6A5-44C0-9595-E44186D3D1C8}"/>
    <dgm:cxn modelId="{D66D424E-BB6A-4689-9A25-89EB89101805}" srcId="{352C3A77-D979-4A32-8975-BE9F4321811C}" destId="{3344F07F-A073-4506-8DDB-6360FAE6439B}" srcOrd="1" destOrd="0" parTransId="{3F5199BD-78D4-45B8-A523-E319CD42AED9}" sibTransId="{0629BCCC-B0EA-40FE-BDE5-DBC60AF43AE8}"/>
    <dgm:cxn modelId="{EBCEA4BC-3D4B-4A1C-B414-AAC62768B8B4}" srcId="{3EB2B96D-AD40-4638-9F9A-362577AA5841}" destId="{B6D7A9BE-D766-453F-8AF2-72BA9CB2C0DB}" srcOrd="1" destOrd="0" parTransId="{EDCBE9A5-FB97-422A-99EF-1757A0D04DCD}" sibTransId="{991D65C1-2C25-4506-A01A-9D3C28196F8D}"/>
    <dgm:cxn modelId="{0C3F7633-4290-4277-8C69-F859A52A20F8}" srcId="{3EB2B96D-AD40-4638-9F9A-362577AA5841}" destId="{D7ACAC66-2CAD-434B-ADF4-3602B4E3A76F}" srcOrd="0" destOrd="0" parTransId="{D1970FE9-5FA4-4754-8E18-BFF1C9AA0E17}" sibTransId="{161EF1C1-FD77-4EE8-999E-584A6F4F2B44}"/>
    <dgm:cxn modelId="{F391B3BF-77A6-4C1B-B321-256AB9187840}" type="presOf" srcId="{B6D7A9BE-D766-453F-8AF2-72BA9CB2C0DB}" destId="{A9867C14-CBF7-499C-A639-F3F93117CCA4}" srcOrd="1" destOrd="0" presId="urn:microsoft.com/office/officeart/2005/8/layout/process4"/>
    <dgm:cxn modelId="{2289CFCA-5FCE-4CA3-984A-16911D4135FE}" type="presOf" srcId="{D7ACAC66-2CAD-434B-ADF4-3602B4E3A76F}" destId="{E1ACA6A8-0857-4819-89E8-D362859D8A0B}" srcOrd="1" destOrd="0" presId="urn:microsoft.com/office/officeart/2005/8/layout/process4"/>
    <dgm:cxn modelId="{710D5F4D-6DDC-48C4-BFE4-18854129D121}" type="presOf" srcId="{BB4D3DA1-8C50-43AB-BD9C-2B502A5E5FC6}" destId="{C6E2A496-FE7B-4BE0-839F-11148C8841BE}" srcOrd="0" destOrd="0" presId="urn:microsoft.com/office/officeart/2005/8/layout/process4"/>
    <dgm:cxn modelId="{A867B878-9595-4B24-8E2A-A2A069B921BF}" type="presOf" srcId="{3344F07F-A073-4506-8DDB-6360FAE6439B}" destId="{9DFFFDD2-4A08-4E45-BB62-67B80FDCDF15}" srcOrd="0" destOrd="0" presId="urn:microsoft.com/office/officeart/2005/8/layout/process4"/>
    <dgm:cxn modelId="{213AAD13-F095-4E8D-A28F-C4446C892F5A}" type="presOf" srcId="{352C3A77-D979-4A32-8975-BE9F4321811C}" destId="{EE7E20C7-98D2-4BF7-96C0-5BC9300D3E58}" srcOrd="1" destOrd="0" presId="urn:microsoft.com/office/officeart/2005/8/layout/process4"/>
    <dgm:cxn modelId="{2D9D660C-F37C-46DA-BDE5-C902B64EFCE5}" type="presOf" srcId="{D7ACAC66-2CAD-434B-ADF4-3602B4E3A76F}" destId="{80D8465F-2A99-4B69-8E24-8C167F4B3CFC}" srcOrd="0" destOrd="0" presId="urn:microsoft.com/office/officeart/2005/8/layout/process4"/>
    <dgm:cxn modelId="{3267454A-BC4A-490B-80E1-4D064784AD43}" type="presOf" srcId="{352C3A77-D979-4A32-8975-BE9F4321811C}" destId="{296395B9-9544-4D55-A076-81A1B0E7A929}" srcOrd="0" destOrd="0" presId="urn:microsoft.com/office/officeart/2005/8/layout/process4"/>
    <dgm:cxn modelId="{C3F271CF-BA75-4B70-B557-8A2B633B889F}" type="presOf" srcId="{B6D7A9BE-D766-453F-8AF2-72BA9CB2C0DB}" destId="{A779D9AB-9C96-419C-B0D3-48972A92D030}" srcOrd="0" destOrd="0" presId="urn:microsoft.com/office/officeart/2005/8/layout/process4"/>
    <dgm:cxn modelId="{A1B20974-FCB5-41F9-BCA7-B9D4F9F6ABF2}" srcId="{352C3A77-D979-4A32-8975-BE9F4321811C}" destId="{BB4D3DA1-8C50-43AB-BD9C-2B502A5E5FC6}" srcOrd="0" destOrd="0" parTransId="{5F32FFCA-CAB3-44EF-87B9-990795E24A76}" sibTransId="{A51AA1EA-59AC-4B5E-BF0D-0A5A752976BB}"/>
    <dgm:cxn modelId="{4AABBABE-25F7-4A12-A581-3802495EC868}" type="presOf" srcId="{3EB2B96D-AD40-4638-9F9A-362577AA5841}" destId="{6221D5B2-E2F3-4529-BB24-37BD7EFE274C}" srcOrd="0" destOrd="0" presId="urn:microsoft.com/office/officeart/2005/8/layout/process4"/>
    <dgm:cxn modelId="{481C7B12-9EFD-4A01-8BB7-8CAB3E75D51D}" type="presOf" srcId="{74B2B47A-C2E5-48A0-BF3C-A2CB76DDFC50}" destId="{79C93C75-35F1-420F-9AB8-70F57D442E7D}" srcOrd="0" destOrd="0" presId="urn:microsoft.com/office/officeart/2005/8/layout/process4"/>
    <dgm:cxn modelId="{72C51651-A03F-4ABC-8B71-EDF3786F4755}" type="presOf" srcId="{9B6AAC6F-1B68-47CF-9D2C-08B34F47D607}" destId="{9EB219D9-64E5-4A4C-A5A4-83EE958FC21E}" srcOrd="0" destOrd="0" presId="urn:microsoft.com/office/officeart/2005/8/layout/process4"/>
    <dgm:cxn modelId="{DB50FCFD-D0BE-4532-855C-0E06C4AF602F}" type="presParOf" srcId="{6221D5B2-E2F3-4529-BB24-37BD7EFE274C}" destId="{25F68B1D-1507-47B7-A6AB-C8F656638ABF}" srcOrd="0" destOrd="0" presId="urn:microsoft.com/office/officeart/2005/8/layout/process4"/>
    <dgm:cxn modelId="{EA848AC4-8706-4D74-8FD8-484319CF0130}" type="presParOf" srcId="{25F68B1D-1507-47B7-A6AB-C8F656638ABF}" destId="{296395B9-9544-4D55-A076-81A1B0E7A929}" srcOrd="0" destOrd="0" presId="urn:microsoft.com/office/officeart/2005/8/layout/process4"/>
    <dgm:cxn modelId="{0F94B6F3-AF5D-4458-9C9E-C7EA37B2BFCB}" type="presParOf" srcId="{25F68B1D-1507-47B7-A6AB-C8F656638ABF}" destId="{EE7E20C7-98D2-4BF7-96C0-5BC9300D3E58}" srcOrd="1" destOrd="0" presId="urn:microsoft.com/office/officeart/2005/8/layout/process4"/>
    <dgm:cxn modelId="{2B711249-3553-4C5A-B47F-29911BA42C98}" type="presParOf" srcId="{25F68B1D-1507-47B7-A6AB-C8F656638ABF}" destId="{32D6647F-D4A5-43F2-95A5-987997A94389}" srcOrd="2" destOrd="0" presId="urn:microsoft.com/office/officeart/2005/8/layout/process4"/>
    <dgm:cxn modelId="{8FCB6C8B-538C-421E-9E5D-EB2C314F1B83}" type="presParOf" srcId="{32D6647F-D4A5-43F2-95A5-987997A94389}" destId="{C6E2A496-FE7B-4BE0-839F-11148C8841BE}" srcOrd="0" destOrd="0" presId="urn:microsoft.com/office/officeart/2005/8/layout/process4"/>
    <dgm:cxn modelId="{1A6402E3-ED58-4009-B3C2-48DA94DC6008}" type="presParOf" srcId="{32D6647F-D4A5-43F2-95A5-987997A94389}" destId="{9DFFFDD2-4A08-4E45-BB62-67B80FDCDF15}" srcOrd="1" destOrd="0" presId="urn:microsoft.com/office/officeart/2005/8/layout/process4"/>
    <dgm:cxn modelId="{F8E5D1CD-3ED1-45E7-B720-9B0CD8FDC44C}" type="presParOf" srcId="{6221D5B2-E2F3-4529-BB24-37BD7EFE274C}" destId="{6BE60A12-B2E9-4429-A232-412275A3EFB6}" srcOrd="1" destOrd="0" presId="urn:microsoft.com/office/officeart/2005/8/layout/process4"/>
    <dgm:cxn modelId="{F4E96D47-9D5F-47AB-9B59-551AF63B1CEA}" type="presParOf" srcId="{6221D5B2-E2F3-4529-BB24-37BD7EFE274C}" destId="{2B21F516-666A-4995-8E3A-EB6A5ED68C71}" srcOrd="2" destOrd="0" presId="urn:microsoft.com/office/officeart/2005/8/layout/process4"/>
    <dgm:cxn modelId="{711F7A7F-1275-4478-958A-24A8134ED62D}" type="presParOf" srcId="{2B21F516-666A-4995-8E3A-EB6A5ED68C71}" destId="{A779D9AB-9C96-419C-B0D3-48972A92D030}" srcOrd="0" destOrd="0" presId="urn:microsoft.com/office/officeart/2005/8/layout/process4"/>
    <dgm:cxn modelId="{E97D84D1-8A62-4E54-A49F-1D6ABB4C0834}" type="presParOf" srcId="{2B21F516-666A-4995-8E3A-EB6A5ED68C71}" destId="{A9867C14-CBF7-499C-A639-F3F93117CCA4}" srcOrd="1" destOrd="0" presId="urn:microsoft.com/office/officeart/2005/8/layout/process4"/>
    <dgm:cxn modelId="{C2C6391D-6718-4E54-BB3C-E120C04EA104}" type="presParOf" srcId="{2B21F516-666A-4995-8E3A-EB6A5ED68C71}" destId="{DE6576EA-AEF3-4B12-99FE-746634FBE9F1}" srcOrd="2" destOrd="0" presId="urn:microsoft.com/office/officeart/2005/8/layout/process4"/>
    <dgm:cxn modelId="{359ADE43-27A2-4C74-BB94-FD3F7AAA017C}" type="presParOf" srcId="{DE6576EA-AEF3-4B12-99FE-746634FBE9F1}" destId="{9EB219D9-64E5-4A4C-A5A4-83EE958FC21E}" srcOrd="0" destOrd="0" presId="urn:microsoft.com/office/officeart/2005/8/layout/process4"/>
    <dgm:cxn modelId="{987A10FE-4BF5-44D2-8A9C-0F24A5E5C593}" type="presParOf" srcId="{6221D5B2-E2F3-4529-BB24-37BD7EFE274C}" destId="{B717E307-81DB-4077-9503-4159A6D976FC}" srcOrd="3" destOrd="0" presId="urn:microsoft.com/office/officeart/2005/8/layout/process4"/>
    <dgm:cxn modelId="{FA3D5400-36AF-410B-9779-DF31E47EABF5}" type="presParOf" srcId="{6221D5B2-E2F3-4529-BB24-37BD7EFE274C}" destId="{3E2F2FC0-3306-4D9D-BEB9-A1CF667FDBA8}" srcOrd="4" destOrd="0" presId="urn:microsoft.com/office/officeart/2005/8/layout/process4"/>
    <dgm:cxn modelId="{AE703C9D-35B2-4A34-A0EF-892323C05762}" type="presParOf" srcId="{3E2F2FC0-3306-4D9D-BEB9-A1CF667FDBA8}" destId="{80D8465F-2A99-4B69-8E24-8C167F4B3CFC}" srcOrd="0" destOrd="0" presId="urn:microsoft.com/office/officeart/2005/8/layout/process4"/>
    <dgm:cxn modelId="{DD4066E6-1F1D-45B6-A71A-3E3BA0753561}" type="presParOf" srcId="{3E2F2FC0-3306-4D9D-BEB9-A1CF667FDBA8}" destId="{E1ACA6A8-0857-4819-89E8-D362859D8A0B}" srcOrd="1" destOrd="0" presId="urn:microsoft.com/office/officeart/2005/8/layout/process4"/>
    <dgm:cxn modelId="{94222D5C-A6B8-479B-A02E-2108B121885B}" type="presParOf" srcId="{3E2F2FC0-3306-4D9D-BEB9-A1CF667FDBA8}" destId="{927C8F0A-78BA-45CA-9D52-18CD2CA64CFF}" srcOrd="2" destOrd="0" presId="urn:microsoft.com/office/officeart/2005/8/layout/process4"/>
    <dgm:cxn modelId="{3B4237D2-E694-4FA0-9E74-FE66A159A8E9}" type="presParOf" srcId="{927C8F0A-78BA-45CA-9D52-18CD2CA64CFF}" destId="{79C93C75-35F1-420F-9AB8-70F57D442E7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7E20C7-98D2-4BF7-96C0-5BC9300D3E58}">
      <dsp:nvSpPr>
        <dsp:cNvPr id="0" name=""/>
        <dsp:cNvSpPr/>
      </dsp:nvSpPr>
      <dsp:spPr>
        <a:xfrm>
          <a:off x="0" y="4424133"/>
          <a:ext cx="8928992" cy="145209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Третий этап – творческий (продуктивный)</a:t>
          </a:r>
          <a:endParaRPr lang="ru-RU" sz="2400" b="1" kern="1200" dirty="0"/>
        </a:p>
      </dsp:txBody>
      <dsp:txXfrm>
        <a:off x="0" y="4424133"/>
        <a:ext cx="8928992" cy="784133"/>
      </dsp:txXfrm>
    </dsp:sp>
    <dsp:sp modelId="{C6E2A496-FE7B-4BE0-839F-11148C8841BE}">
      <dsp:nvSpPr>
        <dsp:cNvPr id="0" name=""/>
        <dsp:cNvSpPr/>
      </dsp:nvSpPr>
      <dsp:spPr>
        <a:xfrm>
          <a:off x="198848" y="5179225"/>
          <a:ext cx="8379144" cy="6679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17780" rIns="99568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 Рисование достопримечательностей города.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 Фото на фоне достопримечательностей города.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3. Дидактические игры «Собери картинку достопримечательностей города», «Собери герб города»</a:t>
          </a:r>
          <a:endParaRPr lang="ru-RU" sz="1400" b="1" kern="1200" dirty="0"/>
        </a:p>
      </dsp:txBody>
      <dsp:txXfrm>
        <a:off x="198848" y="5179225"/>
        <a:ext cx="8379144" cy="667965"/>
      </dsp:txXfrm>
    </dsp:sp>
    <dsp:sp modelId="{9DFFFDD2-4A08-4E45-BB62-67B80FDCDF15}">
      <dsp:nvSpPr>
        <dsp:cNvPr id="0" name=""/>
        <dsp:cNvSpPr/>
      </dsp:nvSpPr>
      <dsp:spPr>
        <a:xfrm>
          <a:off x="8577993" y="5179225"/>
          <a:ext cx="152150" cy="6679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6350" rIns="3556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8577993" y="5179225"/>
        <a:ext cx="152150" cy="667965"/>
      </dsp:txXfrm>
    </dsp:sp>
    <dsp:sp modelId="{A9867C14-CBF7-499C-A639-F3F93117CCA4}">
      <dsp:nvSpPr>
        <dsp:cNvPr id="0" name=""/>
        <dsp:cNvSpPr/>
      </dsp:nvSpPr>
      <dsp:spPr>
        <a:xfrm rot="10800000">
          <a:off x="0" y="2304264"/>
          <a:ext cx="8928992" cy="223332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Второй этап - основной (практический)</a:t>
          </a:r>
          <a:endParaRPr lang="ru-RU" sz="2400" b="1" kern="1200" dirty="0"/>
        </a:p>
      </dsp:txBody>
      <dsp:txXfrm rot="-10800000">
        <a:off x="0" y="2304264"/>
        <a:ext cx="8928992" cy="783898"/>
      </dsp:txXfrm>
    </dsp:sp>
    <dsp:sp modelId="{9EB219D9-64E5-4A4C-A5A4-83EE958FC21E}">
      <dsp:nvSpPr>
        <dsp:cNvPr id="0" name=""/>
        <dsp:cNvSpPr/>
      </dsp:nvSpPr>
      <dsp:spPr>
        <a:xfrm>
          <a:off x="547436" y="2996484"/>
          <a:ext cx="7834119" cy="6677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Изучить с помощью экскурсий, прогулок по родному городу. </a:t>
          </a:r>
          <a:endParaRPr lang="ru-RU" sz="1600" b="1" kern="1200" dirty="0"/>
        </a:p>
      </dsp:txBody>
      <dsp:txXfrm>
        <a:off x="547436" y="2996484"/>
        <a:ext cx="7834119" cy="667765"/>
      </dsp:txXfrm>
    </dsp:sp>
    <dsp:sp modelId="{E1ACA6A8-0857-4819-89E8-D362859D8A0B}">
      <dsp:nvSpPr>
        <dsp:cNvPr id="0" name=""/>
        <dsp:cNvSpPr/>
      </dsp:nvSpPr>
      <dsp:spPr>
        <a:xfrm rot="10800000">
          <a:off x="0" y="1038"/>
          <a:ext cx="8928992" cy="2233328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Первый этап - подготовительный мотивационный </a:t>
          </a:r>
          <a:endParaRPr lang="ru-RU" sz="2400" b="1" kern="1200" dirty="0"/>
        </a:p>
      </dsp:txBody>
      <dsp:txXfrm rot="-10800000">
        <a:off x="0" y="1038"/>
        <a:ext cx="8928992" cy="783898"/>
      </dsp:txXfrm>
    </dsp:sp>
    <dsp:sp modelId="{79C93C75-35F1-420F-9AB8-70F57D442E7D}">
      <dsp:nvSpPr>
        <dsp:cNvPr id="0" name=""/>
        <dsp:cNvSpPr/>
      </dsp:nvSpPr>
      <dsp:spPr>
        <a:xfrm>
          <a:off x="0" y="653981"/>
          <a:ext cx="8928992" cy="93019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1. Проблемная ситуация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2.  Подборка вопросов, для активизации деятельности вопросов.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3.  Рассматривание иллюстраций.</a:t>
          </a:r>
          <a:endParaRPr lang="ru-RU" sz="1600" b="1" kern="1200" dirty="0"/>
        </a:p>
      </dsp:txBody>
      <dsp:txXfrm>
        <a:off x="0" y="653981"/>
        <a:ext cx="8928992" cy="9301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png"/><Relationship Id="rId9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b="1" i="1" dirty="0">
                <a:latin typeface="Arial Black" pitchFamily="34" charset="0"/>
              </a:rPr>
              <a:t>Муниципальное Автономное Дошкольное Образовательное Учреждение г. Нижневартовска № 77 детский сад «Эрудит» </a:t>
            </a:r>
            <a:br>
              <a:rPr lang="ru-RU" sz="1400" b="1" i="1" dirty="0">
                <a:latin typeface="Arial Black" pitchFamily="34" charset="0"/>
              </a:rPr>
            </a:br>
            <a:endParaRPr lang="ru-RU" sz="1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Arial Black" pitchFamily="34" charset="0"/>
            </a:endParaRPr>
          </a:p>
          <a:p>
            <a:pPr marL="0" indent="0" algn="ctr">
              <a:buNone/>
            </a:pPr>
            <a:r>
              <a:rPr lang="ru-RU" sz="3500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Познавательный проект для детей дошкольного возраста </a:t>
            </a:r>
          </a:p>
          <a:p>
            <a:pPr marL="0" indent="0" algn="ctr">
              <a:buNone/>
            </a:pPr>
            <a:r>
              <a:rPr lang="ru-RU" sz="3500" i="1" u="sng" dirty="0" smtClean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«Маршрут </a:t>
            </a:r>
            <a:r>
              <a:rPr lang="ru-RU" sz="3500" i="1" u="sng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</a:rPr>
              <a:t>выходного дня»</a:t>
            </a:r>
          </a:p>
          <a:p>
            <a:pPr marL="0" indent="0">
              <a:buNone/>
            </a:pPr>
            <a:endParaRPr lang="ru-RU" i="1" u="sng" dirty="0" smtClean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>
              <a:buNone/>
            </a:pPr>
            <a:endParaRPr lang="ru-RU" i="1" u="sng" dirty="0">
              <a:solidFill>
                <a:srgbClr val="002060"/>
              </a:solidFill>
              <a:latin typeface="Arial Black" pitchFamily="34" charset="0"/>
            </a:endParaRPr>
          </a:p>
          <a:p>
            <a:pPr marL="0" indent="0" algn="r">
              <a:buNone/>
            </a:pPr>
            <a:endParaRPr lang="ru-RU" sz="1600" i="1" u="sng" dirty="0" smtClean="0">
              <a:latin typeface="Arial Black" pitchFamily="34" charset="0"/>
            </a:endParaRPr>
          </a:p>
          <a:p>
            <a:pPr marL="0" indent="0" algn="r">
              <a:buNone/>
            </a:pPr>
            <a:endParaRPr lang="ru-RU" sz="1600" i="1" u="sng" dirty="0" smtClean="0">
              <a:latin typeface="Arial Black" pitchFamily="34" charset="0"/>
            </a:endParaRPr>
          </a:p>
          <a:p>
            <a:pPr marL="0" indent="0" algn="r">
              <a:buNone/>
            </a:pPr>
            <a:r>
              <a:rPr lang="ru-RU" sz="1800" i="1" u="sng" dirty="0" smtClean="0">
                <a:solidFill>
                  <a:schemeClr val="bg1"/>
                </a:solidFill>
                <a:latin typeface="Arial Black" pitchFamily="34" charset="0"/>
              </a:rPr>
              <a:t>Руководитель </a:t>
            </a:r>
            <a:r>
              <a:rPr lang="ru-RU" sz="1800" i="1" u="sng" dirty="0">
                <a:solidFill>
                  <a:schemeClr val="bg1"/>
                </a:solidFill>
                <a:latin typeface="Arial Black" pitchFamily="34" charset="0"/>
              </a:rPr>
              <a:t>проекта: </a:t>
            </a:r>
            <a:endParaRPr lang="ru-RU" sz="1800" i="1" u="sng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marL="0" indent="0" algn="r">
              <a:buNone/>
            </a:pPr>
            <a:r>
              <a:rPr lang="ru-RU" sz="1800" i="1" u="sng" dirty="0" smtClean="0">
                <a:solidFill>
                  <a:schemeClr val="bg1"/>
                </a:solidFill>
                <a:latin typeface="Arial Black" pitchFamily="34" charset="0"/>
              </a:rPr>
              <a:t>воспитатель Сидоренко</a:t>
            </a:r>
          </a:p>
          <a:p>
            <a:pPr marL="0" indent="0" algn="r">
              <a:buNone/>
            </a:pPr>
            <a:r>
              <a:rPr lang="ru-RU" sz="1800" i="1" u="sng" dirty="0" smtClean="0">
                <a:solidFill>
                  <a:schemeClr val="bg1"/>
                </a:solidFill>
                <a:latin typeface="Arial Black" pitchFamily="34" charset="0"/>
              </a:rPr>
              <a:t> </a:t>
            </a:r>
            <a:r>
              <a:rPr lang="ru-RU" sz="1800" i="1" u="sng" dirty="0">
                <a:solidFill>
                  <a:schemeClr val="bg1"/>
                </a:solidFill>
                <a:latin typeface="Arial Black" pitchFamily="34" charset="0"/>
              </a:rPr>
              <a:t>Динара </a:t>
            </a:r>
            <a:r>
              <a:rPr lang="ru-RU" sz="1800" i="1" u="sng" dirty="0" err="1">
                <a:solidFill>
                  <a:schemeClr val="bg1"/>
                </a:solidFill>
                <a:latin typeface="Arial Black" pitchFamily="34" charset="0"/>
              </a:rPr>
              <a:t>Бектаргыновна</a:t>
            </a:r>
            <a:endParaRPr lang="ru-RU" sz="1800" i="1" u="sng" dirty="0">
              <a:solidFill>
                <a:schemeClr val="bg1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0405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620687"/>
            <a:ext cx="8075240" cy="936105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buNone/>
            </a:pPr>
            <a:r>
              <a:rPr lang="ru-RU" sz="4500" i="1" dirty="0">
                <a:solidFill>
                  <a:srgbClr val="C00000"/>
                </a:solidFill>
                <a:latin typeface="Arial Black" pitchFamily="34" charset="0"/>
              </a:rPr>
              <a:t>Ц</a:t>
            </a:r>
            <a:r>
              <a:rPr lang="ru-RU" sz="4500" i="1" dirty="0" smtClean="0">
                <a:solidFill>
                  <a:srgbClr val="C00000"/>
                </a:solidFill>
                <a:latin typeface="Arial Black" pitchFamily="34" charset="0"/>
              </a:rPr>
              <a:t>ель: </a:t>
            </a:r>
            <a:r>
              <a:rPr lang="ru-RU" sz="45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Формировать  у родителей гражданственность, как основу успешного формирования патриотических чувств у детей дошкольного возраста.</a:t>
            </a:r>
          </a:p>
          <a:p>
            <a:pPr marL="0" indent="0">
              <a:buNone/>
            </a:pPr>
            <a:endParaRPr lang="ru-RU" dirty="0">
              <a:solidFill>
                <a:schemeClr val="accent2"/>
              </a:solidFill>
              <a:latin typeface="Arial Black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9552" y="1484784"/>
            <a:ext cx="8064896" cy="4968552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Задачи:</a:t>
            </a:r>
          </a:p>
          <a:p>
            <a:pPr marL="0" indent="0">
              <a:buNone/>
            </a:pPr>
            <a:r>
              <a:rPr lang="ru-RU" sz="3400" b="1" i="1" u="sng" dirty="0" smtClean="0">
                <a:solidFill>
                  <a:srgbClr val="C00000"/>
                </a:solidFill>
              </a:rPr>
              <a:t>Обучающие:</a:t>
            </a:r>
          </a:p>
          <a:p>
            <a:r>
              <a:rPr lang="ru-RU" sz="3400" b="1" i="1" dirty="0" smtClean="0">
                <a:solidFill>
                  <a:srgbClr val="C00000"/>
                </a:solidFill>
              </a:rPr>
              <a:t>формировать </a:t>
            </a:r>
            <a:r>
              <a:rPr lang="ru-RU" sz="3400" b="1" i="1" dirty="0">
                <a:solidFill>
                  <a:srgbClr val="C00000"/>
                </a:solidFill>
              </a:rPr>
              <a:t>интерес к своей малой родине</a:t>
            </a:r>
            <a:r>
              <a:rPr lang="ru-RU" sz="3400" b="1" i="1" dirty="0" smtClean="0">
                <a:solidFill>
                  <a:srgbClr val="C00000"/>
                </a:solidFill>
              </a:rPr>
              <a:t>, познакомить </a:t>
            </a:r>
            <a:r>
              <a:rPr lang="ru-RU" sz="3400" b="1" i="1" dirty="0">
                <a:solidFill>
                  <a:srgbClr val="C00000"/>
                </a:solidFill>
              </a:rPr>
              <a:t>с символами города (гербом города).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продолжать знакомить с достопримечательностями города.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обогащать и активизировать словарь детей; </a:t>
            </a:r>
          </a:p>
          <a:p>
            <a:pPr marL="0" indent="0">
              <a:buNone/>
            </a:pPr>
            <a:r>
              <a:rPr lang="ru-RU" sz="3400" b="1" i="1" u="sng" dirty="0">
                <a:solidFill>
                  <a:srgbClr val="C00000"/>
                </a:solidFill>
              </a:rPr>
              <a:t>Развивающие: 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развивать связную монологическую речь, умение отвечать на вопросы; 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развивать познавательную, эмоциональную активность, мышление, наблюдательность, любознательность;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развивать мелкую моторику рук и зрительную моторную координацию движений.</a:t>
            </a:r>
          </a:p>
          <a:p>
            <a:pPr marL="0" indent="0">
              <a:buNone/>
            </a:pPr>
            <a:r>
              <a:rPr lang="ru-RU" sz="3400" b="1" i="1" u="sng" dirty="0">
                <a:solidFill>
                  <a:srgbClr val="C00000"/>
                </a:solidFill>
              </a:rPr>
              <a:t>Воспитывающие 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воспитывать чувство любви к своей «малой Родине» ,  городу Нижневартовску;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воспитывать эмоциональную отзывчивость;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уважение к своим товарищам.</a:t>
            </a:r>
          </a:p>
          <a:p>
            <a:pPr marL="0" indent="0">
              <a:buNone/>
            </a:pPr>
            <a:r>
              <a:rPr lang="ru-RU" sz="3400" b="1" i="1" u="sng" dirty="0">
                <a:solidFill>
                  <a:srgbClr val="C00000"/>
                </a:solidFill>
              </a:rPr>
              <a:t>Коррекционные 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закрепить умения согласовывать слова в роде, числе, падеже;</a:t>
            </a:r>
          </a:p>
          <a:p>
            <a:pPr lvl="0"/>
            <a:r>
              <a:rPr lang="ru-RU" sz="3400" b="1" i="1" dirty="0">
                <a:solidFill>
                  <a:srgbClr val="C00000"/>
                </a:solidFill>
              </a:rPr>
              <a:t>формировать правильное звукопроизношение.</a:t>
            </a:r>
          </a:p>
          <a:p>
            <a:pPr marL="0" indent="0">
              <a:buNone/>
            </a:pP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776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«Устроим смотрины Нижневартовску»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19256" cy="5472608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endParaRPr lang="ru-RU" sz="20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marL="0" indent="0" algn="r">
              <a:lnSpc>
                <a:spcPct val="120000"/>
              </a:lnSpc>
              <a:buNone/>
              <a:defRPr/>
            </a:pPr>
            <a:r>
              <a:rPr lang="ru-RU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</a:t>
            </a:r>
            <a:r>
              <a:rPr lang="ru-RU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Предлагаем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Вам пройтись по родным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улицам:</a:t>
            </a:r>
          </a:p>
          <a:p>
            <a:pPr marL="0" indent="0" algn="r">
              <a:lnSpc>
                <a:spcPct val="120000"/>
              </a:lnSpc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Посетите мемориал славы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нижневартовского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спорта.</a:t>
            </a:r>
          </a:p>
          <a:p>
            <a:pPr marL="0" indent="0">
              <a:lnSpc>
                <a:spcPct val="120000"/>
              </a:lnSpc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</a:t>
            </a:r>
          </a:p>
          <a:p>
            <a:pPr marL="0" indent="0">
              <a:lnSpc>
                <a:spcPct val="120000"/>
              </a:lnSpc>
              <a:buNone/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Затем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пройдитесь по аллее почета авиационной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техники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и насладитесь красотой стелы в аэропорту, которая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стремительно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врезается в воздушную высь, словно 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неведомый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нам еще вид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воздушного </a:t>
            </a:r>
            <a:r>
              <a:rPr lang="ru-RU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транспорта. </a:t>
            </a: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indent="0">
              <a:lnSpc>
                <a:spcPct val="120000"/>
              </a:lnSpc>
              <a:buNone/>
              <a:defRPr/>
            </a:pPr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9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Загляните </a:t>
            </a: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к «Алёше», известному памятнику  </a:t>
            </a:r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«Покорителям </a:t>
            </a:r>
            <a:r>
              <a:rPr lang="ru-RU" sz="29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Самотлора</a:t>
            </a:r>
            <a:r>
              <a:rPr lang="ru-RU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».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9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900" b="1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9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ru-RU" sz="29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Ждем ваши рассказы, фотоматериалы, </a:t>
            </a:r>
            <a:r>
              <a:rPr lang="ru-RU" sz="29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поделитесь впечатлением с  </a:t>
            </a:r>
            <a:r>
              <a:rPr lang="ru-RU" sz="2900" b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детьми и родителями!</a:t>
            </a:r>
          </a:p>
          <a:p>
            <a:pPr marL="0" indent="0">
              <a:lnSpc>
                <a:spcPct val="120000"/>
              </a:lnSpc>
              <a:buNone/>
              <a:defRPr/>
            </a:pP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pPr>
              <a:defRPr/>
            </a:pPr>
            <a:endParaRPr lang="ru-RU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124744"/>
            <a:ext cx="1224136" cy="986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119830"/>
            <a:ext cx="136525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1" y="4797152"/>
            <a:ext cx="1152525" cy="162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612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Arial Black" pitchFamily="34" charset="0"/>
              </a:rPr>
              <a:t>Этапы реализации проекта</a:t>
            </a:r>
            <a:endParaRPr lang="ru-RU" i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220533"/>
              </p:ext>
            </p:extLst>
          </p:nvPr>
        </p:nvGraphicFramePr>
        <p:xfrm>
          <a:off x="107504" y="980728"/>
          <a:ext cx="8928992" cy="5877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8815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633670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endParaRPr lang="ru-RU" sz="1600" i="1" dirty="0" smtClean="0"/>
          </a:p>
          <a:p>
            <a:pPr>
              <a:buFont typeface="Wingdings" pitchFamily="2" charset="2"/>
              <a:buChar char="Ø"/>
            </a:pPr>
            <a:r>
              <a:rPr lang="ru-RU" sz="1600" i="1" u="sng" dirty="0" smtClean="0"/>
              <a:t>Есть ли в городе места, где можно отдохнуть, прогуляться?</a:t>
            </a:r>
          </a:p>
          <a:p>
            <a:pPr marL="0" indent="0">
              <a:buNone/>
            </a:pPr>
            <a:endParaRPr lang="ru-RU" sz="2400" i="1" dirty="0"/>
          </a:p>
          <a:p>
            <a:pPr marL="0" indent="0">
              <a:buNone/>
            </a:pPr>
            <a:endParaRPr lang="ru-RU" sz="2400" i="1" dirty="0" smtClean="0"/>
          </a:p>
          <a:p>
            <a:pPr marL="0" indent="0">
              <a:buNone/>
            </a:pPr>
            <a:endParaRPr lang="ru-RU" sz="2400" i="1" dirty="0" smtClean="0"/>
          </a:p>
          <a:p>
            <a:pPr>
              <a:buFont typeface="Wingdings" pitchFamily="2" charset="2"/>
              <a:buChar char="Ø"/>
            </a:pPr>
            <a:endParaRPr lang="ru-RU" sz="1600" i="1" dirty="0" smtClean="0"/>
          </a:p>
          <a:p>
            <a:pPr>
              <a:buFont typeface="Wingdings" pitchFamily="2" charset="2"/>
              <a:buChar char="Ø"/>
            </a:pPr>
            <a:r>
              <a:rPr lang="ru-RU" sz="1600" i="1" u="sng" dirty="0" smtClean="0"/>
              <a:t>Почему наш город называют спортивным?</a:t>
            </a:r>
          </a:p>
          <a:p>
            <a:pPr marL="0" indent="0">
              <a:buNone/>
            </a:pPr>
            <a:r>
              <a:rPr lang="ru-RU" sz="1600" i="1" dirty="0" smtClean="0"/>
              <a:t>(в нашем городе очень много видов спорта, такие </a:t>
            </a:r>
          </a:p>
          <a:p>
            <a:pPr marL="0" indent="0">
              <a:buNone/>
            </a:pPr>
            <a:r>
              <a:rPr lang="ru-RU" sz="1600" i="1" dirty="0"/>
              <a:t>к</a:t>
            </a:r>
            <a:r>
              <a:rPr lang="ru-RU" sz="1600" i="1" dirty="0" smtClean="0"/>
              <a:t>ак: борьба, бокс, баскетбол, волейбол, плавание… )</a:t>
            </a:r>
          </a:p>
          <a:p>
            <a:pPr marL="0" indent="0">
              <a:buNone/>
            </a:pPr>
            <a:r>
              <a:rPr lang="ru-RU" sz="1600" i="1" dirty="0" smtClean="0"/>
              <a:t>Монумент «Звезды </a:t>
            </a:r>
            <a:r>
              <a:rPr lang="ru-RU" sz="1600" i="1" dirty="0" err="1" smtClean="0"/>
              <a:t>Нижневартовского</a:t>
            </a:r>
            <a:r>
              <a:rPr lang="ru-RU" sz="1600" i="1" dirty="0" smtClean="0"/>
              <a:t> спорта» был установлен 10 марта  2002 года.</a:t>
            </a:r>
            <a:endParaRPr lang="ru-RU" sz="1600" i="1" dirty="0"/>
          </a:p>
          <a:p>
            <a:pPr>
              <a:buFont typeface="Wingdings" pitchFamily="2" charset="2"/>
              <a:buChar char="Ø"/>
            </a:pPr>
            <a:r>
              <a:rPr lang="ru-RU" sz="1600" i="1" u="sng" dirty="0" smtClean="0"/>
              <a:t>Что такое государственные символы? Что изображено на гербе нашего города и почему?</a:t>
            </a:r>
          </a:p>
          <a:p>
            <a:pPr marL="0" indent="0">
              <a:buNone/>
            </a:pPr>
            <a:r>
              <a:rPr lang="ru-RU" sz="1600" i="1" dirty="0" err="1" smtClean="0"/>
              <a:t>Гос</a:t>
            </a:r>
            <a:r>
              <a:rPr lang="ru-RU" sz="1600" i="1" dirty="0" smtClean="0"/>
              <a:t> символы – это отличительные знаки государства, города…</a:t>
            </a:r>
          </a:p>
          <a:p>
            <a:pPr marL="0" indent="0">
              <a:buNone/>
            </a:pPr>
            <a:r>
              <a:rPr lang="ru-RU" sz="1600" i="1" dirty="0"/>
              <a:t>Узкий золотой столб поднимается от основания герба к вершине и переходит в треугольное поле - символ богатства нашего края, - на котором отражен основной вид деятельности человека в этом регионе - три капли нефти в разомкнутом снизу черном кольце. Справа - серебряное трапециевидное поле - чистота, невинность, радость. На нем эмблема ели - вечнозеленого дерева, символизирующего вечность. Слева - на голубом трапециевидном поле - эмблема рыб, это слава, которую несет река Обь, раскрывая богатство города.</a:t>
            </a:r>
          </a:p>
          <a:p>
            <a:pPr marL="0" indent="0">
              <a:buNone/>
            </a:pPr>
            <a:endParaRPr lang="ru-RU" sz="24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0"/>
          <a:stretch/>
        </p:blipFill>
        <p:spPr bwMode="auto">
          <a:xfrm>
            <a:off x="6218065" y="1124743"/>
            <a:ext cx="2325258" cy="1296145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589" y="1124743"/>
            <a:ext cx="2003483" cy="1296145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77" y="1133418"/>
            <a:ext cx="1970497" cy="1308191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299" y="2648959"/>
            <a:ext cx="1098024" cy="1464032"/>
          </a:xfrm>
          <a:prstGeom prst="round2DiagRect">
            <a:avLst>
              <a:gd name="adj1" fmla="val 16667"/>
              <a:gd name="adj2" fmla="val 0"/>
            </a:avLst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507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6000"/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 l="-216000" r="-2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«Мы гуляли…»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36712"/>
            <a:ext cx="3086533" cy="23149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865521"/>
            <a:ext cx="2680937" cy="201070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77" t="74" r="11280" b="9027"/>
          <a:stretch/>
        </p:blipFill>
        <p:spPr bwMode="auto">
          <a:xfrm>
            <a:off x="1434971" y="3573016"/>
            <a:ext cx="2191114" cy="29672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486" y="3429000"/>
            <a:ext cx="2160240" cy="28803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3925" y="5891348"/>
            <a:ext cx="640094" cy="83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432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«Мы играли…»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" y="4067726"/>
            <a:ext cx="3537198" cy="26528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2866116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930352"/>
            <a:ext cx="2195736" cy="29276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8"/>
          <a:stretch/>
        </p:blipFill>
        <p:spPr>
          <a:xfrm>
            <a:off x="6516216" y="404664"/>
            <a:ext cx="2445774" cy="20356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tx2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1362" y="2204864"/>
            <a:ext cx="2467741" cy="18508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831" y="1979724"/>
            <a:ext cx="2356146" cy="17671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507" y="4365104"/>
            <a:ext cx="2376264" cy="1782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413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496944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Во время работы над проектам </a:t>
            </a:r>
            <a:b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Arial Black" pitchFamily="34" charset="0"/>
              </a:rPr>
              <a:t>мы познали:</a:t>
            </a:r>
            <a:endParaRPr lang="ru-RU" sz="2800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q"/>
            </a:pPr>
            <a:r>
              <a:rPr lang="ru-RU" dirty="0"/>
              <a:t> </a:t>
            </a:r>
            <a:r>
              <a:rPr lang="ru-RU" i="1" dirty="0" smtClean="0"/>
              <a:t>символы нашего города;</a:t>
            </a:r>
          </a:p>
          <a:p>
            <a:pPr>
              <a:buFont typeface="Wingdings" pitchFamily="2" charset="2"/>
              <a:buChar char="q"/>
            </a:pPr>
            <a:r>
              <a:rPr lang="ru-RU" i="1" dirty="0"/>
              <a:t> </a:t>
            </a:r>
            <a:r>
              <a:rPr lang="ru-RU" i="1" dirty="0" smtClean="0"/>
              <a:t>какие есть достопримечательности в нашем городе;</a:t>
            </a:r>
          </a:p>
          <a:p>
            <a:pPr>
              <a:buFont typeface="Wingdings" pitchFamily="2" charset="2"/>
              <a:buChar char="q"/>
            </a:pPr>
            <a:r>
              <a:rPr lang="ru-RU" i="1" dirty="0" smtClean="0"/>
              <a:t> научились собирать герб нашего города;</a:t>
            </a:r>
          </a:p>
          <a:p>
            <a:pPr>
              <a:buFont typeface="Wingdings" pitchFamily="2" charset="2"/>
              <a:buChar char="q"/>
            </a:pPr>
            <a:r>
              <a:rPr lang="ru-RU" i="1" dirty="0"/>
              <a:t> </a:t>
            </a:r>
            <a:r>
              <a:rPr lang="ru-RU" i="1" dirty="0" smtClean="0"/>
              <a:t>научились собирать картинки достопримечательностей нашего города;</a:t>
            </a:r>
          </a:p>
          <a:p>
            <a:pPr>
              <a:buFont typeface="Wingdings" pitchFamily="2" charset="2"/>
              <a:buChar char="q"/>
            </a:pPr>
            <a:r>
              <a:rPr lang="ru-RU" i="1" dirty="0"/>
              <a:t> </a:t>
            </a:r>
            <a:r>
              <a:rPr lang="ru-RU" i="1" dirty="0" smtClean="0"/>
              <a:t>рисовать достопримечательности нашего города, где побывали в выходной день.</a:t>
            </a:r>
          </a:p>
          <a:p>
            <a:pPr>
              <a:buFont typeface="Wingdings" pitchFamily="2" charset="2"/>
              <a:buChar char="q"/>
            </a:pPr>
            <a:endParaRPr lang="ru-RU" dirty="0" smtClean="0"/>
          </a:p>
          <a:p>
            <a:pPr>
              <a:buFont typeface="Wingdings" pitchFamily="2" charset="2"/>
              <a:buChar char="q"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5547" y="5590841"/>
            <a:ext cx="820910" cy="1067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430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 algn="ctr">
              <a:buNone/>
            </a:pP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Благодарим за внимание!</a:t>
            </a:r>
            <a:endParaRPr lang="ru-RU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445224"/>
            <a:ext cx="8175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8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533</Words>
  <Application>Microsoft Office PowerPoint</Application>
  <PresentationFormat>Экран (4:3)</PresentationFormat>
  <Paragraphs>79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Муниципальное Автономное Дошкольное Образовательное Учреждение г. Нижневартовска № 77 детский сад «Эрудит»  </vt:lpstr>
      <vt:lpstr>Презентация PowerPoint</vt:lpstr>
      <vt:lpstr>«Устроим смотрины Нижневартовску» </vt:lpstr>
      <vt:lpstr>Этапы реализации проекта</vt:lpstr>
      <vt:lpstr>Презентация PowerPoint</vt:lpstr>
      <vt:lpstr>«Мы гуляли…»</vt:lpstr>
      <vt:lpstr>«Мы играли…»</vt:lpstr>
      <vt:lpstr>Во время работы над проектам  мы познали: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22</cp:revision>
  <dcterms:created xsi:type="dcterms:W3CDTF">2024-01-30T14:17:37Z</dcterms:created>
  <dcterms:modified xsi:type="dcterms:W3CDTF">2024-01-30T19:32:17Z</dcterms:modified>
</cp:coreProperties>
</file>