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75" r:id="rId14"/>
    <p:sldId id="269" r:id="rId15"/>
    <p:sldId id="271" r:id="rId16"/>
    <p:sldId id="272" r:id="rId17"/>
    <p:sldId id="270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34.jpeg"/><Relationship Id="rId7" Type="http://schemas.openxmlformats.org/officeDocument/2006/relationships/image" Target="../media/image13.jpeg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7874635" y="5538470"/>
            <a:ext cx="3970655" cy="937260"/>
          </a:xfrm>
        </p:spPr>
        <p:txBody>
          <a:bodyPr/>
          <a:lstStyle/>
          <a:p>
            <a:r>
              <a:rPr lang="ru-RU" sz="1800" noProof="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Семенова Маргарита Александровна </a:t>
            </a:r>
            <a:br>
              <a:rPr lang="ru-RU" sz="1800" noProof="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1800" noProof="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Целобенок Екатерина Леонидовна</a:t>
            </a:r>
            <a:br>
              <a:rPr lang="ru-RU" sz="1800" noProof="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sz="1800" noProof="0" dirty="0">
              <a:ln>
                <a:solidFill>
                  <a:schemeClr val="tx1"/>
                </a:solidFill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5660" y="334645"/>
            <a:ext cx="8526780" cy="4513580"/>
          </a:xfr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noProof="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Муниципальное  бюджетное  дошкольное                                                                                                            образовательноу учреждение № 130 г. Мурманска</a:t>
            </a:r>
            <a:endParaRPr lang="ru-RU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2800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sz="2800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noProof="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«Взаимодействие с родителями </a:t>
            </a:r>
            <a:endParaRPr kumimoji="0" lang="ru-RU" sz="2800" b="1" i="0" u="none" strike="noStrike" kern="1200" cap="none" spc="0" normalizeH="0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(законными представителями) </a:t>
            </a:r>
            <a:r>
              <a:rPr lang="ru-RU" sz="2800" b="1" noProof="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воспитанников коррекционной группы</a:t>
            </a:r>
            <a:endParaRPr kumimoji="0" lang="ru-RU" sz="2800" b="1" i="0" u="none" strike="noStrike" kern="1200" cap="none" spc="0" normalizeH="0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800" b="1" noProof="0" dirty="0">
                <a:ln>
                  <a:solidFill>
                    <a:schemeClr val="tx1"/>
                  </a:solidFill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+mn-ea"/>
              </a:rPr>
              <a:t>в рамках ФАОП ДО»</a:t>
            </a:r>
            <a:endParaRPr lang="ru-RU" sz="2800" b="1" noProof="0" dirty="0">
              <a:ln>
                <a:solidFill>
                  <a:schemeClr val="tx1"/>
                </a:solidFill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10070465" cy="1320800"/>
          </a:xfrm>
        </p:spPr>
        <p:txBody>
          <a:bodyPr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Участие в оформление группы и площадки</a:t>
            </a:r>
            <a:endParaRPr lang="ru-RU" alt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6" name="Изображение 15" descr="rwfnygSNnPU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7545" y="1207770"/>
            <a:ext cx="3386455" cy="271018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2" name="Изображение 11" descr="NsuuO8yNAw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220" y="1316355"/>
            <a:ext cx="4098290" cy="230568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23" name="Изображение 22" descr="uJ8i2l2Fkp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220" y="4165600"/>
            <a:ext cx="3475355" cy="260604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3" name="Изображение 2" descr="IMG_186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920" y="4165600"/>
            <a:ext cx="3403600" cy="255270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Совместные праздники, развлечения, досуги</a:t>
            </a:r>
            <a:endParaRPr lang="ru-RU" alt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5" name="Изображение 14" descr="-QltxQxueK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0" y="4046855"/>
            <a:ext cx="3515360" cy="263652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4" name="Изображение 13" descr="qkiVJhUrQqkxfAIrv4Ihxj9SLOFvQGOErGIdD08aPEq2GNNsYLPdeOCTOX0C_4C4NbqttflvCk0KfH1CRgSr7RG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485" y="1237615"/>
            <a:ext cx="3442970" cy="258254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Изображение 3" descr="2tH9Gq1_ah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3040" y="1237615"/>
            <a:ext cx="3921760" cy="270002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pPr algn="ctr"/>
            <a:r>
              <a:rPr lang="ru-RU" altLang="en-US"/>
              <a:t>Участие в флешмобах</a:t>
            </a:r>
            <a:endParaRPr lang="ru-RU" altLang="en-US"/>
          </a:p>
        </p:txBody>
      </p:sp>
      <p:pic>
        <p:nvPicPr>
          <p:cNvPr id="18" name="Изображение 17" descr="Screenshot_20251004_1223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429000"/>
            <a:ext cx="2913380" cy="285432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17" name="Изображение 16" descr="Screenshot_20251004_122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270" y="1459230"/>
            <a:ext cx="2597150" cy="304990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3" name="Изображение 2" descr="Screenshot_20251004_0855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950" y="1459230"/>
            <a:ext cx="2573655" cy="350964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385" y="609600"/>
            <a:ext cx="10617200" cy="1320800"/>
          </a:xfrm>
        </p:spPr>
        <p:txBody>
          <a:bodyPr/>
          <a:p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Привлечение родителей к подготовке утренников</a:t>
            </a:r>
            <a:b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(пошив костюмов, разучивание стихов, ролей и т. д.)</a:t>
            </a:r>
            <a:endParaRPr lang="ru-RU" altLang="en-US" sz="2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" name="Изображение 20" descr="Screenshot_20251005_194331_com.vk.im"/>
          <p:cNvPicPr>
            <a:picLocks noChangeAspect="1"/>
          </p:cNvPicPr>
          <p:nvPr/>
        </p:nvPicPr>
        <p:blipFill>
          <a:blip r:embed="rId1"/>
          <a:srcRect t="28884" b="29181"/>
          <a:stretch>
            <a:fillRect/>
          </a:stretch>
        </p:blipFill>
        <p:spPr>
          <a:xfrm>
            <a:off x="234315" y="3586480"/>
            <a:ext cx="3068320" cy="286131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22" name="Изображение 21" descr="Screenshot_20251005_194742_com.vk.im"/>
          <p:cNvPicPr>
            <a:picLocks noChangeAspect="1"/>
          </p:cNvPicPr>
          <p:nvPr/>
        </p:nvPicPr>
        <p:blipFill>
          <a:blip r:embed="rId2"/>
          <a:srcRect t="33091" b="33553"/>
          <a:stretch>
            <a:fillRect/>
          </a:stretch>
        </p:blipFill>
        <p:spPr>
          <a:xfrm>
            <a:off x="3493770" y="1630680"/>
            <a:ext cx="3481705" cy="258127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Изображение 3" descr="z5eXZVfWZ33bY78PlFg7l-F3zVjeM-yJSshJurI4X5iLx_rckMvAX1mLo0b7EVKQSV01u9UsTNkTaIZjMQYubauR"/>
          <p:cNvPicPr>
            <a:picLocks noChangeAspect="1"/>
          </p:cNvPicPr>
          <p:nvPr/>
        </p:nvPicPr>
        <p:blipFill>
          <a:blip r:embed="rId3"/>
          <a:srcRect l="29451" t="6028" r="3861" b="18407"/>
          <a:stretch>
            <a:fillRect/>
          </a:stretch>
        </p:blipFill>
        <p:spPr>
          <a:xfrm>
            <a:off x="7106920" y="3679825"/>
            <a:ext cx="3666490" cy="311658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605" y="609600"/>
            <a:ext cx="10238105" cy="1320800"/>
          </a:xfrm>
        </p:spPr>
        <p:txBody>
          <a:bodyPr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Выставки детских работ совместно с родителями</a:t>
            </a:r>
            <a:endParaRPr lang="ru-RU" alt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Изображение 2" descr="IMG_20250929_122648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" y="1260475"/>
            <a:ext cx="5296535" cy="397256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6" name="Изображение 5" descr="20250114_1454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5940" y="2700020"/>
            <a:ext cx="6292215" cy="388556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965" y="243205"/>
            <a:ext cx="10201910" cy="4466590"/>
          </a:xfrm>
        </p:spPr>
        <p:txBody>
          <a:bodyPr>
            <a:normAutofit/>
          </a:bodyPr>
          <a:p>
            <a:pPr marL="0" indent="0">
              <a:buFont typeface="Wingdings" panose="05000000000000000000" charset="0"/>
            </a:pP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Организация быстрого решения вопросов -  </a:t>
            </a:r>
            <a: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WhatsApp</a:t>
            </a:r>
            <a:br>
              <a:rPr lang="en-US" sz="2800" b="1" dirty="0" err="1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Страничка группы в социальной сети </a:t>
            </a:r>
            <a:endParaRPr lang="ru-RU" altLang="en-US" sz="28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Изображение 2" descr="Screenshot_20251011_142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0975" y="1351280"/>
            <a:ext cx="2473960" cy="528955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Изображение 3" descr="Screenshot_20251011_142151 (1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8740" y="1372235"/>
            <a:ext cx="2818130" cy="526859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545" y="609600"/>
            <a:ext cx="8596630" cy="880110"/>
          </a:xfrm>
        </p:spPr>
        <p:txBody>
          <a:bodyPr/>
          <a:p>
            <a:r>
              <a:rPr lang="ru-RU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</a:t>
            </a:r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Заключение</a:t>
            </a:r>
            <a:endParaRPr lang="ru-RU" altLang="en-US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586105" y="1560195"/>
            <a:ext cx="8557895" cy="46291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Использование разнообразных форм работы с семьями воспитанников детского сада даёт положительные результаты. Сотрудничество воспитателя и родителей позволяет лучше узнать ребёнка, посмотреть на него с разных позиций, увидеть в разных ситуациях, а, следовательно, помочь в понимании его индивидуальных особенностей, развитии способностей ребёнка.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Возросла активность родителей по подготовке совместных мероприятий. Они стали более компетентными в вопросах воспитания детей, у них появился интерес к жизни группы. Родители  научились выражать восхищение результатам своих детей.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Важно помнить, что какую бы форму работы вы не выбрали, партнёрское взаимодействие родителей и детского сада редко возникает сразу. Это длительный процесс, долгий и кропотливый труд, требующий терпеливого неуклонного следования к цели. Главное – не останавливаться на достигнутом, продолжать искать новые пути сотрудничества.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pic>
        <p:nvPicPr>
          <p:cNvPr id="7" name="Изображение 6" descr="IMG_20251004_12213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9852025" y="4111625"/>
            <a:ext cx="1869440" cy="1914525"/>
          </a:xfrm>
          <a:prstGeom prst="rect">
            <a:avLst/>
          </a:prstGeom>
        </p:spPr>
      </p:pic>
      <p:pic>
        <p:nvPicPr>
          <p:cNvPr id="9" name="Изображение 8" descr="IMG_20251004_1225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1805" y="2711450"/>
            <a:ext cx="1916430" cy="2243455"/>
          </a:xfrm>
          <a:prstGeom prst="rect">
            <a:avLst/>
          </a:prstGeom>
        </p:spPr>
      </p:pic>
      <p:pic>
        <p:nvPicPr>
          <p:cNvPr id="10" name="Изображение 9" descr="IMG-20251004-WA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520" y="2134870"/>
            <a:ext cx="1032510" cy="1976755"/>
          </a:xfrm>
          <a:prstGeom prst="rect">
            <a:avLst/>
          </a:prstGeom>
        </p:spPr>
      </p:pic>
      <p:pic>
        <p:nvPicPr>
          <p:cNvPr id="11" name="Изображение 10" descr="IMG-20251004-WA00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3035" y="940435"/>
            <a:ext cx="3148965" cy="1771015"/>
          </a:xfrm>
          <a:prstGeom prst="rect">
            <a:avLst/>
          </a:prstGeom>
        </p:spPr>
      </p:pic>
      <p:pic>
        <p:nvPicPr>
          <p:cNvPr id="19" name="Изображение 18" descr="Screenshot_20251004_1224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6900" y="377190"/>
            <a:ext cx="3716020" cy="1602740"/>
          </a:xfrm>
          <a:prstGeom prst="rect">
            <a:avLst/>
          </a:prstGeom>
        </p:spPr>
      </p:pic>
      <p:pic>
        <p:nvPicPr>
          <p:cNvPr id="20" name="Изображение 19" descr="Screenshot_20251004_12250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771525" y="4603750"/>
            <a:ext cx="3408045" cy="1746885"/>
          </a:xfrm>
          <a:prstGeom prst="rect">
            <a:avLst/>
          </a:prstGeom>
        </p:spPr>
      </p:pic>
      <p:pic>
        <p:nvPicPr>
          <p:cNvPr id="23" name="Изображение 22" descr="uJ8i2l2Fkp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31140" y="609600"/>
            <a:ext cx="3524885" cy="2643505"/>
          </a:xfrm>
          <a:prstGeom prst="rect">
            <a:avLst/>
          </a:prstGeom>
        </p:spPr>
      </p:pic>
      <p:pic>
        <p:nvPicPr>
          <p:cNvPr id="24" name="Изображение 23" descr="V83JQ4CariUdSuRf0NFeulBOTd7E39I6P_Mnr4RLstrw4TesmJRA0C9EfFwu_Snx9uti2D4KGLmqg4y5uVOthCvo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5035" y="4304030"/>
            <a:ext cx="3041650" cy="22815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3985" y="609600"/>
            <a:ext cx="6177280" cy="1690370"/>
          </a:xfrm>
        </p:spPr>
        <p:txBody>
          <a:bodyPr>
            <a:noAutofit/>
          </a:bodyPr>
          <a:lstStyle/>
          <a:p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«Только вместе с родителями, общими усилиями, педагоги могут дать детям большое человеческое счастье»</a:t>
            </a:r>
            <a:b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      А. В. Сухомлинский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Замещающее содержимое 4" descr="_1thV_2p0yI"/>
          <p:cNvPicPr>
            <a:picLocks noChangeAspect="1"/>
          </p:cNvPicPr>
          <p:nvPr>
            <p:ph idx="1"/>
          </p:nvPr>
        </p:nvPicPr>
        <p:blipFill>
          <a:blip r:embed="rId1"/>
          <a:srcRect l="9734" t="3705" r="5119" b="2600"/>
          <a:stretch>
            <a:fillRect/>
          </a:stretch>
        </p:blipFill>
        <p:spPr>
          <a:xfrm>
            <a:off x="1043305" y="2299970"/>
            <a:ext cx="4792980" cy="406146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Семья и детский сад – два воспитательных факта, каждый из которых по своему даёт ребёнку социальный опыт, но только во взаимодействии друг с другом они создают оптимальные условия для вхождения маленького человека в большой мир.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Цель дошкольного учреждения – профессионально помочь семьям в воспитании детей, при этом, не подменяя их, а дополняя и обеспечивая более полную реализацию воспитательных задач.</a:t>
            </a: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b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2000"/>
          </a:p>
        </p:txBody>
      </p:sp>
      <p:pic>
        <p:nvPicPr>
          <p:cNvPr id="3" name="Рисунок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687" y="3132966"/>
            <a:ext cx="5688632" cy="3645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4020" y="609600"/>
            <a:ext cx="3707130" cy="782320"/>
          </a:xfrm>
        </p:spPr>
        <p:txBody>
          <a:bodyPr>
            <a:normAutofit/>
          </a:bodyPr>
          <a:p>
            <a:r>
              <a:rPr lang="ru-RU" altLang="en-US"/>
              <a:t>    </a:t>
            </a:r>
            <a:r>
              <a:rPr lang="ru-RU" altLang="en-US">
                <a:solidFill>
                  <a:schemeClr val="accent2"/>
                </a:solidFill>
              </a:rPr>
              <a:t>Актуальность</a:t>
            </a:r>
            <a:endParaRPr lang="ru-RU" altLang="en-US">
              <a:solidFill>
                <a:schemeClr val="accent2"/>
              </a:solidFill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123950" y="1582420"/>
            <a:ext cx="802005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Современные условия деятельности дошкольных учреждений выдвигают взаимодействие с семьёй на одно из ведущих мест.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Деятельность родителей и педагогов в интересах ребёнка может быть успешной только в том случае, если они станут союзниками, что позволит лучше узнать ребёнка, увидеть его в разных ситуациях и, таким образом, помочь родителям в понимании индивидуальных особенностей детей, развитии их способностей, формировании ценностных жизненных ориентиров.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Именно по этой причине следует ориентироваться на поиск форм и методов работы, которые позволяют учесть актуальные потребности родителей.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Рисунок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5" y="4115435"/>
            <a:ext cx="3643630" cy="27330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1930" y="609600"/>
            <a:ext cx="7802245" cy="871220"/>
          </a:xfrm>
        </p:spPr>
        <p:txBody>
          <a:bodyPr>
            <a:noAutofit/>
          </a:bodyPr>
          <a:p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Цель и задачи работы с родителями </a:t>
            </a:r>
            <a:b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(законными представителями) </a:t>
            </a:r>
            <a:br>
              <a:rPr lang="ru-RU" sz="28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endParaRPr lang="ru-RU" altLang="en-US" sz="2800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1017905" y="1863725"/>
            <a:ext cx="8126095" cy="9124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: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сделать родителей активными участниками педагогического процесса, оказав им помощь в реализации ответственности за воспитание и развитие детей.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Задачи работы с родителями по ФАОП ДО: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установить партнёрские отношения с семьёй каждого воспитанника;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объединить усилия семьи и педагога для развития и воспитания детей;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создать атмосферу взаимопонимания между родителями (законными представителями) воспитанников и педагогом;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активизировать и обогащать умения родителей (законных представителей) по воспитанию детей;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приобщить родителей (законных представителей) к участию в жизни детского сада.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1360" y="609600"/>
            <a:ext cx="9320530" cy="1320800"/>
          </a:xfrm>
        </p:spPr>
        <p:txBody>
          <a:bodyPr/>
          <a:p>
            <a:r>
              <a:rPr lang="ru-RU" sz="24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Принципы взаимодействия с родителями воспитанников</a:t>
            </a:r>
            <a:endParaRPr lang="ru-RU" altLang="en-US" sz="24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956945" y="1444625"/>
            <a:ext cx="8187055" cy="23069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Доброжелательный стиль общения педагогов с  родителями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Индивидуальный подход к каждой семье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Сотрудничество, а не наставничество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Готовимся серьёзно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Динамичность </a:t>
            </a:r>
            <a:endParaRPr lang="ru-RU" altLang="en-US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4" name="Изображение 3" descr="b33475e7-2881-5af9-93f5-6783120f0295"/>
          <p:cNvPicPr>
            <a:picLocks noChangeAspect="1"/>
          </p:cNvPicPr>
          <p:nvPr/>
        </p:nvPicPr>
        <p:blipFill>
          <a:blip r:embed="rId1"/>
          <a:srcRect r="47146"/>
          <a:stretch>
            <a:fillRect/>
          </a:stretch>
        </p:blipFill>
        <p:spPr>
          <a:xfrm>
            <a:off x="4946650" y="3310255"/>
            <a:ext cx="3127375" cy="33286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415" y="609600"/>
            <a:ext cx="8366760" cy="1320800"/>
          </a:xfrm>
        </p:spPr>
        <p:txBody>
          <a:bodyPr/>
          <a:p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Формы взаимодействия с родителями </a:t>
            </a:r>
            <a:b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32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(законными представителями)</a:t>
            </a:r>
            <a:endParaRPr lang="ru-RU" altLang="en-US" sz="32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Текстовое поле 2"/>
          <p:cNvSpPr txBox="1"/>
          <p:nvPr/>
        </p:nvSpPr>
        <p:spPr>
          <a:xfrm>
            <a:off x="771525" y="1870075"/>
            <a:ext cx="8372475" cy="39160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Групповые и индивидуальные консультации, беседы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Информационные стенды (режим дня, меню, расписание занятий, памятки, буклеты, объявления и т. д.)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Родительские собрания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Участие в оформлении группы и площадки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Совместные праздники, развлечения, досуги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Привлечение родителей к подготовке утренников (пошив костюмов, разучивание стихов, ролей и т. д.)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Организация быстрого решения вопросов 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WhatsApp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Работа с родительским комитетом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Выставки сотворчества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Анкетирование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Консультативная помощь специалистов</a:t>
            </a:r>
            <a:endParaRPr lang="ru-RU" altLang="en-US" sz="20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2090" y="609600"/>
            <a:ext cx="6522085" cy="1320800"/>
          </a:xfrm>
        </p:spPr>
        <p:txBody>
          <a:bodyPr/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Информационные стенды</a:t>
            </a:r>
            <a:endParaRPr lang="ru-RU" altLang="en-US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3" name="Изображение 2" descr="1644911368_24-abrakadabra-fun-p-roditelskii-ugolok-v-detskom-sadu-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1316990"/>
            <a:ext cx="4537075" cy="302450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4" name="Изображение 3" descr="1644911343_4-abrakadabra-fun-p-roditelskii-ugolok-v-detskom-sadu-9"/>
          <p:cNvPicPr>
            <a:picLocks noChangeAspect="1"/>
          </p:cNvPicPr>
          <p:nvPr/>
        </p:nvPicPr>
        <p:blipFill>
          <a:blip r:embed="rId2"/>
          <a:srcRect t="10056" b="8860"/>
          <a:stretch>
            <a:fillRect/>
          </a:stretch>
        </p:blipFill>
        <p:spPr>
          <a:xfrm>
            <a:off x="5375275" y="3488055"/>
            <a:ext cx="5003800" cy="294449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9775" y="264795"/>
            <a:ext cx="8596630" cy="689610"/>
          </a:xfrm>
        </p:spPr>
        <p:txBody>
          <a:bodyPr/>
          <a:p>
            <a:r>
              <a:rPr lang="ru-RU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Родительские собрания, мастер классы</a:t>
            </a:r>
            <a:endParaRPr lang="ru-RU" altLang="en-US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5" name="Изображение 4" descr="5kXHdQ9RTv5-8Sk-e0nR2fQIjcb2u-Ir7Dc1yCxPQXQU9yyU22yH4F-7ZPDv7Es3L758HGKNWj_VA9MxkvR6pJm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745" y="1135380"/>
            <a:ext cx="2816860" cy="2112645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8" name="Изображение 7" descr="IMG_20251004_122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97535" y="3429000"/>
            <a:ext cx="2572385" cy="32981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7" name="Изображение 6" descr="FX8FvIE_WluvRc2AGY321G2111JaEAod7r8qliwWQUdXV7jRiMvtwddnCcl1AKb7E082AFKjn0oekjygDbEsF8x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690" y="1056640"/>
            <a:ext cx="2815590" cy="211201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  <p:pic>
        <p:nvPicPr>
          <p:cNvPr id="9" name="Изображение 8" descr="4338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1610" y="3905885"/>
            <a:ext cx="3896360" cy="2599690"/>
          </a:xfrm>
          <a:prstGeom prst="rect">
            <a:avLst/>
          </a:prstGeom>
          <a:ln w="38100">
            <a:solidFill>
              <a:schemeClr val="accent2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4359</Words>
  <Application>WPS Presentation</Application>
  <PresentationFormat>Широкоэкранный</PresentationFormat>
  <Paragraphs>81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Arial</vt:lpstr>
      <vt:lpstr>SimSun</vt:lpstr>
      <vt:lpstr>Wingdings</vt:lpstr>
      <vt:lpstr>Wingdings 3</vt:lpstr>
      <vt:lpstr>Arial</vt:lpstr>
      <vt:lpstr>Times New Roman</vt:lpstr>
      <vt:lpstr>Wingdings</vt:lpstr>
      <vt:lpstr>Microsoft YaHei</vt:lpstr>
      <vt:lpstr>Arial Unicode MS</vt:lpstr>
      <vt:lpstr>Trebuchet MS</vt:lpstr>
      <vt:lpstr>Calibri</vt:lpstr>
      <vt:lpstr>Аспект</vt:lpstr>
      <vt:lpstr>Семенова Маргарита Александровна  Целобенок Екатерина Леонидовна </vt:lpstr>
      <vt:lpstr>«Только вместе с родителями, общими усилиями, педагоги могут дать детям большое человеческое счастье»                                                     А. В. Сухомлинский</vt:lpstr>
      <vt:lpstr>   Семья и детский сад – два воспитательных факта, каждый из которых по своему даёт ребёнку социальный опыт, но только во взаимодействии друг с другом они создают оптимальные условия для вхождения маленького человека в большой мир.     Цель дошкольного учреждения – профессионально помочь семьям в воспитании детей, при этом, не подменяя их, а дополняя и обеспечивая более полную реализацию воспитательных задач.   </vt:lpstr>
      <vt:lpstr>    Актуальность</vt:lpstr>
      <vt:lpstr>    Цель и задачи работы с родителями            (законными представителями)  </vt:lpstr>
      <vt:lpstr>Принципы взаимодействия с родителями воспитанников</vt:lpstr>
      <vt:lpstr>   Формы взаимодействия с родителями           (законными представителями)</vt:lpstr>
      <vt:lpstr>Информационные стенды</vt:lpstr>
      <vt:lpstr> Родительские собрания, мастер классы</vt:lpstr>
      <vt:lpstr>Участие в оформление группы и площадки</vt:lpstr>
      <vt:lpstr>Совместные праздники, развлечения, досуги</vt:lpstr>
      <vt:lpstr>Участие в флешмобах</vt:lpstr>
      <vt:lpstr>     Привлечение родителей к подготовке утренников     (пошив костюмов, разучивание стихов, ролей и т. д.)</vt:lpstr>
      <vt:lpstr>Выставки детских работ совместно с родителями</vt:lpstr>
      <vt:lpstr>PowerPoint 演示文稿</vt:lpstr>
      <vt:lpstr>Организация быстрого решения вопросов -  WhatsApp Страничка группы в социальной сети </vt:lpstr>
      <vt:lpstr>                         Заключение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Сергей Семенов</dc:creator>
  <cp:lastModifiedBy>sem-c</cp:lastModifiedBy>
  <cp:revision>7</cp:revision>
  <dcterms:created xsi:type="dcterms:W3CDTF">2025-10-08T13:45:00Z</dcterms:created>
  <dcterms:modified xsi:type="dcterms:W3CDTF">2026-05-03T09:53:25Z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3E6B909D89B247859872305084CB1047_12</vt:lpwstr>
  </property>
  <property fmtid="{D5CDD505-2E9C-101B-9397-08002B2CF9AE}" pid="3" name="KSOProductBuildVer">
    <vt:lpwstr>1049-12.1.0.25862</vt:lpwstr>
  </property>
</Properties>
</file>