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7" r:id="rId1"/>
  </p:sldMasterIdLst>
  <p:notesMasterIdLst>
    <p:notesMasterId r:id="rId25"/>
  </p:notesMasterIdLst>
  <p:sldIdLst>
    <p:sldId id="257" r:id="rId2"/>
    <p:sldId id="289" r:id="rId3"/>
    <p:sldId id="275" r:id="rId4"/>
    <p:sldId id="276" r:id="rId5"/>
    <p:sldId id="292" r:id="rId6"/>
    <p:sldId id="278" r:id="rId7"/>
    <p:sldId id="280" r:id="rId8"/>
    <p:sldId id="277" r:id="rId9"/>
    <p:sldId id="267" r:id="rId10"/>
    <p:sldId id="281" r:id="rId11"/>
    <p:sldId id="269" r:id="rId12"/>
    <p:sldId id="287" r:id="rId13"/>
    <p:sldId id="273" r:id="rId14"/>
    <p:sldId id="283" r:id="rId15"/>
    <p:sldId id="268" r:id="rId16"/>
    <p:sldId id="270" r:id="rId17"/>
    <p:sldId id="271" r:id="rId18"/>
    <p:sldId id="290" r:id="rId19"/>
    <p:sldId id="286" r:id="rId20"/>
    <p:sldId id="282" r:id="rId21"/>
    <p:sldId id="288" r:id="rId22"/>
    <p:sldId id="274" r:id="rId23"/>
    <p:sldId id="291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516" y="3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98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746BBF-7ACE-4B6D-B3A8-468A44F9E8E4}" type="datetimeFigureOut">
              <a:rPr lang="ru-RU" smtClean="0"/>
              <a:pPr/>
              <a:t>18.05.2026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AAAF1C-5E84-4C1E-82C5-D7A5EF7609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885978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089025" y="933450"/>
            <a:ext cx="4487863" cy="33655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031683" y="4625036"/>
            <a:ext cx="4608448" cy="276999"/>
          </a:xfrm>
        </p:spPr>
        <p:txBody>
          <a:bodyPr>
            <a:spAutoFit/>
          </a:bodyPr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089025" y="933450"/>
            <a:ext cx="4487863" cy="33655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031683" y="4625036"/>
            <a:ext cx="4608448" cy="3657972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089025" y="933450"/>
            <a:ext cx="4487863" cy="33655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031683" y="4625036"/>
            <a:ext cx="4608448" cy="3657972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089025" y="933450"/>
            <a:ext cx="4487863" cy="33655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031683" y="4625036"/>
            <a:ext cx="4608448" cy="3657972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48331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089025" y="933450"/>
            <a:ext cx="4487863" cy="33655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031683" y="4625036"/>
            <a:ext cx="4608448" cy="3657972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089025" y="933450"/>
            <a:ext cx="4487863" cy="33655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031683" y="4625036"/>
            <a:ext cx="4608448" cy="3657972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089025" y="933450"/>
            <a:ext cx="4487863" cy="33655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031683" y="4625036"/>
            <a:ext cx="4608448" cy="3657972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AAAF1C-5E84-4C1E-82C5-D7A5EF7609B7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609473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089025" y="933450"/>
            <a:ext cx="4487863" cy="33655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031683" y="4625036"/>
            <a:ext cx="4608448" cy="3657972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90F99-2797-4C01-83C5-4895B6AB56CA}" type="datetimeFigureOut">
              <a:rPr lang="ru-RU" smtClean="0"/>
              <a:pPr/>
              <a:t>18.05.2026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43684C9A-BB1B-4291-BB12-9A81633843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827315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90F99-2797-4C01-83C5-4895B6AB56CA}" type="datetimeFigureOut">
              <a:rPr lang="ru-RU" smtClean="0"/>
              <a:pPr/>
              <a:t>18.05.2026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43684C9A-BB1B-4291-BB12-9A81633843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431081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90F99-2797-4C01-83C5-4895B6AB56CA}" type="datetimeFigureOut">
              <a:rPr lang="ru-RU" smtClean="0"/>
              <a:pPr/>
              <a:t>18.05.2026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43684C9A-BB1B-4291-BB12-9A816338434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1988299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90F99-2797-4C01-83C5-4895B6AB56CA}" type="datetimeFigureOut">
              <a:rPr lang="ru-RU" smtClean="0"/>
              <a:pPr/>
              <a:t>18.05.2026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43684C9A-BB1B-4291-BB12-9A81633843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456653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90F99-2797-4C01-83C5-4895B6AB56CA}" type="datetimeFigureOut">
              <a:rPr lang="ru-RU" smtClean="0"/>
              <a:pPr/>
              <a:t>18.05.2026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43684C9A-BB1B-4291-BB12-9A816338434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6613168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90F99-2797-4C01-83C5-4895B6AB56CA}" type="datetimeFigureOut">
              <a:rPr lang="ru-RU" smtClean="0"/>
              <a:pPr/>
              <a:t>18.05.2026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43684C9A-BB1B-4291-BB12-9A81633843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251135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90F99-2797-4C01-83C5-4895B6AB56CA}" type="datetimeFigureOut">
              <a:rPr lang="ru-RU" smtClean="0"/>
              <a:pPr/>
              <a:t>18.05.2026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84C9A-BB1B-4291-BB12-9A81633843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157474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90F99-2797-4C01-83C5-4895B6AB56CA}" type="datetimeFigureOut">
              <a:rPr lang="ru-RU" smtClean="0"/>
              <a:pPr/>
              <a:t>18.05.2026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84C9A-BB1B-4291-BB12-9A81633843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33780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90F99-2797-4C01-83C5-4895B6AB56CA}" type="datetimeFigureOut">
              <a:rPr lang="ru-RU" smtClean="0"/>
              <a:pPr/>
              <a:t>18.05.2026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84C9A-BB1B-4291-BB12-9A81633843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23179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90F99-2797-4C01-83C5-4895B6AB56CA}" type="datetimeFigureOut">
              <a:rPr lang="ru-RU" smtClean="0"/>
              <a:pPr/>
              <a:t>18.05.2026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43684C9A-BB1B-4291-BB12-9A81633843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78034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90F99-2797-4C01-83C5-4895B6AB56CA}" type="datetimeFigureOut">
              <a:rPr lang="ru-RU" smtClean="0"/>
              <a:pPr/>
              <a:t>18.05.2026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43684C9A-BB1B-4291-BB12-9A81633843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15716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90F99-2797-4C01-83C5-4895B6AB56CA}" type="datetimeFigureOut">
              <a:rPr lang="ru-RU" smtClean="0"/>
              <a:pPr/>
              <a:t>18.05.2026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43684C9A-BB1B-4291-BB12-9A81633843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55830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90F99-2797-4C01-83C5-4895B6AB56CA}" type="datetimeFigureOut">
              <a:rPr lang="ru-RU" smtClean="0"/>
              <a:pPr/>
              <a:t>18.05.2026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84C9A-BB1B-4291-BB12-9A81633843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03983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90F99-2797-4C01-83C5-4895B6AB56CA}" type="datetimeFigureOut">
              <a:rPr lang="ru-RU" smtClean="0"/>
              <a:pPr/>
              <a:t>18.05.2026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84C9A-BB1B-4291-BB12-9A81633843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621737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90F99-2797-4C01-83C5-4895B6AB56CA}" type="datetimeFigureOut">
              <a:rPr lang="ru-RU" smtClean="0"/>
              <a:pPr/>
              <a:t>18.05.2026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84C9A-BB1B-4291-BB12-9A81633843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527535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90F99-2797-4C01-83C5-4895B6AB56CA}" type="datetimeFigureOut">
              <a:rPr lang="ru-RU" smtClean="0"/>
              <a:pPr/>
              <a:t>18.05.2026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43684C9A-BB1B-4291-BB12-9A81633843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198481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990F99-2797-4C01-83C5-4895B6AB56CA}" type="datetimeFigureOut">
              <a:rPr lang="ru-RU" smtClean="0"/>
              <a:pPr/>
              <a:t>18.05.2026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43684C9A-BB1B-4291-BB12-9A81633843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65957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8" r:id="rId1"/>
    <p:sldLayoutId id="2147483999" r:id="rId2"/>
    <p:sldLayoutId id="2147484000" r:id="rId3"/>
    <p:sldLayoutId id="2147484001" r:id="rId4"/>
    <p:sldLayoutId id="2147484002" r:id="rId5"/>
    <p:sldLayoutId id="2147484003" r:id="rId6"/>
    <p:sldLayoutId id="2147484004" r:id="rId7"/>
    <p:sldLayoutId id="2147484005" r:id="rId8"/>
    <p:sldLayoutId id="2147484006" r:id="rId9"/>
    <p:sldLayoutId id="2147484007" r:id="rId10"/>
    <p:sldLayoutId id="2147484008" r:id="rId11"/>
    <p:sldLayoutId id="2147484009" r:id="rId12"/>
    <p:sldLayoutId id="2147484010" r:id="rId13"/>
    <p:sldLayoutId id="2147484011" r:id="rId14"/>
    <p:sldLayoutId id="2147484012" r:id="rId15"/>
    <p:sldLayoutId id="214748401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1058356" y="495263"/>
            <a:ext cx="7211345" cy="924492"/>
          </a:xfrm>
        </p:spPr>
        <p:txBody>
          <a:bodyPr>
            <a:normAutofit/>
          </a:bodyPr>
          <a:lstStyle/>
          <a:p>
            <a:pPr lvl="0" algn="ctr"/>
            <a:r>
              <a:rPr lang="ru-RU" b="1" dirty="0">
                <a:solidFill>
                  <a:srgbClr val="0070C0"/>
                </a:solidFill>
              </a:rPr>
              <a:t>«РАСТИМ ПАТРИОТОВ»</a:t>
            </a:r>
          </a:p>
        </p:txBody>
      </p:sp>
      <p:sp>
        <p:nvSpPr>
          <p:cNvPr id="3" name="Подзаголовок 2"/>
          <p:cNvSpPr txBox="1">
            <a:spLocks noGrp="1"/>
          </p:cNvSpPr>
          <p:nvPr>
            <p:ph type="subTitle" idx="4294967295"/>
          </p:nvPr>
        </p:nvSpPr>
        <p:spPr>
          <a:xfrm>
            <a:off x="1058356" y="5113688"/>
            <a:ext cx="6768752" cy="1342268"/>
          </a:xfrm>
        </p:spPr>
        <p:txBody>
          <a:bodyPr anchor="ctr">
            <a:normAutofit fontScale="85000" lnSpcReduction="20000"/>
          </a:bodyPr>
          <a:lstStyle/>
          <a:p>
            <a:pPr marL="0" indent="0" algn="ctr">
              <a:buNone/>
            </a:pPr>
            <a:endParaRPr lang="ru-RU" sz="1300" dirty="0">
              <a:solidFill>
                <a:srgbClr val="008080"/>
              </a:solidFill>
            </a:endParaRPr>
          </a:p>
          <a:p>
            <a:pPr marL="0" indent="0" algn="ctr">
              <a:buNone/>
            </a:pPr>
            <a:r>
              <a:rPr lang="ru-RU" sz="2200" b="1" dirty="0">
                <a:solidFill>
                  <a:srgbClr val="0070C0"/>
                </a:solidFill>
              </a:rPr>
              <a:t>МАДОУ «Детский сад комбинированного вида  №5»</a:t>
            </a:r>
          </a:p>
          <a:p>
            <a:pPr marL="0" indent="0" algn="ctr">
              <a:buNone/>
            </a:pPr>
            <a:r>
              <a:rPr lang="ru-RU" sz="2200" b="1" dirty="0" err="1">
                <a:solidFill>
                  <a:srgbClr val="0070C0"/>
                </a:solidFill>
              </a:rPr>
              <a:t>г.Черняховска</a:t>
            </a:r>
            <a:endParaRPr lang="ru-RU" sz="2200" b="1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ru-RU" sz="2200" b="1" dirty="0">
                <a:solidFill>
                  <a:srgbClr val="0070C0"/>
                </a:solidFill>
              </a:rPr>
              <a:t>2026 г.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58356" y="1433571"/>
            <a:ext cx="4276235" cy="3407743"/>
          </a:xfrm>
          <a:prstGeom prst="rect">
            <a:avLst/>
          </a:prstGeom>
          <a:noFill/>
        </p:spPr>
        <p:txBody>
          <a:bodyPr wrap="square" lIns="82945" tIns="41473" rIns="82945" bIns="41473" rtlCol="0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Ковалёва Виктория Анатольевна – заведующий МАДОУ «Детский сад комбинированного вида № 5» </a:t>
            </a:r>
            <a:r>
              <a:rPr lang="ru-RU" b="1" dirty="0" err="1">
                <a:solidFill>
                  <a:srgbClr val="0070C0"/>
                </a:solidFill>
              </a:rPr>
              <a:t>г.Черняховска</a:t>
            </a:r>
            <a:endParaRPr lang="ru-RU" b="1" dirty="0">
              <a:solidFill>
                <a:srgbClr val="0070C0"/>
              </a:solidFill>
            </a:endParaRPr>
          </a:p>
          <a:p>
            <a:endParaRPr lang="ru-RU" b="1" u="sng" dirty="0">
              <a:solidFill>
                <a:srgbClr val="0070C0"/>
              </a:solidFill>
            </a:endParaRPr>
          </a:p>
          <a:p>
            <a:endParaRPr lang="ru-RU" b="1" u="sng" dirty="0">
              <a:solidFill>
                <a:srgbClr val="0070C0"/>
              </a:solidFill>
            </a:endParaRPr>
          </a:p>
          <a:p>
            <a:r>
              <a:rPr lang="ru-RU" b="1" dirty="0" err="1">
                <a:solidFill>
                  <a:srgbClr val="0070C0"/>
                </a:solidFill>
              </a:rPr>
              <a:t>Шиханцова</a:t>
            </a:r>
            <a:r>
              <a:rPr lang="ru-RU" b="1" dirty="0">
                <a:solidFill>
                  <a:srgbClr val="0070C0"/>
                </a:solidFill>
              </a:rPr>
              <a:t> Елена Георгиевна – учитель-логопед,</a:t>
            </a:r>
          </a:p>
          <a:p>
            <a:endParaRPr lang="ru-RU" b="1" dirty="0">
              <a:solidFill>
                <a:srgbClr val="0070C0"/>
              </a:solidFill>
            </a:endParaRPr>
          </a:p>
          <a:p>
            <a:r>
              <a:rPr lang="ru-RU" b="1" dirty="0">
                <a:solidFill>
                  <a:srgbClr val="0070C0"/>
                </a:solidFill>
              </a:rPr>
              <a:t>Старостина Надежда Владимировна –  педагог-психолог</a:t>
            </a:r>
          </a:p>
          <a:p>
            <a:endParaRPr lang="ru-RU" dirty="0"/>
          </a:p>
        </p:txBody>
      </p:sp>
      <p:pic>
        <p:nvPicPr>
          <p:cNvPr id="6" name="Рисунок 5" descr="Изображение выглядит как одежда, Человеческое лицо, человек, Традиция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3925626F-0F0B-CC54-C6C8-31485AFAF9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5529529" y="1714918"/>
            <a:ext cx="3861048" cy="28957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651389091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lum/>
            <a:alphaModFix/>
          </a:blip>
          <a:srcRect/>
          <a:stretch>
            <a:fillRect/>
          </a:stretch>
        </p:blipFill>
        <p:spPr>
          <a:xfrm>
            <a:off x="4358470" y="548680"/>
            <a:ext cx="4703694" cy="59584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A13959D-2272-8903-234B-E932AB0091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730" y="194353"/>
            <a:ext cx="2880320" cy="156344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9520C111-2344-7AE3-BDCF-5F4E7E380F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958" y="4174243"/>
            <a:ext cx="3543865" cy="265906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D11A28A0-9D3B-4E30-CE48-59B98005A2C5}"/>
              </a:ext>
            </a:extLst>
          </p:cNvPr>
          <p:cNvSpPr txBox="1"/>
          <p:nvPr/>
        </p:nvSpPr>
        <p:spPr>
          <a:xfrm>
            <a:off x="465051" y="1886169"/>
            <a:ext cx="4106949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Успех любой деятельности базируется на тесном взаимодействии педагогов с родительским сообществом.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	В детском саду создан мини-музей «Краеведения», многие экспонаты которого были собраны с помощью родителей (законных представителей).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66413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1331640" y="136006"/>
            <a:ext cx="7731839" cy="1169186"/>
          </a:xfrm>
        </p:spPr>
        <p:txBody>
          <a:bodyPr>
            <a:normAutofit/>
          </a:bodyPr>
          <a:lstStyle/>
          <a:p>
            <a:pPr lvl="0" algn="just"/>
            <a:r>
              <a:rPr lang="ru-RU" sz="2500" dirty="0"/>
              <a:t>	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мини-музей краеведения многие ценные экспонаты: археологические находки, боевые награды принесли родители, откликнувшись на объявление о создании музея.</a:t>
            </a:r>
          </a:p>
        </p:txBody>
      </p:sp>
      <p:pic>
        <p:nvPicPr>
          <p:cNvPr id="3" name="Рисунок 2"/>
          <p:cNvPicPr>
            <a:picLocks noGrp="1" noChangeAspect="1"/>
          </p:cNvPicPr>
          <p:nvPr>
            <p:ph type="pic" idx="4294967295"/>
          </p:nvPr>
        </p:nvPicPr>
        <p:blipFill>
          <a:blip r:embed="rId3" cstate="print">
            <a:lum/>
            <a:alphaModFix/>
          </a:blip>
          <a:srcRect/>
          <a:stretch>
            <a:fillRect/>
          </a:stretch>
        </p:blipFill>
        <p:spPr>
          <a:xfrm>
            <a:off x="794088" y="1483412"/>
            <a:ext cx="3810000" cy="28575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lum/>
            <a:alphaModFix/>
          </a:blip>
          <a:srcRect/>
          <a:stretch>
            <a:fillRect/>
          </a:stretch>
        </p:blipFill>
        <p:spPr>
          <a:xfrm>
            <a:off x="4982404" y="3800576"/>
            <a:ext cx="3592063" cy="293926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lum/>
            <a:alphaModFix/>
          </a:blip>
          <a:srcRect t="4912" b="15929"/>
          <a:stretch/>
        </p:blipFill>
        <p:spPr>
          <a:xfrm>
            <a:off x="5004048" y="1587789"/>
            <a:ext cx="3714846" cy="20896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Изображение выглядит как стена, текст, коллекция, галерея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929D02F5-FA2A-EE75-F451-CCD4C531B35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801" b="12201"/>
          <a:stretch/>
        </p:blipFill>
        <p:spPr>
          <a:xfrm>
            <a:off x="936593" y="4519133"/>
            <a:ext cx="3524989" cy="2220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36834227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в помещении, посуда, еда, искусство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1578BCE5-947D-A89C-E0DF-A3D5C20784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348"/>
          <a:stretch/>
        </p:blipFill>
        <p:spPr>
          <a:xfrm>
            <a:off x="571472" y="2500306"/>
            <a:ext cx="8358214" cy="41434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0F3B5396-B3D2-55FD-4D87-9E7352C2947F}"/>
              </a:ext>
            </a:extLst>
          </p:cNvPr>
          <p:cNvSpPr txBox="1"/>
          <p:nvPr/>
        </p:nvSpPr>
        <p:spPr>
          <a:xfrm>
            <a:off x="1329089" y="131902"/>
            <a:ext cx="7812360" cy="269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	Музей «Краеведения» представляет собой не только организацию экспозиций или выставок, но и предполагает разнообразные формы деятельности: историко-краеведческие исследования, поиск и сбор материалов, экспонатов; встречи с людьми; организация тематических  выставок, экскурсий, занятий, праздников; участие в муниципальных  и региональных конкурсах по нравственно-патриотическому воспитанию.</a:t>
            </a:r>
          </a:p>
          <a:p>
            <a:pPr marL="0" marR="0" lvl="0" indent="0" algn="just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(Одна из экспозиций, посвящённая блокадному Ленинграду).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xmlns="" val="350295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1335088" y="163513"/>
            <a:ext cx="7567854" cy="2329383"/>
          </a:xfrm>
        </p:spPr>
        <p:txBody>
          <a:bodyPr>
            <a:normAutofit/>
          </a:bodyPr>
          <a:lstStyle/>
          <a:p>
            <a:pPr lvl="0"/>
            <a:r>
              <a:rPr lang="ru-RU" sz="1050" dirty="0"/>
              <a:t>,</a:t>
            </a:r>
            <a:endParaRPr lang="ru-RU" sz="1800" dirty="0">
              <a:latin typeface="+mn-lt"/>
            </a:endParaRPr>
          </a:p>
        </p:txBody>
      </p:sp>
      <p:pic>
        <p:nvPicPr>
          <p:cNvPr id="7" name="Рисунок 6" descr="Изображение выглядит как одежда, человек, обувь, военная форма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72252AB9-C17E-FBE8-98B5-6437F12E74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0519" y="3553519"/>
            <a:ext cx="2483062" cy="31409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Изображение выглядит как одежда, Человеческое лицо, человек, ребенок, начинающий ходить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7A598F02-9FD7-F845-7CD2-C4AA47DD13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00" r="11784" b="2384"/>
          <a:stretch/>
        </p:blipFill>
        <p:spPr>
          <a:xfrm>
            <a:off x="2989156" y="2602668"/>
            <a:ext cx="2653875" cy="40918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 descr="Изображение выглядит как одежда, человек, военная форма, Человеческое лицо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CA11A73B-F2C1-78A8-5C28-E1BB43092FF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78606" y="3212976"/>
            <a:ext cx="3024336" cy="33574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D3E6C9A7-58BB-B5ED-F82A-00A4E081F65B}"/>
              </a:ext>
            </a:extLst>
          </p:cNvPr>
          <p:cNvSpPr txBox="1"/>
          <p:nvPr/>
        </p:nvSpPr>
        <p:spPr>
          <a:xfrm>
            <a:off x="1328172" y="287565"/>
            <a:ext cx="756785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400"/>
            <a:r>
              <a:rPr lang="ru-RU" dirty="0">
                <a:solidFill>
                  <a:prstClr val="black"/>
                </a:solidFill>
                <a:latin typeface="Constantia"/>
              </a:rPr>
              <a:t>	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рамках работы по нравственно-патриотическому воспитанию проходят праздники и встречи с ветеранами ВОВ и воинами–интернационалистами, которые начинаются с ознакомления детей с материалами , представленными в музее.</a:t>
            </a:r>
          </a:p>
          <a:p>
            <a:pPr algn="just" defTabSz="914400"/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Воспитанники принимают участие в конкурсах (по патриотическому воспитанию): «Во имя жизни на земле», викторины: «Символы России», «Наши защитники» и др.</a:t>
            </a:r>
          </a:p>
        </p:txBody>
      </p:sp>
    </p:spTree>
    <p:extLst>
      <p:ext uri="{BB962C8B-B14F-4D97-AF65-F5344CB8AC3E}">
        <p14:creationId xmlns:p14="http://schemas.microsoft.com/office/powerpoint/2010/main" xmlns="" val="2577929946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одежда, человек, на открытом воздухе, обувь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99E2746B-EDE4-20A8-C6CA-A81EEF907E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817" r="15585"/>
          <a:stretch/>
        </p:blipFill>
        <p:spPr>
          <a:xfrm>
            <a:off x="251520" y="332656"/>
            <a:ext cx="5184576" cy="32492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Изображение выглядит как человек, одежда, улыбка, Человеческое лицо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FD5F2B25-2219-1DF2-8CDF-DC0396B4BD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13" r="20075"/>
          <a:stretch/>
        </p:blipFill>
        <p:spPr>
          <a:xfrm>
            <a:off x="4741446" y="4071052"/>
            <a:ext cx="4367018" cy="26304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8388F2F7-0F31-28EE-7629-CB0F4790161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12692"/>
          <a:stretch/>
        </p:blipFill>
        <p:spPr>
          <a:xfrm>
            <a:off x="45063" y="3989293"/>
            <a:ext cx="4526937" cy="2712221"/>
          </a:xfrm>
          <a:prstGeom prst="rect">
            <a:avLst/>
          </a:prstGeom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B95FAFC3-51BA-42F2-B628-750EC2AD4576}"/>
              </a:ext>
            </a:extLst>
          </p:cNvPr>
          <p:cNvSpPr txBox="1">
            <a:spLocks/>
          </p:cNvSpPr>
          <p:nvPr/>
        </p:nvSpPr>
        <p:spPr>
          <a:xfrm>
            <a:off x="5868144" y="764704"/>
            <a:ext cx="2808312" cy="244998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В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рамках проектов по патриотическому воспитанию в детском саду проводятся экскурсии к памятникам и обелискам  боевой славы, праздничные занятия и утренники. </a:t>
            </a:r>
          </a:p>
        </p:txBody>
      </p:sp>
    </p:spTree>
    <p:extLst>
      <p:ext uri="{BB962C8B-B14F-4D97-AF65-F5344CB8AC3E}">
        <p14:creationId xmlns:p14="http://schemas.microsoft.com/office/powerpoint/2010/main" xmlns="" val="929855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1331640" y="188912"/>
            <a:ext cx="7488832" cy="2952055"/>
          </a:xfrm>
        </p:spPr>
        <p:txBody>
          <a:bodyPr>
            <a:normAutofit/>
          </a:bodyPr>
          <a:lstStyle/>
          <a:p>
            <a:pPr indent="264837" algn="just">
              <a:lnSpc>
                <a:spcPct val="115000"/>
              </a:lnSpc>
            </a:pPr>
            <a:r>
              <a:rPr lang="ru-RU" sz="18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Неотъемлемой частью жизни каждого народа является история и культура. Именно они определяют его идентичность и формируют его ценности. Знакомя детей с историей и культурой нашей страны, мы помогаем им понять свои корни.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детском саду есть экспозиция «Русская изба», в которой дети могут не только познакомиться с предметами быта, которые сегодня не увидеть в современной жизни, но и подействовать с ними</a:t>
            </a:r>
            <a:r>
              <a:rPr lang="ru-RU" sz="18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. 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Grp="1" noChangeAspect="1"/>
          </p:cNvPicPr>
          <p:nvPr>
            <p:ph type="pic" idx="4294967295"/>
          </p:nvPr>
        </p:nvPicPr>
        <p:blipFill>
          <a:blip r:embed="rId3" cstate="print">
            <a:lum/>
            <a:alphaModFix/>
          </a:blip>
          <a:srcRect/>
          <a:stretch>
            <a:fillRect/>
          </a:stretch>
        </p:blipFill>
        <p:spPr>
          <a:xfrm>
            <a:off x="2928926" y="2928934"/>
            <a:ext cx="3773595" cy="29289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DB13BA4-5201-3D22-4A2D-BC2B7B02179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977" t="4742" r="26413"/>
          <a:stretch/>
        </p:blipFill>
        <p:spPr>
          <a:xfrm>
            <a:off x="6989447" y="2511522"/>
            <a:ext cx="1990821" cy="39723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DFD4E43A-3CEE-ABC1-F615-E70371A4EDD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7158" y="2786058"/>
            <a:ext cx="2427734" cy="35004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93098729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1335088" y="4724"/>
            <a:ext cx="7600824" cy="2255813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500" dirty="0"/>
              <a:t>	</a:t>
            </a:r>
            <a:r>
              <a:rPr lang="ru-RU" sz="2000" b="0" i="0" dirty="0">
                <a:solidFill>
                  <a:srgbClr val="4C464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Патриотическое воспитание у дошкольников играет ключевую роль в формировании их гражданских качеств и готовности к будущему. В работе над проектом </a:t>
            </a:r>
            <a:r>
              <a:rPr lang="ru-RU" sz="20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«Они прославили Россию», </a:t>
            </a:r>
            <a:r>
              <a:rPr lang="ru-RU" sz="20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дети не просто узнают  и запоминают имена, а понимают, как и для чего люди совершают открытия, подвиги, создают произведения искусства. Какими качествами должен обладать человек, чтобы оставить свой след в истории целой страны и даже в истории всего человечества, как например Юрий Гагарин - первый человек на планете, который полетел в космос. (Центр космоса).</a:t>
            </a:r>
            <a:r>
              <a:rPr lang="ru-RU" sz="2000" b="0" i="0" dirty="0">
                <a:solidFill>
                  <a:srgbClr val="4C464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0" i="0" dirty="0">
                <a:solidFill>
                  <a:srgbClr val="4C464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lum/>
            <a:alphaModFix/>
          </a:blip>
          <a:srcRect/>
          <a:stretch>
            <a:fillRect/>
          </a:stretch>
        </p:blipFill>
        <p:spPr>
          <a:xfrm>
            <a:off x="5820451" y="2421806"/>
            <a:ext cx="3159702" cy="41875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Изображение выглядит как текст, одежда, в помещении, ребенок, начинающий ходить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80C5BD2B-48BD-3E27-6AD4-54E8BE7FCA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3847" y="3148857"/>
            <a:ext cx="5436096" cy="34740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619461148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на открытом воздухе, одежда, обувь, человек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543DF296-E09D-0B38-0304-AE76E2872D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40152" y="2636912"/>
            <a:ext cx="3024336" cy="4032448"/>
          </a:xfrm>
          <a:prstGeom prst="rect">
            <a:avLst/>
          </a:prstGeom>
        </p:spPr>
      </p:pic>
      <p:pic>
        <p:nvPicPr>
          <p:cNvPr id="6" name="Рисунок 5" descr="Изображение выглядит как в помещении, стена, игрушка, Детское искусство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54E397AA-683C-F471-18E9-C3AD27B3C7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21" t="1219" r="3445" b="6975"/>
          <a:stretch/>
        </p:blipFill>
        <p:spPr>
          <a:xfrm>
            <a:off x="179512" y="2060848"/>
            <a:ext cx="5656527" cy="460851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08E8278-9B49-3BFD-CC25-27639AD1A8A6}"/>
              </a:ext>
            </a:extLst>
          </p:cNvPr>
          <p:cNvSpPr txBox="1"/>
          <p:nvPr/>
        </p:nvSpPr>
        <p:spPr>
          <a:xfrm>
            <a:off x="1475656" y="188640"/>
            <a:ext cx="748883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Большое место в приобщении детей к народной культуре в работе по патриотическому воспитанию занимают народные праздники и традиции. Ребята вместе с родителями и педагогами делают поделки к празднику «Рождество», весело встречают «Масленицу»……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81995820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2F722CC3-BCEF-7E14-B1C8-3203F0871005}"/>
              </a:ext>
            </a:extLst>
          </p:cNvPr>
          <p:cNvSpPr txBox="1"/>
          <p:nvPr/>
        </p:nvSpPr>
        <p:spPr>
          <a:xfrm>
            <a:off x="1277032" y="29038"/>
            <a:ext cx="7615448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Безусловно, чувство гордости за свою Родину - ключевой компонент обширного понятия «патриотизм». И здесь стоит сказать о современных героях, которые день и ночь стоят на страже за мир и порядок на нашей земле. Бойцы СВО – защитники нашего Отечества, вписывающие себя в историю прямо сейчас. Работа с детьми предполагает не только рассказы об этих героях, но оказание поддержки нашим бойцам. Открытки, живые письма, подарки</a:t>
            </a:r>
            <a:r>
              <a:rPr lang="ru-RU" dirty="0">
                <a:solidFill>
                  <a:srgbClr val="181818"/>
                </a:solidFill>
                <a:latin typeface="Times New Roman" panose="02020603050405020304" pitchFamily="18" charset="0"/>
              </a:rPr>
              <a:t> </a:t>
            </a:r>
            <a:r>
              <a:rPr lang="ru-RU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– это помощь, посильная детям, а, со слов бойцов, неимоверный стимул стоять до конца, ради детей, ради будущих защитников Родины.</a:t>
            </a:r>
            <a:endParaRPr lang="ru-RU" dirty="0"/>
          </a:p>
        </p:txBody>
      </p:sp>
      <p:pic>
        <p:nvPicPr>
          <p:cNvPr id="2" name="Рисунок 1" descr="Изображение выглядит как мультфильм, в помещении, еда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C8A8D962-7CB2-768A-AEA9-0B13E67889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201" r="1000" b="9051"/>
          <a:stretch/>
        </p:blipFill>
        <p:spPr>
          <a:xfrm>
            <a:off x="5724128" y="2830053"/>
            <a:ext cx="3264750" cy="34625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Изображение выглядит как одежда, человек, мальчик, Человеческое лицо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8A68E0D6-3D5E-DCB3-3789-CC9EF52E528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992"/>
          <a:stretch/>
        </p:blipFill>
        <p:spPr>
          <a:xfrm>
            <a:off x="2932306" y="2853013"/>
            <a:ext cx="2567955" cy="34625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Изображение выглядит как бумага, Бумажное изделие, Творчество, Бумага для творчества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A1B5A5D1-6D84-44A0-891F-CC4310B29BF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-209394" y="3285838"/>
            <a:ext cx="3462590" cy="25969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709315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картина, мультфильм, окно, строительство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08C420FA-54B0-A65F-89AE-7EB6902656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2526" y="0"/>
            <a:ext cx="4355976" cy="27660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Изображение выглядит как строительство, окно, на открытом воздухе, растение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10C4731B-3F8A-A143-44C0-37EE71CCB7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926" r="13776" b="11151"/>
          <a:stretch/>
        </p:blipFill>
        <p:spPr>
          <a:xfrm>
            <a:off x="767370" y="3252551"/>
            <a:ext cx="3286288" cy="31600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25215ABB-52A6-BF75-14EE-A4581808FE96}"/>
              </a:ext>
            </a:extLst>
          </p:cNvPr>
          <p:cNvSpPr txBox="1"/>
          <p:nvPr/>
        </p:nvSpPr>
        <p:spPr>
          <a:xfrm>
            <a:off x="4860032" y="332656"/>
            <a:ext cx="3665413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«Окна Победы» </a:t>
            </a:r>
            <a:r>
              <a:rPr lang="ru-RU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удивительная акция, которая позволяет объединить воспитанников, родителей, педагогов в великий для нас день. Именно с раннего детства нужно прививать уважение к истории своей страны и сохранить </a:t>
            </a:r>
            <a:r>
              <a:rPr lang="ru-RU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«память поколений», </a:t>
            </a:r>
            <a:r>
              <a:rPr lang="ru-RU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вести работу по нравственно - патриотическому воспитанию.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Изображение выглядит как цветок, окно, искусство, строительство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AE8E8371-2057-F038-AE08-987CF2B1EC1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660"/>
          <a:stretch/>
        </p:blipFill>
        <p:spPr>
          <a:xfrm>
            <a:off x="4571775" y="3464426"/>
            <a:ext cx="4241925" cy="27363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246519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F554874-7663-FD32-E791-9679380BFA88}"/>
              </a:ext>
            </a:extLst>
          </p:cNvPr>
          <p:cNvSpPr txBox="1"/>
          <p:nvPr/>
        </p:nvSpPr>
        <p:spPr>
          <a:xfrm>
            <a:off x="1547664" y="188640"/>
            <a:ext cx="7344816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/>
            <a:r>
              <a:rPr lang="ru-RU" sz="180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современной образовательной среде патриотическое воспитание выступает одним из важнейших компонентов формирования личности ребёнка.</a:t>
            </a:r>
            <a:r>
              <a:rPr lang="ru-RU" sz="180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indent="449580" algn="just"/>
            <a:r>
              <a:rPr lang="ru-RU" sz="180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указе Президента Российской Федерации от 07.05.2024 года № 309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«О национальных целях развития Российской Федерации на период до 2030 года и на перспективу до 2036 года»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одной из главных была поставлена цель -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создание к 2030 году условий для воспитания гармонично развитой патриотичной и социально ответственной личности на основе традиционных российских духовно-нравственных  и культурно-исторических ценностей народов РФ. </a:t>
            </a:r>
          </a:p>
        </p:txBody>
      </p:sp>
      <p:pic>
        <p:nvPicPr>
          <p:cNvPr id="5" name="Рисунок 4" descr="Изображение выглядит как на открытом воздухе, одежда, обувь, человек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FCE067FC-D6F5-7751-0DDF-EBCFAA0EF7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151" b="32149"/>
          <a:stretch/>
        </p:blipFill>
        <p:spPr>
          <a:xfrm>
            <a:off x="2278013" y="3200900"/>
            <a:ext cx="4587974" cy="34684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45110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25215ABB-52A6-BF75-14EE-A4581808FE96}"/>
              </a:ext>
            </a:extLst>
          </p:cNvPr>
          <p:cNvSpPr txBox="1"/>
          <p:nvPr/>
        </p:nvSpPr>
        <p:spPr>
          <a:xfrm>
            <a:off x="1357290" y="142852"/>
            <a:ext cx="7572428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Природа родного края играет ключевую роль в патриотическом воспитании дошкольников. Она становится основой для формирования любви к Родине, бережного отношения к окружающей среде, развития национального самосознания и чувства ответственности.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57686" y="4500570"/>
            <a:ext cx="407193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Проходя по коридорам нижнего этажа, стены которого расписаны  пейзажами леса, озера и их обитателями…я не раз наблюдала, как родители с детьми останавливались и рассказывали своему ребёнку о природе родного края или беседовали на эти темы.</a:t>
            </a:r>
            <a:endParaRPr lang="ru-RU" dirty="0"/>
          </a:p>
        </p:txBody>
      </p:sp>
      <p:pic>
        <p:nvPicPr>
          <p:cNvPr id="6" name="Picture 2" descr="C:\Users\User3\Desktop\ФОТО ДОУ2\стена лось угол.jpg"/>
          <p:cNvPicPr>
            <a:picLocks noChangeAspect="1" noChangeArrowheads="1"/>
          </p:cNvPicPr>
          <p:nvPr/>
        </p:nvPicPr>
        <p:blipFill>
          <a:blip r:embed="rId2" cstate="print"/>
          <a:srcRect l="8333"/>
          <a:stretch>
            <a:fillRect/>
          </a:stretch>
        </p:blipFill>
        <p:spPr bwMode="auto">
          <a:xfrm rot="5400000">
            <a:off x="1181929" y="3890113"/>
            <a:ext cx="2500330" cy="30068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3" descr="C:\Users\User3\Desktop\ФОТО ДОУ2\стена медведь, зяц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3714744" y="1357298"/>
            <a:ext cx="2571768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4" descr="C:\Users\User3\Desktop\ФОТО ДОУ2\стена птицы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857224" y="1357298"/>
            <a:ext cx="2571768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5" descr="C:\Users\User3\Desktop\ФОТО ДОУ2\стена рыбы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6429388" y="1357298"/>
            <a:ext cx="2571768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506904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одежда, на открытом воздухе, человек, обувь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6CFF5FE6-12C5-7776-159C-E49EDEFFF2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3598" y="1772816"/>
            <a:ext cx="3618402" cy="4824536"/>
          </a:xfrm>
          <a:prstGeom prst="rect">
            <a:avLst/>
          </a:prstGeom>
        </p:spPr>
      </p:pic>
      <p:pic>
        <p:nvPicPr>
          <p:cNvPr id="5" name="Рисунок 4" descr="Изображение выглядит как одежда, обувь, на открытом воздухе, человек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E47FC185-8605-F401-B42E-AF72D5764B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2040" y="1772816"/>
            <a:ext cx="3618402" cy="482453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2F2F7120-32EF-65C1-4366-461CF698B4DC}"/>
              </a:ext>
            </a:extLst>
          </p:cNvPr>
          <p:cNvSpPr txBox="1"/>
          <p:nvPr/>
        </p:nvSpPr>
        <p:spPr>
          <a:xfrm>
            <a:off x="1547664" y="404664"/>
            <a:ext cx="700277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Невозможно быть патриотом и вредить природе. Бережное отношение к лесу и реке — маркер любви к стране. </a:t>
            </a:r>
            <a:endParaRPr lang="ru-RU" b="0" i="0" dirty="0" smtClean="0">
              <a:solidFill>
                <a:srgbClr val="333333"/>
              </a:solidFill>
              <a:effectLst/>
              <a:latin typeface="Roboto" panose="02000000000000000000" pitchFamily="2" charset="0"/>
            </a:endParaRPr>
          </a:p>
          <a:p>
            <a:r>
              <a:rPr lang="ru-RU" b="0" i="0" dirty="0" smtClean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(</a:t>
            </a:r>
            <a:r>
              <a:rPr lang="ru-RU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Посадка «Дерева Дружбы» в детском </a:t>
            </a:r>
            <a:r>
              <a:rPr lang="ru-RU" b="0" i="0" dirty="0" smtClean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саду совместно с родителями воспитанников в рамках акции «Орлята-дошколята»).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50941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63699768-05A0-71CD-C49B-6F83E9F9EE27}"/>
              </a:ext>
            </a:extLst>
          </p:cNvPr>
          <p:cNvSpPr txBox="1"/>
          <p:nvPr/>
        </p:nvSpPr>
        <p:spPr>
          <a:xfrm>
            <a:off x="1259632" y="332656"/>
            <a:ext cx="7800514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0" i="0" dirty="0" smtClean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	Подводя </a:t>
            </a:r>
            <a:r>
              <a:rPr lang="ru-RU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итоги, хочется отметить, что патриотическое воспитание имеет</a:t>
            </a:r>
            <a:r>
              <a:rPr lang="ru-RU" dirty="0">
                <a:solidFill>
                  <a:srgbClr val="181818"/>
                </a:solidFill>
                <a:latin typeface="Times New Roman" panose="02020603050405020304" pitchFamily="18" charset="0"/>
              </a:rPr>
              <a:t> важное</a:t>
            </a:r>
            <a:r>
              <a:rPr lang="ru-RU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 значение для формирования личности ребёнка - дошкольника. Именно в этот возрастной этап </a:t>
            </a:r>
            <a:r>
              <a:rPr lang="ru-RU" dirty="0">
                <a:solidFill>
                  <a:srgbClr val="181818"/>
                </a:solidFill>
                <a:latin typeface="Times New Roman" panose="02020603050405020304" pitchFamily="18" charset="0"/>
              </a:rPr>
              <a:t>закладываются основы патриотизма:</a:t>
            </a:r>
            <a:r>
              <a:rPr lang="ru-RU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 любовь к Родине, уважение к её истории и культуре, формируется чувство гордости и гражданственности. Все эти аспекты являются важными составляющими гармоничного развития личности и подготовки ребёнка к взрослой жизни.</a:t>
            </a:r>
            <a:endParaRPr lang="ru-RU" dirty="0"/>
          </a:p>
        </p:txBody>
      </p:sp>
      <p:pic>
        <p:nvPicPr>
          <p:cNvPr id="9" name="Рисунок 8" descr="Изображение выглядит как Человеческое лицо, одежда, человек, ребенок, начинающий ходить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11E74A2B-6291-FA8A-B45A-915C01D2D4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11760" y="2337560"/>
            <a:ext cx="4769007" cy="41877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305108247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642918"/>
            <a:ext cx="6591985" cy="2286016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презентации использованы фотоматериалы предметно-эстетической среды МАДОУ «Детский сад комбинированного вида №5» г.Черняховска; фотографии детей, сотрудников и родителей (законных представителей) с их согласия.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28729" y="3581400"/>
            <a:ext cx="7105672" cy="199074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Monotype Corsiva" pitchFamily="66" charset="0"/>
              </a:rPr>
              <a:t>СПАСИБО   ЗА   ВНИМАНИЕ!</a:t>
            </a:r>
            <a:endParaRPr lang="ru-RU" sz="3200" b="1" dirty="0">
              <a:solidFill>
                <a:srgbClr val="0070C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в помещении, стена, рождество, дизайн интерьера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5D0E7929-D49C-8E0A-F3BA-56BCAEA92E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808" r="33744"/>
          <a:stretch/>
        </p:blipFill>
        <p:spPr>
          <a:xfrm rot="5400000">
            <a:off x="5058287" y="2996298"/>
            <a:ext cx="3596922" cy="38576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Изображение выглядит как текст, в помещении, стена, пол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1A5F2E98-4494-56B8-289C-AADB85A3A93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527" r="24073"/>
          <a:stretch/>
        </p:blipFill>
        <p:spPr>
          <a:xfrm rot="5400000">
            <a:off x="1042113" y="3066567"/>
            <a:ext cx="3456384" cy="38576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5A47F78-9F8E-D4C1-01CD-9A2478ACE8BF}"/>
              </a:ext>
            </a:extLst>
          </p:cNvPr>
          <p:cNvSpPr txBox="1"/>
          <p:nvPr/>
        </p:nvSpPr>
        <p:spPr>
          <a:xfrm>
            <a:off x="1331640" y="134429"/>
            <a:ext cx="7674048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/>
            <a:r>
              <a:rPr lang="ru-RU" sz="180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содержании ФОП ДО отмечена острая необходимость активации процесса воспитания патриотизма дошкольников, потому что именно в детском возрасте закладываются чувство любви к Родине, система ценностей, жизненные ориентиры. Своевременное и грамотное нравственно-патриотическое воспитание дошкольников - основа формирования будущего гражданина своей страны. </a:t>
            </a:r>
            <a:r>
              <a:rPr lang="ru-RU" sz="180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Систематическая работа педагогов и родителей в этом направлении нацелена на пробуждение у детей нежных чувств к своей Родине, формирование уважительного отношения её историческому прошлому и культурному наследию, а также развитие чувства гордости за свою страну, соотечественников, прославивших её.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369020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текст, стена, в помещении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F4533A42-FEB1-8A29-A9F6-CA5C8BEF84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550" r="17451"/>
          <a:stretch/>
        </p:blipFill>
        <p:spPr>
          <a:xfrm rot="5400000">
            <a:off x="4898338" y="2588878"/>
            <a:ext cx="3528393" cy="42005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Изображение выглядит как текст, Детское искусство, искусство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C1759160-85A3-9F10-4150-3B5772D696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00" r="3800"/>
          <a:stretch/>
        </p:blipFill>
        <p:spPr>
          <a:xfrm rot="5400000">
            <a:off x="-718530" y="1174642"/>
            <a:ext cx="5880996" cy="40530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60EEECD-08E2-F06B-56DA-CA5116150340}"/>
              </a:ext>
            </a:extLst>
          </p:cNvPr>
          <p:cNvSpPr txBox="1"/>
          <p:nvPr/>
        </p:nvSpPr>
        <p:spPr>
          <a:xfrm>
            <a:off x="4376535" y="260648"/>
            <a:ext cx="45720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/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Предметно-эстетическая среда в образовательном учреждении играет важную роль в воспитании патриотической личности, являясь ещё одним «педагогом» после родителей и воспитателей, который формирует у дошкольников чувство любви к Родине через эмоции, визуальные образы и предметы… </a:t>
            </a:r>
          </a:p>
        </p:txBody>
      </p:sp>
    </p:spTree>
    <p:extLst>
      <p:ext uri="{BB962C8B-B14F-4D97-AF65-F5344CB8AC3E}">
        <p14:creationId xmlns:p14="http://schemas.microsoft.com/office/powerpoint/2010/main" xmlns="" val="3974176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3\Desktop\Новая папка\стена мой любимый город.jpeg"/>
          <p:cNvPicPr>
            <a:picLocks noChangeAspect="1" noChangeArrowheads="1"/>
          </p:cNvPicPr>
          <p:nvPr/>
        </p:nvPicPr>
        <p:blipFill>
          <a:blip r:embed="rId2"/>
          <a:srcRect t="6928" b="11662"/>
          <a:stretch>
            <a:fillRect/>
          </a:stretch>
        </p:blipFill>
        <p:spPr bwMode="auto">
          <a:xfrm>
            <a:off x="500034" y="3357562"/>
            <a:ext cx="7185776" cy="33575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C:\Users\User3\Desktop\ФОТО ДОУ2\баннер вход.jpg"/>
          <p:cNvPicPr>
            <a:picLocks noChangeAspect="1" noChangeArrowheads="1"/>
          </p:cNvPicPr>
          <p:nvPr/>
        </p:nvPicPr>
        <p:blipFill>
          <a:blip r:embed="rId3" cstate="print"/>
          <a:srcRect t="7692"/>
          <a:stretch>
            <a:fillRect/>
          </a:stretch>
        </p:blipFill>
        <p:spPr bwMode="auto">
          <a:xfrm>
            <a:off x="214282" y="285728"/>
            <a:ext cx="4595599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60EEECD-08E2-F06B-56DA-CA5116150340}"/>
              </a:ext>
            </a:extLst>
          </p:cNvPr>
          <p:cNvSpPr txBox="1"/>
          <p:nvPr/>
        </p:nvSpPr>
        <p:spPr>
          <a:xfrm>
            <a:off x="5000627" y="260648"/>
            <a:ext cx="3947907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/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Использование баннеров в рамках патриотического воспитания дошкольников позволяет решать ряд задач, связанных с формированием духовно – нравственных ценностей.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72066" y="1785926"/>
            <a:ext cx="38576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</a:rPr>
              <a:t>	Экспозиция рисунков «Мой любимый город» постоянно меняется. На выставке рисунки детей и совместные работы с родителями воспитанников.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на открытом воздухе, растение, одежда, трава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6D852701-AC91-B061-E0C7-A617C96C49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403" b="16279"/>
          <a:stretch/>
        </p:blipFill>
        <p:spPr>
          <a:xfrm>
            <a:off x="5101211" y="3709931"/>
            <a:ext cx="3854551" cy="27167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Изображение выглядит как на открытом воздухе, искусство, строительство, растение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1850B63A-3787-6DE6-4BDB-2EEA023392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109" t="-1694" r="14211" b="1694"/>
          <a:stretch/>
        </p:blipFill>
        <p:spPr>
          <a:xfrm rot="5400000">
            <a:off x="695418" y="-50437"/>
            <a:ext cx="2890185" cy="36321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Изображение выглядит как на открытом воздухе, дерево, растение, детская площадка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993FE229-820C-E33E-B17C-57815463AC2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046" b="11326"/>
          <a:stretch/>
        </p:blipFill>
        <p:spPr>
          <a:xfrm>
            <a:off x="188238" y="3474381"/>
            <a:ext cx="4764021" cy="29523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A72915F4-4148-A769-596D-51512AA6DDA5}"/>
              </a:ext>
            </a:extLst>
          </p:cNvPr>
          <p:cNvSpPr txBox="1"/>
          <p:nvPr/>
        </p:nvSpPr>
        <p:spPr>
          <a:xfrm>
            <a:off x="4211960" y="346246"/>
            <a:ext cx="4572000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181818"/>
                </a:solidFill>
                <a:latin typeface="Times New Roman" panose="02020603050405020304" pitchFamily="18" charset="0"/>
              </a:rPr>
              <a:t>Г</a:t>
            </a:r>
            <a:r>
              <a:rPr lang="ru-RU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оворя с детьми о победе в Великой Отечественной войне, мы ратуем за подвиг дедов, отстоявших свою страну от натиска врагов. Мы знакомим их с яркими страницами нашей истории в облегченной, доступной детскому восприятию форме</a:t>
            </a:r>
            <a:r>
              <a:rPr lang="ru-RU" dirty="0">
                <a:solidFill>
                  <a:srgbClr val="181818"/>
                </a:solidFill>
                <a:latin typeface="Times New Roman" panose="02020603050405020304" pitchFamily="18" charset="0"/>
              </a:rPr>
              <a:t> и </a:t>
            </a:r>
            <a:r>
              <a:rPr lang="ru-RU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это оставляет в их сердцах неизгладимый след, веру в свою нацию, в стойкость ее представителей, их самоотверженность и любовь к Родине. (На территории ДОУ размещены тематические стенды).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6759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одежда, человек, Традиция, костюм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06A7546B-9D7D-67EA-4555-2EA41F3622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350"/>
          <a:stretch/>
        </p:blipFill>
        <p:spPr>
          <a:xfrm>
            <a:off x="1259632" y="1340768"/>
            <a:ext cx="7560840" cy="53105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100A5ACD-15AF-61F7-7673-DD1256901A66}"/>
              </a:ext>
            </a:extLst>
          </p:cNvPr>
          <p:cNvSpPr txBox="1"/>
          <p:nvPr/>
        </p:nvSpPr>
        <p:spPr>
          <a:xfrm>
            <a:off x="1259632" y="140439"/>
            <a:ext cx="741682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i="0" dirty="0">
                <a:solidFill>
                  <a:srgbClr val="4C464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2026 год объявлен Годом единства народов России. С</a:t>
            </a:r>
            <a:r>
              <a:rPr lang="ru-RU" dirty="0">
                <a:solidFill>
                  <a:srgbClr val="4C46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дошкольниками  </a:t>
            </a:r>
            <a:r>
              <a:rPr lang="ru-RU" i="0" dirty="0">
                <a:solidFill>
                  <a:srgbClr val="4C464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проводятся различные мероприятия, направленные на формирование у детей чувства патриотизма и уважения к культурному многообразию нашей страны. (Экспозиция в фойе – в полный рост).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0951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Детское искусство, рисунок, картина, иллюстрация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52EC4F25-9441-3EC0-A3C3-A269AB6FA4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201" r="6951"/>
          <a:stretch/>
        </p:blipFill>
        <p:spPr>
          <a:xfrm rot="16200000">
            <a:off x="1087877" y="3269787"/>
            <a:ext cx="3498284" cy="32452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Изображение выглядит как Детское искусство, рисунок, картина, мультфильм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ED1A8CDB-3184-4355-D126-376E48AB6E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151" r="14300"/>
          <a:stretch/>
        </p:blipFill>
        <p:spPr>
          <a:xfrm rot="5400000">
            <a:off x="5184903" y="3421100"/>
            <a:ext cx="3067103" cy="35998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Изображение выглядит как в помещении, Торт на день рождения, мультфильм, стена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7B446105-E245-2792-1911-71FD7E653A0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2743" b="4443"/>
          <a:stretch/>
        </p:blipFill>
        <p:spPr>
          <a:xfrm rot="5400000">
            <a:off x="5969564" y="298598"/>
            <a:ext cx="3168353" cy="29391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B22B8C0-B637-6126-31FF-B29AFD570AD6}"/>
              </a:ext>
            </a:extLst>
          </p:cNvPr>
          <p:cNvSpPr txBox="1"/>
          <p:nvPr/>
        </p:nvSpPr>
        <p:spPr>
          <a:xfrm>
            <a:off x="1316721" y="206935"/>
            <a:ext cx="457200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0" i="0" dirty="0">
                <a:solidFill>
                  <a:srgbClr val="2C2D2E"/>
                </a:solidFill>
                <a:effectLst/>
                <a:latin typeface="Times New Roman" pitchFamily="18" charset="0"/>
                <a:cs typeface="Times New Roman" pitchFamily="18" charset="0"/>
              </a:rPr>
              <a:t>Русские народные </a:t>
            </a:r>
            <a:r>
              <a:rPr lang="ru-RU" dirty="0">
                <a:solidFill>
                  <a:srgbClr val="2C2D2E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b="0" i="0" dirty="0">
                <a:solidFill>
                  <a:srgbClr val="2C2D2E"/>
                </a:solidFill>
                <a:effectLst/>
                <a:latin typeface="Times New Roman" pitchFamily="18" charset="0"/>
                <a:cs typeface="Times New Roman" pitchFamily="18" charset="0"/>
              </a:rPr>
              <a:t>казки – это кладезь информации о быте, обычаях и русского народа. В сказках воспевается красота русской природы, сила и мудрость русского народа. Герои сказок – смелые, находчивые, добрые и справедливые – вызывают чувство гордости и восхищения. </a:t>
            </a:r>
            <a:r>
              <a:rPr lang="ru-RU" dirty="0">
                <a:solidFill>
                  <a:srgbClr val="2C2D2E"/>
                </a:solidFill>
                <a:latin typeface="Times New Roman" pitchFamily="18" charset="0"/>
                <a:cs typeface="Times New Roman" pitchFamily="18" charset="0"/>
              </a:rPr>
              <a:t> (Лестничные пролёты в детском саду оформлены в стиле русских народных сказок).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5135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человек, одежда, полка, в помещении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EE4D32DC-D7B0-F106-4B29-0E45009EC1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-641824" y="964992"/>
            <a:ext cx="6570687" cy="492801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F332841-4229-3B70-2F52-7729BCE5049B}"/>
              </a:ext>
            </a:extLst>
          </p:cNvPr>
          <p:cNvSpPr txBox="1"/>
          <p:nvPr/>
        </p:nvSpPr>
        <p:spPr>
          <a:xfrm>
            <a:off x="5364088" y="162271"/>
            <a:ext cx="3577879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В каждой группе созданы уголки по патриотическому воспитанию – это центр, который работает </a:t>
            </a:r>
            <a:r>
              <a:rPr lang="ru-RU" b="0" i="0" dirty="0"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на воспитание ежедневно.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Это не статичный музей с запретом на касание</a:t>
            </a:r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b="0" i="0" dirty="0"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живая, сменяемая среда</a:t>
            </a:r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, ориентированная на возрастные особенности воспитанников:</a:t>
            </a:r>
            <a:r>
              <a:rPr lang="ru-RU" b="0" i="0" dirty="0"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b="0" i="0" dirty="0"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осударственная символика: Флаг, Герб, Гимн (текст или аудиозапись в доступе); портрет Президента РФ; Родина и малая родина (фотоальбомы  города, достопримечательностей области); народные промыслы; куклы в национальных костюмах;  карта России; книги о России, </a:t>
            </a:r>
            <a:r>
              <a:rPr lang="ru-RU" b="0" i="0" dirty="0" err="1"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лэпбуки</a:t>
            </a:r>
            <a:r>
              <a:rPr lang="ru-RU" b="0" i="0" dirty="0"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 по соответствующей тематике.</a:t>
            </a:r>
          </a:p>
          <a:p>
            <a:endParaRPr lang="ru-RU" b="0" i="0" dirty="0">
              <a:solidFill>
                <a:srgbClr val="333333"/>
              </a:solidFill>
              <a:effectLst/>
              <a:latin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116716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417</TotalTime>
  <Words>704</Words>
  <Application>Microsoft Office PowerPoint</Application>
  <PresentationFormat>Экран (4:3)</PresentationFormat>
  <Paragraphs>45</Paragraphs>
  <Slides>23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Легкий дым</vt:lpstr>
      <vt:lpstr>«РАСТИМ ПАТРИОТОВ»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 В мини-музей краеведения многие ценные экспонаты: археологические находки, боевые награды принесли родители, откликнувшись на объявление о создании музея.</vt:lpstr>
      <vt:lpstr>Слайд 12</vt:lpstr>
      <vt:lpstr>,</vt:lpstr>
      <vt:lpstr>Слайд 14</vt:lpstr>
      <vt:lpstr>Неотъемлемой частью жизни каждого народа является история и культура. Именно они определяют его идентичность и формируют его ценности. Знакомя детей с историей и культурой нашей страны, мы помогаем им понять свои корни. В детском саду есть экспозиция «Русская изба», в которой дети могут не только познакомиться с предметами быта, которые сегодня не увидеть в современной жизни, но и подействовать с ними. </vt:lpstr>
      <vt:lpstr> Патриотическое воспитание у дошкольников играет ключевую роль в формировании их гражданских качеств и готовности к будущему. В работе над проектом «Они прославили Россию», дети не просто узнают  и запоминают имена, а понимают, как и для чего люди совершают открытия, подвиги, создают произведения искусства. Какими качествами должен обладать человек, чтобы оставить свой след в истории целой страны и даже в истории всего человечества, как например Юрий Гагарин - первый человек на планете, который полетел в космос. (Центр космоса). </vt:lpstr>
      <vt:lpstr>Слайд 17</vt:lpstr>
      <vt:lpstr>Слайд 18</vt:lpstr>
      <vt:lpstr>Слайд 19</vt:lpstr>
      <vt:lpstr>Слайд 20</vt:lpstr>
      <vt:lpstr>Слайд 21</vt:lpstr>
      <vt:lpstr>Слайд 22</vt:lpstr>
      <vt:lpstr>В презентации использованы фотоматериалы предметно-эстетической среды МАДОУ «Детский сад комбинированного вида №5» г.Черняховска; фотографии детей, сотрудников и родителей (законных представителей) с их согласия.</vt:lpstr>
    </vt:vector>
  </TitlesOfParts>
  <Company>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Роль родителей в создании предметно-развивающей среды детского сада.</dc:title>
  <dc:creator>Гера</dc:creator>
  <cp:lastModifiedBy>User3</cp:lastModifiedBy>
  <cp:revision>31</cp:revision>
  <dcterms:created xsi:type="dcterms:W3CDTF">2013-02-25T09:50:26Z</dcterms:created>
  <dcterms:modified xsi:type="dcterms:W3CDTF">2026-05-18T08:21:51Z</dcterms:modified>
</cp:coreProperties>
</file>