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7" r:id="rId1"/>
  </p:sldMasterIdLst>
  <p:sldIdLst>
    <p:sldId id="267" r:id="rId2"/>
    <p:sldId id="296" r:id="rId3"/>
    <p:sldId id="257" r:id="rId4"/>
    <p:sldId id="256" r:id="rId5"/>
    <p:sldId id="268" r:id="rId6"/>
    <p:sldId id="272" r:id="rId7"/>
    <p:sldId id="269" r:id="rId8"/>
    <p:sldId id="270" r:id="rId9"/>
    <p:sldId id="271" r:id="rId10"/>
    <p:sldId id="273" r:id="rId11"/>
    <p:sldId id="275" r:id="rId12"/>
    <p:sldId id="277" r:id="rId13"/>
    <p:sldId id="278" r:id="rId14"/>
    <p:sldId id="274" r:id="rId15"/>
    <p:sldId id="280" r:id="rId16"/>
    <p:sldId id="282" r:id="rId17"/>
    <p:sldId id="281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1" r:id="rId26"/>
    <p:sldId id="292" r:id="rId27"/>
    <p:sldId id="293" r:id="rId28"/>
    <p:sldId id="294" r:id="rId29"/>
    <p:sldId id="298" r:id="rId30"/>
    <p:sldId id="297" r:id="rId31"/>
    <p:sldId id="299" r:id="rId32"/>
    <p:sldId id="300" r:id="rId33"/>
    <p:sldId id="301" r:id="rId34"/>
    <p:sldId id="302" r:id="rId35"/>
    <p:sldId id="276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/>
    <p:restoredTop sz="94660"/>
  </p:normalViewPr>
  <p:slideViewPr>
    <p:cSldViewPr snapToGrid="0">
      <p:cViewPr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1900</c:v>
                </c:pt>
                <c:pt idx="1">
                  <c:v>1920</c:v>
                </c:pt>
                <c:pt idx="2">
                  <c:v>1940</c:v>
                </c:pt>
                <c:pt idx="3">
                  <c:v>1960</c:v>
                </c:pt>
                <c:pt idx="4">
                  <c:v>1980</c:v>
                </c:pt>
                <c:pt idx="5">
                  <c:v>2000</c:v>
                </c:pt>
                <c:pt idx="6">
                  <c:v>2020</c:v>
                </c:pt>
                <c:pt idx="7">
                  <c:v>2025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1.62</c:v>
                </c:pt>
                <c:pt idx="1">
                  <c:v>1.9</c:v>
                </c:pt>
                <c:pt idx="2">
                  <c:v>2.2999999999999998</c:v>
                </c:pt>
                <c:pt idx="3">
                  <c:v>3</c:v>
                </c:pt>
                <c:pt idx="4">
                  <c:v>4.45</c:v>
                </c:pt>
                <c:pt idx="5">
                  <c:v>6.07</c:v>
                </c:pt>
                <c:pt idx="6">
                  <c:v>7.79</c:v>
                </c:pt>
                <c:pt idx="7">
                  <c:v>8.2100000000000009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Лист1!$A$2:$A$9</c:f>
              <c:numCache>
                <c:formatCode>General</c:formatCode>
                <c:ptCount val="8"/>
                <c:pt idx="0">
                  <c:v>1900</c:v>
                </c:pt>
                <c:pt idx="1">
                  <c:v>1920</c:v>
                </c:pt>
                <c:pt idx="2">
                  <c:v>1940</c:v>
                </c:pt>
                <c:pt idx="3">
                  <c:v>1960</c:v>
                </c:pt>
                <c:pt idx="4">
                  <c:v>1980</c:v>
                </c:pt>
                <c:pt idx="5">
                  <c:v>2000</c:v>
                </c:pt>
                <c:pt idx="6">
                  <c:v>2020</c:v>
                </c:pt>
                <c:pt idx="7">
                  <c:v>2025</c:v>
                </c:pt>
              </c:numCache>
            </c:numRef>
          </c:cat>
          <c:val>
            <c:numRef>
              <c:f>Лист1!$C$2:$C$9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Лист1!$A$2:$A$9</c:f>
              <c:numCache>
                <c:formatCode>General</c:formatCode>
                <c:ptCount val="8"/>
                <c:pt idx="0">
                  <c:v>1900</c:v>
                </c:pt>
                <c:pt idx="1">
                  <c:v>1920</c:v>
                </c:pt>
                <c:pt idx="2">
                  <c:v>1940</c:v>
                </c:pt>
                <c:pt idx="3">
                  <c:v>1960</c:v>
                </c:pt>
                <c:pt idx="4">
                  <c:v>1980</c:v>
                </c:pt>
                <c:pt idx="5">
                  <c:v>2000</c:v>
                </c:pt>
                <c:pt idx="6">
                  <c:v>2020</c:v>
                </c:pt>
                <c:pt idx="7">
                  <c:v>2025</c:v>
                </c:pt>
              </c:numCache>
            </c:numRef>
          </c:cat>
          <c:val>
            <c:numRef>
              <c:f>Лист1!$D$2:$D$9</c:f>
              <c:numCache>
                <c:formatCode>General</c:formatCode>
                <c:ptCount val="8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431488"/>
        <c:axId val="90433024"/>
      </c:barChart>
      <c:catAx>
        <c:axId val="90431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0433024"/>
        <c:crosses val="autoZero"/>
        <c:auto val="1"/>
        <c:lblAlgn val="ctr"/>
        <c:lblOffset val="100"/>
        <c:noMultiLvlLbl val="0"/>
      </c:catAx>
      <c:valAx>
        <c:axId val="90433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431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43D8E5E-745C-407D-B425-C78EBF08DF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1" y="822960"/>
            <a:ext cx="6057899" cy="5015169"/>
          </a:xfrm>
        </p:spPr>
        <p:txBody>
          <a:bodyPr anchor="t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D07A4D5-56F4-4287-B174-56C55B18FD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9113" y="3003642"/>
            <a:ext cx="3522199" cy="2900274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400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AEB9C19-FEE0-4852-B181-14A0DD77F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1127DDF-01B7-463C-82BC-BBF429618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AB2056A-C3EE-4809-B1F3-1CEEEA266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A240FCEE-B6E2-46D0-9BB0-F45F79545E9D}"/>
              </a:ext>
            </a:extLst>
          </p:cNvPr>
          <p:cNvCxnSpPr>
            <a:cxnSpLocks/>
          </p:cNvCxnSpPr>
          <p:nvPr/>
        </p:nvCxnSpPr>
        <p:spPr>
          <a:xfrm flipH="1">
            <a:off x="571501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3BD2FB83-3783-4477-80B5-DA5BF10BAF57}"/>
              </a:ext>
            </a:extLst>
          </p:cNvPr>
          <p:cNvCxnSpPr>
            <a:cxnSpLocks/>
          </p:cNvCxnSpPr>
          <p:nvPr/>
        </p:nvCxnSpPr>
        <p:spPr>
          <a:xfrm>
            <a:off x="7742482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E83EA203-71D5-49C0-9626-FFA8E46787B0}"/>
              </a:ext>
            </a:extLst>
          </p:cNvPr>
          <p:cNvCxnSpPr>
            <a:cxnSpLocks/>
          </p:cNvCxnSpPr>
          <p:nvPr/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6473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A799A0A-70FC-426A-8B3B-60FAF9806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EF47EC6-9753-4ABC-BB66-64CCC8BA08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71499" y="2036363"/>
            <a:ext cx="11059811" cy="387077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8884D9F-DC99-4B4C-98CF-178BBBB76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A7A6840-AC0B-4260-8368-08E0A22D2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6A5DAB8-EC07-4CCF-96EA-5D8ACDAE6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0438F1AC-9961-4786-A189-20863DD97F68}"/>
              </a:ext>
            </a:extLst>
          </p:cNvPr>
          <p:cNvCxnSpPr>
            <a:cxnSpLocks/>
          </p:cNvCxnSpPr>
          <p:nvPr/>
        </p:nvCxnSpPr>
        <p:spPr>
          <a:xfrm flipH="1">
            <a:off x="571500" y="1780979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6808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C75F678-EC03-4845-A51B-C90FA6A154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77953" y="797251"/>
            <a:ext cx="2483929" cy="52837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74A8B4D-A39F-4528-975A-9C84BEE778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66094" y="797251"/>
            <a:ext cx="8101072" cy="528378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15E4A23-6984-4AD1-A51D-600EDC263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273E28-C341-49CC-BAAB-0C0D19821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226D54A-8E86-4026-8DD0-5B0979BB8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1CB05DA4-DF32-4D7A-9E4D-36309C90C5BB}"/>
              </a:ext>
            </a:extLst>
          </p:cNvPr>
          <p:cNvCxnSpPr>
            <a:cxnSpLocks/>
          </p:cNvCxnSpPr>
          <p:nvPr/>
        </p:nvCxnSpPr>
        <p:spPr>
          <a:xfrm flipH="1">
            <a:off x="566094" y="57711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D7CC7262-4997-41E4-976D-BA82E148280F}"/>
              </a:ext>
            </a:extLst>
          </p:cNvPr>
          <p:cNvCxnSpPr>
            <a:cxnSpLocks/>
          </p:cNvCxnSpPr>
          <p:nvPr/>
        </p:nvCxnSpPr>
        <p:spPr>
          <a:xfrm flipV="1">
            <a:off x="8875226" y="571500"/>
            <a:ext cx="0" cy="57114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6F5063B5-E478-4C41-AD40-49A39AE07429}"/>
              </a:ext>
            </a:extLst>
          </p:cNvPr>
          <p:cNvCxnSpPr>
            <a:cxnSpLocks/>
          </p:cNvCxnSpPr>
          <p:nvPr/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627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0B2ED8-7F53-4C03-A740-493E50798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5611087-99A9-4100-B5F7-520880DE3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499" y="2075688"/>
            <a:ext cx="11059811" cy="39109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67B4B20-1A65-4A26-B11E-6095083A1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B0D52D3-E985-4FEB-89B9-57C754711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EA751A-C72D-47C1-A7A6-E8510A40C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433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F581F78-07BF-45A9-92D4-E4E0A1E88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914255"/>
            <a:ext cx="6867115" cy="5009471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ECC2A83-A380-4828-BC68-C065C8BC5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39817" y="914399"/>
            <a:ext cx="2370268" cy="2670273"/>
          </a:xfrm>
        </p:spPr>
        <p:txBody>
          <a:bodyPr anchor="t">
            <a:normAutofit/>
          </a:bodyPr>
          <a:lstStyle>
            <a:lvl1pPr marL="0" indent="0">
              <a:lnSpc>
                <a:spcPct val="130000"/>
              </a:lnSpc>
              <a:buNone/>
              <a:defRPr sz="1400" cap="all" spc="3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FF92B2F-8804-4195-A779-F5C67C25C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5099C26-4411-4833-A917-A45E62D56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668C7C7-F862-434D-A87A-DECE9FD2E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A40BAA4B-C4C0-40C1-8DC8-B4E2F8A68E12}"/>
              </a:ext>
            </a:extLst>
          </p:cNvPr>
          <p:cNvCxnSpPr>
            <a:cxnSpLocks/>
          </p:cNvCxnSpPr>
          <p:nvPr/>
        </p:nvCxnSpPr>
        <p:spPr>
          <a:xfrm>
            <a:off x="8872625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4C0A2259-2540-4B32-A999-2B46A6790E3D}"/>
              </a:ext>
            </a:extLst>
          </p:cNvPr>
          <p:cNvCxnSpPr>
            <a:cxnSpLocks/>
          </p:cNvCxnSpPr>
          <p:nvPr/>
        </p:nvCxnSpPr>
        <p:spPr>
          <a:xfrm flipH="1">
            <a:off x="566094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0CEFB0ED-3F76-4403-AD0B-E738DD9D8CB6}"/>
              </a:ext>
            </a:extLst>
          </p:cNvPr>
          <p:cNvCxnSpPr>
            <a:cxnSpLocks/>
          </p:cNvCxnSpPr>
          <p:nvPr/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2687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66BD5F-CF53-4DD5-B8C5-27BBA2BB8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709684"/>
            <a:ext cx="11049000" cy="1057160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576C2E1-5D5E-409F-BEE8-F48CE86F55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9447" y="2074990"/>
            <a:ext cx="5181600" cy="41019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FBBF823-1BFB-4CF0-BAF4-D660C8F1AF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47082" y="2074990"/>
            <a:ext cx="5181600" cy="41019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6FF816E-EE02-44A4-8B81-B324ECFD7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134D9E4-A693-44D2-A3E8-E3AABC905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54F669F-4B8E-415D-A9BF-AD451F452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720AF959-FCDC-4B92-9324-06A06C0D56F2}"/>
              </a:ext>
            </a:extLst>
          </p:cNvPr>
          <p:cNvCxnSpPr>
            <a:cxnSpLocks/>
          </p:cNvCxnSpPr>
          <p:nvPr/>
        </p:nvCxnSpPr>
        <p:spPr>
          <a:xfrm flipV="1">
            <a:off x="6101405" y="1883336"/>
            <a:ext cx="0" cy="43996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211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5FF85E5-82C4-4BAE-B2B0-A078ABD6C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469" y="699118"/>
            <a:ext cx="11025062" cy="1063601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12D15C7-F445-40F7-88F6-FD6526269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3468" y="2022883"/>
            <a:ext cx="5230469" cy="564079"/>
          </a:xfrm>
        </p:spPr>
        <p:txBody>
          <a:bodyPr anchor="ctr">
            <a:normAutofit/>
          </a:bodyPr>
          <a:lstStyle>
            <a:lvl1pPr marL="0" indent="0">
              <a:buNone/>
              <a:defRPr sz="16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B652C35-AA8E-4154-8A78-7DE9590E1F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469" y="2866031"/>
            <a:ext cx="5157787" cy="32276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557EAC6-567C-4A4A-BB10-57EC14B97D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41470" y="2022883"/>
            <a:ext cx="5183188" cy="564080"/>
          </a:xfrm>
        </p:spPr>
        <p:txBody>
          <a:bodyPr anchor="ctr">
            <a:normAutofit/>
          </a:bodyPr>
          <a:lstStyle>
            <a:lvl1pPr marL="0" indent="0">
              <a:buNone/>
              <a:defRPr sz="16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19A083F-AD60-4437-B32A-44035D78AF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41470" y="2866031"/>
            <a:ext cx="5183188" cy="32276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9DBF86F-3266-4551-B680-06F401FFE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755B38FE-80F9-4582-B2E1-B067C288D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047BEF32-F637-47A1-9ED3-AFC4F79F3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E0C508D4-7C99-4B8D-BCDE-F0001BD345D9}"/>
              </a:ext>
            </a:extLst>
          </p:cNvPr>
          <p:cNvCxnSpPr>
            <a:cxnSpLocks/>
          </p:cNvCxnSpPr>
          <p:nvPr/>
        </p:nvCxnSpPr>
        <p:spPr>
          <a:xfrm flipV="1">
            <a:off x="6101405" y="1883336"/>
            <a:ext cx="0" cy="43996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449BF61B-7951-48F4-982B-9401A483FFBF}"/>
              </a:ext>
            </a:extLst>
          </p:cNvPr>
          <p:cNvCxnSpPr>
            <a:cxnSpLocks/>
          </p:cNvCxnSpPr>
          <p:nvPr/>
        </p:nvCxnSpPr>
        <p:spPr>
          <a:xfrm flipH="1">
            <a:off x="577485" y="273859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1029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CBA94CB-6BE5-4B9E-B0A6-54F83B201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717452"/>
            <a:ext cx="11049000" cy="1161836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5E8643C-1A5D-4F23-B0D7-5B46F5E45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C1A3394-78CC-43B0-9762-5E826F8BB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C347F0A-1980-4E13-AB22-AE3B8AA44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4E9D858B-8A9C-4235-B151-81C99A3D20D2}"/>
              </a:ext>
            </a:extLst>
          </p:cNvPr>
          <p:cNvCxnSpPr>
            <a:cxnSpLocks/>
          </p:cNvCxnSpPr>
          <p:nvPr/>
        </p:nvCxnSpPr>
        <p:spPr>
          <a:xfrm flipH="1">
            <a:off x="577485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36C7798B-3ECB-4076-8955-A82116BB0D25}"/>
              </a:ext>
            </a:extLst>
          </p:cNvPr>
          <p:cNvCxnSpPr>
            <a:cxnSpLocks/>
          </p:cNvCxnSpPr>
          <p:nvPr/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6079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5C61D85-3E72-406F-AB26-B4ED94918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499C831E-4321-467E-9090-C89C48CF2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68A9556-B3D8-4403-835F-11AE2D409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797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FA0AA48-D521-423D-B185-6490EF57B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201" y="810344"/>
            <a:ext cx="3478084" cy="1408062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B64E6DD-DDD2-4ED6-B8A9-A8B6D7656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9809" y="931232"/>
            <a:ext cx="6700679" cy="5079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3F08F5E-AD33-4ACF-84C9-78B0FF6BE3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1500" y="2578608"/>
            <a:ext cx="3478783" cy="34172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8D7604E-7DD4-4497-B325-74F899E8A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F02BEED-A8F6-4256-9539-4434694AA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5EA1AA6-EE0B-48FD-A7DE-6CEE6A8C7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B3F35B32-9A23-4805-94A6-96826D202139}"/>
              </a:ext>
            </a:extLst>
          </p:cNvPr>
          <p:cNvCxnSpPr>
            <a:cxnSpLocks/>
          </p:cNvCxnSpPr>
          <p:nvPr/>
        </p:nvCxnSpPr>
        <p:spPr>
          <a:xfrm flipH="1">
            <a:off x="571500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762BA7DA-3944-40D4-91CD-40CA24DBB79B}"/>
              </a:ext>
            </a:extLst>
          </p:cNvPr>
          <p:cNvCxnSpPr>
            <a:cxnSpLocks/>
          </p:cNvCxnSpPr>
          <p:nvPr/>
        </p:nvCxnSpPr>
        <p:spPr>
          <a:xfrm flipV="1">
            <a:off x="4419601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BEA0B78-39E7-4039-B8BE-4F425688C6DF}"/>
              </a:ext>
            </a:extLst>
          </p:cNvPr>
          <p:cNvCxnSpPr>
            <a:cxnSpLocks/>
          </p:cNvCxnSpPr>
          <p:nvPr/>
        </p:nvCxnSpPr>
        <p:spPr>
          <a:xfrm flipH="1">
            <a:off x="571501" y="2406845"/>
            <a:ext cx="3848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DD68B99C-0744-42EE-9713-AB0CEC3F5D85}"/>
              </a:ext>
            </a:extLst>
          </p:cNvPr>
          <p:cNvCxnSpPr>
            <a:cxnSpLocks/>
          </p:cNvCxnSpPr>
          <p:nvPr/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073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912732-5D39-4B30-A499-D51BABC88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499" y="802204"/>
            <a:ext cx="3478787" cy="1408062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3AF5AEC-77BC-4A52-8A56-C6479CA6A2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23467" y="847384"/>
            <a:ext cx="6907844" cy="521681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60A9240-8762-4C7D-AF22-A844CB2EC8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1498" y="2574906"/>
            <a:ext cx="3478787" cy="343571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9995685-E45D-4E74-8B78-D3B8E85C4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21FCBA3-0FF5-47C2-901A-645F6185D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B030381-5320-46AD-A0B9-7C04B3E5A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5357A432-D933-402A-8657-216EE20450EE}"/>
              </a:ext>
            </a:extLst>
          </p:cNvPr>
          <p:cNvCxnSpPr>
            <a:cxnSpLocks/>
          </p:cNvCxnSpPr>
          <p:nvPr/>
        </p:nvCxnSpPr>
        <p:spPr>
          <a:xfrm flipH="1">
            <a:off x="571500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E1B1E0F3-D71B-436F-A10B-B6EA7125F684}"/>
              </a:ext>
            </a:extLst>
          </p:cNvPr>
          <p:cNvCxnSpPr>
            <a:cxnSpLocks/>
          </p:cNvCxnSpPr>
          <p:nvPr/>
        </p:nvCxnSpPr>
        <p:spPr>
          <a:xfrm flipV="1">
            <a:off x="4419601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BDEE64F5-2B48-4A2E-BA5E-1D37F1A7C9A3}"/>
              </a:ext>
            </a:extLst>
          </p:cNvPr>
          <p:cNvCxnSpPr>
            <a:cxnSpLocks/>
          </p:cNvCxnSpPr>
          <p:nvPr/>
        </p:nvCxnSpPr>
        <p:spPr>
          <a:xfrm flipH="1">
            <a:off x="571501" y="2406845"/>
            <a:ext cx="3848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099BF9AA-A2C8-4233-B597-EB11C6D6A0E0}"/>
              </a:ext>
            </a:extLst>
          </p:cNvPr>
          <p:cNvCxnSpPr>
            <a:cxnSpLocks/>
          </p:cNvCxnSpPr>
          <p:nvPr/>
        </p:nvCxnSpPr>
        <p:spPr>
          <a:xfrm flipH="1">
            <a:off x="577485" y="6283518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2731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9E1467D-9ED1-4211-A71E-41C91C755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689289"/>
            <a:ext cx="11049000" cy="1084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1F8A6A1-C9C7-4FDF-B4DA-1E86B6A355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1499" y="2075688"/>
            <a:ext cx="11059811" cy="38180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AACC44A-C635-4CD0-90E9-D9503AF4C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036732" y="6397103"/>
            <a:ext cx="30919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spc="200" baseline="0">
                <a:solidFill>
                  <a:schemeClr val="tx1"/>
                </a:solidFill>
              </a:defRPr>
            </a:lvl1pPr>
          </a:lstStyle>
          <a:p>
            <a:fld id="{1C8322F6-1C60-46CF-968C-BC20E470F443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8ABF682-1A47-492C-81E3-9DB0A50EC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5782" y="639710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spc="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CCC814B-9105-44ED-98A9-D326B2E260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4553" y="6397103"/>
            <a:ext cx="700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EEB83C2-341F-4C28-A243-1C56DDDA54D3}" type="slidenum">
              <a:rPr lang="en-US" smtClean="0"/>
              <a:t>‹#›</a:t>
            </a:fld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A6814345-41DE-42C5-8657-66C1417DF81A}"/>
              </a:ext>
            </a:extLst>
          </p:cNvPr>
          <p:cNvCxnSpPr>
            <a:cxnSpLocks/>
          </p:cNvCxnSpPr>
          <p:nvPr/>
        </p:nvCxnSpPr>
        <p:spPr>
          <a:xfrm flipH="1">
            <a:off x="566094" y="6286347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7E68E419-3727-4F5E-8840-AF149B33B0B7}"/>
              </a:ext>
            </a:extLst>
          </p:cNvPr>
          <p:cNvCxnSpPr>
            <a:cxnSpLocks/>
          </p:cNvCxnSpPr>
          <p:nvPr/>
        </p:nvCxnSpPr>
        <p:spPr>
          <a:xfrm flipH="1">
            <a:off x="577485" y="1883336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0519B6EC-D7AE-452F-8D0C-D11BD3377F3E}"/>
              </a:ext>
            </a:extLst>
          </p:cNvPr>
          <p:cNvCxnSpPr>
            <a:cxnSpLocks/>
          </p:cNvCxnSpPr>
          <p:nvPr/>
        </p:nvCxnSpPr>
        <p:spPr>
          <a:xfrm flipH="1">
            <a:off x="577485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6844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6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100" baseline="0">
          <a:solidFill>
            <a:schemeClr val="tx1"/>
          </a:solidFill>
          <a:latin typeface="Batang" panose="02030600000101010101" pitchFamily="18" charset="-127"/>
          <a:ea typeface="Batang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SzPct val="80000"/>
        <a:buFont typeface="Avenir Next LT Pro Light" panose="020B03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defTabSz="914400" rtl="0" eaLnBrk="1" latinLnBrk="0" hangingPunct="1">
        <a:lnSpc>
          <a:spcPct val="120000"/>
        </a:lnSpc>
        <a:spcBef>
          <a:spcPts val="500"/>
        </a:spcBef>
        <a:buSzPct val="80000"/>
        <a:buFont typeface="Avenir Next LT Pro Light" panose="020B03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228600" algn="l" defTabSz="914400" rtl="0" eaLnBrk="1" latinLnBrk="0" hangingPunct="1">
        <a:lnSpc>
          <a:spcPct val="12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id.ru/ru/foreign_policy/un/organs/general_assembly/79_ya_sessiya_generalnoy_assamblei_oon/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id.ru/ru/foreign_policy/un/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12402EB-FE4F-4786-8056-DFC9119057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19" y="149935"/>
            <a:ext cx="1351024" cy="1617993"/>
          </a:xfrm>
          <a:prstGeom prst="rect">
            <a:avLst/>
          </a:prstGeom>
        </p:spPr>
      </p:pic>
      <p:pic>
        <p:nvPicPr>
          <p:cNvPr id="5" name="Picture 3" descr="Z:\02. INFO\Логотип\Логотип 2022\PGK_CMYK_Ver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4508" y="218217"/>
            <a:ext cx="1017020" cy="1607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15300" y="18162"/>
            <a:ext cx="312765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Всеобщая история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46572" y="1935631"/>
            <a:ext cx="252979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Тема лекции: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27553" y="563784"/>
            <a:ext cx="470314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Тема 1.1. Мир в начале </a:t>
            </a:r>
            <a:r>
              <a:rPr 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XX 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века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75844" y="1767928"/>
            <a:ext cx="800712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Введение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 всеобщую историю</a:t>
            </a:r>
            <a:endParaRPr lang="ru-RU" sz="5400" b="1" cap="none" spc="0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4941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Интернационализм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Предпосылки: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Распад колониальных империй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Рост национального самосознания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Появление новых государств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Массовые миграции населения</a:t>
            </a:r>
          </a:p>
          <a:p>
            <a:pPr>
              <a:buFont typeface="Wingdings" pitchFamily="2" charset="2"/>
              <a:buChar char="ü"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Примеры: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Массовые миграции населения (в современной </a:t>
            </a:r>
            <a:r>
              <a:rPr lang="ru-RU" dirty="0"/>
              <a:t>Е</a:t>
            </a:r>
            <a:r>
              <a:rPr lang="ru-RU" dirty="0" smtClean="0"/>
              <a:t>вропе проживает более 10 млн легальных мигрантов)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Процесс исламизации населения планеты (более 2 млрд. человек)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Взаимодействие культур и религий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Создание международных организаций (Лига Наций, ООН, ЕС, БРИКС, СНГ и др.)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18161" y="5222012"/>
            <a:ext cx="467887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Задание: Расшифруйте аббревиатуры  </a:t>
            </a:r>
            <a:endParaRPr lang="ru-RU" sz="2400" b="1" cap="none" spc="0" dirty="0">
              <a:ln w="17780" cmpd="sng">
                <a:noFill/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5047013" y="5741121"/>
            <a:ext cx="783771" cy="234238"/>
          </a:xfrm>
          <a:prstGeom prst="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939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3138" y="709684"/>
            <a:ext cx="11317184" cy="105716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Объединенные Нации против фашизма и нацизма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Прочитайте пункт на с. 12-14. 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Найдите в словаре и выпишите в тетрадь определения «нацизм» и «фашизм».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Чем отличаются эти термины?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Как мировое сообщество борется с этими явлениями?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108" y="1920483"/>
            <a:ext cx="4855949" cy="4392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2270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53" y="0"/>
            <a:ext cx="11910951" cy="116183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+mn-lt"/>
              </a:rPr>
              <a:t>Проанализируйте данную информацию (по материалам МИД России от 18.12.2024 г.)</a:t>
            </a:r>
            <a:endParaRPr lang="ru-RU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83127" y="570016"/>
            <a:ext cx="12017829" cy="6008832"/>
          </a:xfrm>
        </p:spPr>
        <p:txBody>
          <a:bodyPr>
            <a:noAutofit/>
          </a:bodyPr>
          <a:lstStyle/>
          <a:p>
            <a:pPr marL="0" indent="0" algn="just" fontAlgn="base">
              <a:lnSpc>
                <a:spcPct val="100000"/>
              </a:lnSpc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декабря в Нью-Йорке в ходе </a:t>
            </a:r>
            <a:r>
              <a:rPr lang="ru-RU" sz="1800" dirty="0">
                <a:latin typeface="Times New Roman" pitchFamily="18" charset="0"/>
                <a:cs typeface="Times New Roman" pitchFamily="18" charset="0"/>
                <a:hlinkClick r:id="rId2"/>
              </a:rPr>
              <a:t>79-й сессии Генеральной Ассамблеи ООН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по инициативе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России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была принята резолюция «Борьба с героизацией нацизма, неонацизмом и другими видами практики, которые способствуют эскалации современных форм расизма, расовой дискриминации, ксенофобии и связанной с ними нетерпимости».</a:t>
            </a:r>
          </a:p>
          <a:p>
            <a:pPr marL="0" indent="0" algn="just" fontAlgn="base">
              <a:lnSpc>
                <a:spcPct val="10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Соавторами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документа, помимо России, стали еще 39 государств из разных регионов мира: Азербайджан, Алжир, Армения, Белоруссия, Боливия, Буркина-Фасо, Бурунди, Венесуэла, Вьетнам, Гвинея, Зимбабве, Казахстан, Камбоджа, Камерун, Киргизия, Китай, КНДР, Конго, Куба, Лаос, Мали, Нигер, Нигерия, Никарагуа, Пакистан, Сербия, Сирия, Судан, Таджикистан, Того, Туркменистан, Уганда, Узбекистан, ЦАР, Шри-Ланка, Экваториальная Гвинея, Эритрея, Эфиопия, ЮАР.</a:t>
            </a:r>
          </a:p>
          <a:p>
            <a:pPr marL="0" indent="0" algn="just" fontAlgn="base">
              <a:lnSpc>
                <a:spcPct val="10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За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документ проголосовало </a:t>
            </a:r>
            <a:r>
              <a:rPr lang="ru-RU" sz="18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119 государств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против выступили </a:t>
            </a:r>
            <a:r>
              <a:rPr lang="ru-RU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53 делегации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десять стран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воздержались. Резолюция в очередной раз осудила прославление нацистского движения и обеление бывших членов организации СС, включая подразделения 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Ваффен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-СС», признанные Нюрнбергским Трибуналом преступными.</a:t>
            </a:r>
          </a:p>
          <a:p>
            <a:pPr marL="0" indent="0" algn="just" fontAlgn="base">
              <a:lnSpc>
                <a:spcPct val="10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Выражена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серьезная озабоченность в связи с продолжающейся 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в отдельных странах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войной против памятников борцам с нацизмом и фашизмом и воинам-освободителям, которая в последние годы приобрела характер государственной политики. Одновременно высказано глубокое возмущение относительно маршей в целях прославления нацистов и их пособников, факельных шествий неонацистов и радикальных националистов. </a:t>
            </a:r>
          </a:p>
          <a:p>
            <a:pPr marL="0" indent="0" algn="just" fontAlgn="base">
              <a:lnSpc>
                <a:spcPct val="10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этом же ряду – открытие мемориалов и переименование улиц, школ и других объектов в честь тех, кто воевал на стороне нацистов или сотрудничал с ними. При этом выражается обеспокоенность попытками возвести в ранг национальных героев тех, кто в годы Второй мировой войны воевал против Антигитлеровской коалиции, сотрудничал с нацистами и совершал военные преступления и преступления против человечности.</a:t>
            </a:r>
          </a:p>
          <a:p>
            <a:pPr marL="0" indent="0" algn="just" fontAlgn="base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4180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27" y="118754"/>
            <a:ext cx="11910951" cy="116183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+mn-lt"/>
              </a:rPr>
              <a:t>Проанализируйте данную информацию (по материалам МИД России от 18.12.2024 г.)</a:t>
            </a:r>
            <a:endParaRPr lang="ru-RU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154379" y="665019"/>
            <a:ext cx="12037622" cy="6008832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резолюции осуждаются попытки отдельных стран запретить символы, ассоциирующиеся с Победой над нацизмом. Особо подчеркивается, что подобные действия оскверняют память бесчисленных жертв фашизма, негативно воздействуют на подрастающее поколение и абсолютно несовместимы с обязательствами государств-членов </a:t>
            </a:r>
            <a:r>
              <a:rPr lang="ru-RU" sz="1800" dirty="0">
                <a:latin typeface="Times New Roman" pitchFamily="18" charset="0"/>
                <a:cs typeface="Times New Roman" pitchFamily="18" charset="0"/>
                <a:hlinkClick r:id="rId2"/>
              </a:rPr>
              <a:t>ООН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по Уставу Организации.</a:t>
            </a:r>
          </a:p>
          <a:p>
            <a:pPr marL="0" indent="0" fontAlgn="base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«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Коллективный Запад», в частности страны Евросоюза, где все вышеперечисленные нарушения происходят на систематической основе, отбросил последние попытки прикрыть свой отказ от поддержки резолюции нелепыми оправданиями о свободе собраний и слова и выступил против международных усилий в борьбе с агрессивными проявлениями расизма и ксенофобии. Осуждения заслуживает позиция Германии, Италии и Японии, голосование которых против резолюции является опасной тенденцией с учетом «черных» страниц в истории 20-го века этих государств и заставляет задуматься о том, насколько они искренни в своем раскаянии за многочисленные военные преступления и преступления против человечности, а также геноцид, совершенные в годы Второй мировой войны.</a:t>
            </a:r>
          </a:p>
          <a:p>
            <a:pPr marL="0" indent="0" fontAlgn="base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Результаты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голосования наглядно продемонстрировали возрастающую поддержку со стороны международного сообщества ежегодно представляемой в Генассамблее ООН традиционной российской инициативы.</a:t>
            </a:r>
          </a:p>
          <a:p>
            <a:pPr marL="0" indent="0" fontAlgn="base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Принятие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данной тематической резолюции в канун празднования 80-летия Победы во Второй мировой войне является знаковым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564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Формирование международной системы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Предпосылки:</a:t>
            </a:r>
          </a:p>
          <a:p>
            <a:pPr>
              <a:buFontTx/>
              <a:buChar char="-"/>
            </a:pPr>
            <a:r>
              <a:rPr lang="ru-RU" dirty="0" smtClean="0"/>
              <a:t>Первая мировая война;</a:t>
            </a:r>
          </a:p>
          <a:p>
            <a:pPr>
              <a:buFontTx/>
              <a:buChar char="-"/>
            </a:pPr>
            <a:r>
              <a:rPr lang="ru-RU" dirty="0" smtClean="0"/>
              <a:t>Великая Российская революция;</a:t>
            </a:r>
          </a:p>
          <a:p>
            <a:pPr>
              <a:buFontTx/>
              <a:buChar char="-"/>
            </a:pPr>
            <a:r>
              <a:rPr lang="ru-RU" dirty="0" smtClean="0"/>
              <a:t>Распад империй</a:t>
            </a:r>
          </a:p>
          <a:p>
            <a:pPr>
              <a:buFontTx/>
              <a:buChar char="-"/>
            </a:pPr>
            <a:endParaRPr lang="ru-RU" dirty="0"/>
          </a:p>
          <a:p>
            <a:pPr>
              <a:buFontTx/>
              <a:buChar char="-"/>
            </a:pPr>
            <a:r>
              <a:rPr lang="ru-RU" dirty="0" smtClean="0"/>
              <a:t>Вторая мировая война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Создание Версальской системы (1919-1939)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err="1" smtClean="0"/>
              <a:t>Ялтинско</a:t>
            </a:r>
            <a:r>
              <a:rPr lang="ru-RU" dirty="0" smtClean="0"/>
              <a:t>-Потсдамская система (1945-1991)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7178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Россия 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 (в иллюстрациях и карикатурах)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361" y="1864425"/>
            <a:ext cx="3458154" cy="499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7"/>
          <a:stretch/>
        </p:blipFill>
        <p:spPr bwMode="auto">
          <a:xfrm>
            <a:off x="0" y="1864425"/>
            <a:ext cx="8633361" cy="499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13869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Россия 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 (в иллюстрациях и карикатурах)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53" y="1880913"/>
            <a:ext cx="6586846" cy="442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"/>
          <a:stretch/>
        </p:blipFill>
        <p:spPr bwMode="auto">
          <a:xfrm>
            <a:off x="0" y="1880911"/>
            <a:ext cx="5605152" cy="4436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6601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Россия 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 (в иллюстрациях и карикатурах)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874" y="1836984"/>
            <a:ext cx="7651072" cy="5021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1810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Россия 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 (в иллюстрациях и карикатурах)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454" y="1824636"/>
            <a:ext cx="6832792" cy="5033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81514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Россия 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 (в иллюстрациях и карикатурах)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300" y="1531915"/>
            <a:ext cx="8125019" cy="5423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1683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15300" y="18162"/>
            <a:ext cx="312765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Всеобщая история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46572" y="1935631"/>
            <a:ext cx="252979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Тема лекции:</a:t>
            </a:r>
          </a:p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Часть 1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27553" y="563784"/>
            <a:ext cx="470314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Тема 1.1. Мир в начале </a:t>
            </a:r>
            <a:r>
              <a:rPr 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XX 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века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09276" y="1767928"/>
            <a:ext cx="35402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Введение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92184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СССР 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 (в иллюстрациях и карикатурах)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272" y="1858817"/>
            <a:ext cx="12233272" cy="4791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61607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СССР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 (в иллюстрациях и карикатурах)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507" y="1662545"/>
            <a:ext cx="6622249" cy="5195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8995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СССР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 (в иллюстрациях и карикатурах)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376" y="1676400"/>
            <a:ext cx="91059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8451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СССР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 (в иллюстрациях и карикатурах)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004" y="1828951"/>
            <a:ext cx="8940531" cy="5029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79170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СССР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 (в иллюстрациях и карикатурах)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196" y="1751826"/>
            <a:ext cx="7827427" cy="5106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69270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СССР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 (в иллюстрациях и карикатурах)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925" y="1707842"/>
            <a:ext cx="8017721" cy="5171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46825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СССР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 (в иллюстрациях и карикатурах)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72" y="1635556"/>
            <a:ext cx="2574493" cy="5222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204" y="1635556"/>
            <a:ext cx="8994209" cy="5222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15089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СССР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 (в иллюстрациях и карикатурах)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26" y="1899239"/>
            <a:ext cx="10259126" cy="4958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41620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СССР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Задание:</a:t>
            </a:r>
          </a:p>
          <a:p>
            <a:r>
              <a:rPr lang="ru-RU" sz="2400" dirty="0" smtClean="0"/>
              <a:t>Используя материал учебника (с. 16) ответьте на вопрос: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Какую роль играла СССР в </a:t>
            </a:r>
            <a:r>
              <a:rPr lang="en-US" sz="2800" b="1" i="1" dirty="0" smtClean="0">
                <a:solidFill>
                  <a:srgbClr val="002060"/>
                </a:solidFill>
              </a:rPr>
              <a:t>XX</a:t>
            </a:r>
            <a:r>
              <a:rPr lang="ru-RU" sz="2800" b="1" i="1" dirty="0" smtClean="0">
                <a:solidFill>
                  <a:srgbClr val="002060"/>
                </a:solidFill>
              </a:rPr>
              <a:t> веке?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7135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15300" y="18162"/>
            <a:ext cx="312765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Всеобщая история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46572" y="1935631"/>
            <a:ext cx="252979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Тема лекции:</a:t>
            </a:r>
          </a:p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Часть 2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27553" y="563784"/>
            <a:ext cx="470314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Тема 1.1. Мир в начале </a:t>
            </a:r>
            <a:r>
              <a:rPr 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XX 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века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01474" y="2113761"/>
            <a:ext cx="84721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Мир накануне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Первой мировой войны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0732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Rectangle 1041">
            <a:extLst>
              <a:ext uri="{FF2B5EF4-FFF2-40B4-BE49-F238E27FC236}">
                <a16:creationId xmlns="" xmlns:a16="http://schemas.microsoft.com/office/drawing/2014/main" id="{EBAF395E-7D52-496C-ACDD-468AEC1ADF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0157561-F08D-104B-A23A-6B2DE53DD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735" y="938253"/>
            <a:ext cx="3479383" cy="4977011"/>
          </a:xfrm>
        </p:spPr>
        <p:txBody>
          <a:bodyPr anchor="b">
            <a:normAutofit/>
          </a:bodyPr>
          <a:lstStyle/>
          <a:p>
            <a:r>
              <a:rPr lang="ru-RU" b="1" u="none" strike="noStrike" dirty="0" smtClean="0">
                <a:solidFill>
                  <a:srgbClr val="FFFFFF"/>
                </a:solidFill>
                <a:effectLst/>
                <a:latin typeface="Franklin Gothic Heavy" panose="020B0603020102020204" pitchFamily="34" charset="0"/>
              </a:rPr>
              <a:t>План:</a:t>
            </a:r>
            <a:endParaRPr lang="ru-RU" b="1" dirty="0">
              <a:solidFill>
                <a:srgbClr val="FFFFFF"/>
              </a:solidFill>
              <a:latin typeface="Franklin Gothic Heavy" panose="020B0603020102020204" pitchFamily="34" charset="0"/>
            </a:endParaRPr>
          </a:p>
        </p:txBody>
      </p:sp>
      <p:cxnSp>
        <p:nvCxnSpPr>
          <p:cNvPr id="1044" name="Straight Connector 1043">
            <a:extLst>
              <a:ext uri="{FF2B5EF4-FFF2-40B4-BE49-F238E27FC236}">
                <a16:creationId xmlns="" xmlns:a16="http://schemas.microsoft.com/office/drawing/2014/main" id="{56BAADB1-054E-4A82-8D07-643BD1F433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568602" y="576201"/>
            <a:ext cx="11054799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6" name="Straight Connector 1045">
            <a:extLst>
              <a:ext uri="{FF2B5EF4-FFF2-40B4-BE49-F238E27FC236}">
                <a16:creationId xmlns="" xmlns:a16="http://schemas.microsoft.com/office/drawing/2014/main" id="{B3121654-FB13-441C-AB60-76710D9170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419600" y="584948"/>
            <a:ext cx="0" cy="570286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EE153E7-265D-1DBC-D0E4-2E0BD3CA3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2040" y="748145"/>
            <a:ext cx="6731362" cy="5427024"/>
          </a:xfrm>
        </p:spPr>
        <p:txBody>
          <a:bodyPr>
            <a:normAutofit fontScale="85000" lnSpcReduction="20000"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Понятие «Новейшее время».  Хронологические рамки и периодизация Новейшей истории.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Изменения </a:t>
            </a:r>
            <a:r>
              <a:rPr lang="ru-RU" sz="2400" dirty="0">
                <a:solidFill>
                  <a:schemeClr val="bg1"/>
                </a:solidFill>
              </a:rPr>
              <a:t>в мире в ХХ веке. Ключевые процессы и события Новейшей истории.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Объединенные </a:t>
            </a:r>
            <a:r>
              <a:rPr lang="ru-RU" sz="2400" dirty="0">
                <a:solidFill>
                  <a:schemeClr val="bg1"/>
                </a:solidFill>
              </a:rPr>
              <a:t>Нации против нацизма и фашизма.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Система </a:t>
            </a:r>
            <a:r>
              <a:rPr lang="ru-RU" sz="2400" dirty="0">
                <a:solidFill>
                  <a:schemeClr val="bg1"/>
                </a:solidFill>
              </a:rPr>
              <a:t>международных отношений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Россия </a:t>
            </a:r>
            <a:r>
              <a:rPr lang="ru-RU" sz="2400" dirty="0">
                <a:solidFill>
                  <a:schemeClr val="bg1"/>
                </a:solidFill>
              </a:rPr>
              <a:t>в XX в.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/>
              <a:t>Развитие индустриального общества. Индустриальная цивилизация в начале XX века.</a:t>
            </a:r>
          </a:p>
          <a:p>
            <a:r>
              <a:rPr lang="ru-RU" sz="2400" dirty="0" smtClean="0"/>
              <a:t>«Пробуждение Азии». </a:t>
            </a:r>
          </a:p>
          <a:p>
            <a:r>
              <a:rPr lang="ru-RU" sz="2400" dirty="0" smtClean="0"/>
              <a:t>Технический прогресс.</a:t>
            </a:r>
          </a:p>
          <a:p>
            <a:r>
              <a:rPr lang="ru-RU" sz="2400" dirty="0" smtClean="0"/>
              <a:t>Изменение социальной структуры общества. </a:t>
            </a:r>
          </a:p>
          <a:p>
            <a:r>
              <a:rPr lang="ru-RU" sz="2400" dirty="0" smtClean="0"/>
              <a:t>Рабочее движение и социализм.</a:t>
            </a:r>
          </a:p>
          <a:p>
            <a:pPr marL="0" indent="0">
              <a:buNone/>
            </a:pPr>
            <a:endParaRPr lang="ru-RU" sz="1800" dirty="0">
              <a:solidFill>
                <a:srgbClr val="FFFFFF"/>
              </a:solidFill>
            </a:endParaRPr>
          </a:p>
        </p:txBody>
      </p:sp>
      <p:cxnSp>
        <p:nvCxnSpPr>
          <p:cNvPr id="1048" name="Straight Connector 1047">
            <a:extLst>
              <a:ext uri="{FF2B5EF4-FFF2-40B4-BE49-F238E27FC236}">
                <a16:creationId xmlns="" xmlns:a16="http://schemas.microsoft.com/office/drawing/2014/main" id="{C58D2D3E-B980-4D6F-BBFB-DF7A3A9472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568602" y="6287813"/>
            <a:ext cx="11054799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969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Rectangle 1041">
            <a:extLst>
              <a:ext uri="{FF2B5EF4-FFF2-40B4-BE49-F238E27FC236}">
                <a16:creationId xmlns="" xmlns:a16="http://schemas.microsoft.com/office/drawing/2014/main" id="{EBAF395E-7D52-496C-ACDD-468AEC1ADF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0157561-F08D-104B-A23A-6B2DE53DD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735" y="938253"/>
            <a:ext cx="3479383" cy="4977011"/>
          </a:xfrm>
        </p:spPr>
        <p:txBody>
          <a:bodyPr anchor="b">
            <a:normAutofit/>
          </a:bodyPr>
          <a:lstStyle/>
          <a:p>
            <a:r>
              <a:rPr lang="ru-RU" b="1" u="none" strike="noStrike" dirty="0" smtClean="0">
                <a:solidFill>
                  <a:srgbClr val="FFFFFF"/>
                </a:solidFill>
                <a:effectLst/>
                <a:latin typeface="Franklin Gothic Heavy" panose="020B0603020102020204" pitchFamily="34" charset="0"/>
              </a:rPr>
              <a:t>План:</a:t>
            </a:r>
            <a:endParaRPr lang="ru-RU" b="1" dirty="0">
              <a:solidFill>
                <a:srgbClr val="FFFFFF"/>
              </a:solidFill>
              <a:latin typeface="Franklin Gothic Heavy" panose="020B0603020102020204" pitchFamily="34" charset="0"/>
            </a:endParaRPr>
          </a:p>
        </p:txBody>
      </p:sp>
      <p:cxnSp>
        <p:nvCxnSpPr>
          <p:cNvPr id="1044" name="Straight Connector 1043">
            <a:extLst>
              <a:ext uri="{FF2B5EF4-FFF2-40B4-BE49-F238E27FC236}">
                <a16:creationId xmlns="" xmlns:a16="http://schemas.microsoft.com/office/drawing/2014/main" id="{56BAADB1-054E-4A82-8D07-643BD1F433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568602" y="576201"/>
            <a:ext cx="11054799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6" name="Straight Connector 1045">
            <a:extLst>
              <a:ext uri="{FF2B5EF4-FFF2-40B4-BE49-F238E27FC236}">
                <a16:creationId xmlns="" xmlns:a16="http://schemas.microsoft.com/office/drawing/2014/main" id="{B3121654-FB13-441C-AB60-76710D9170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419600" y="584948"/>
            <a:ext cx="0" cy="570286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EE153E7-265D-1DBC-D0E4-2E0BD3CA3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2040" y="748145"/>
            <a:ext cx="6731362" cy="5427024"/>
          </a:xfrm>
        </p:spPr>
        <p:txBody>
          <a:bodyPr>
            <a:normAutofit fontScale="85000" lnSpcReduction="20000"/>
          </a:bodyPr>
          <a:lstStyle/>
          <a:p>
            <a:r>
              <a:rPr lang="ru-RU" sz="2400" dirty="0"/>
              <a:t>Понятие «Новейшее время».  Хронологические рамки и периодизация Новейшей истории. </a:t>
            </a:r>
            <a:endParaRPr lang="ru-RU" sz="2400" dirty="0" smtClean="0"/>
          </a:p>
          <a:p>
            <a:r>
              <a:rPr lang="ru-RU" sz="2400" dirty="0" smtClean="0"/>
              <a:t>Изменения </a:t>
            </a:r>
            <a:r>
              <a:rPr lang="ru-RU" sz="2400" dirty="0"/>
              <a:t>в мире в ХХ веке. Ключевые процессы и события Новейшей истории. </a:t>
            </a:r>
            <a:endParaRPr lang="ru-RU" sz="2400" dirty="0" smtClean="0"/>
          </a:p>
          <a:p>
            <a:r>
              <a:rPr lang="ru-RU" sz="2400" dirty="0" smtClean="0"/>
              <a:t>Объединенные </a:t>
            </a:r>
            <a:r>
              <a:rPr lang="ru-RU" sz="2400" dirty="0"/>
              <a:t>Нации против нацизма и фашизма. </a:t>
            </a:r>
            <a:endParaRPr lang="ru-RU" sz="2400" dirty="0" smtClean="0"/>
          </a:p>
          <a:p>
            <a:r>
              <a:rPr lang="ru-RU" sz="2400" dirty="0" smtClean="0"/>
              <a:t>Система </a:t>
            </a:r>
            <a:r>
              <a:rPr lang="ru-RU" sz="2400" dirty="0"/>
              <a:t>международных отношений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Россия </a:t>
            </a:r>
            <a:r>
              <a:rPr lang="ru-RU" sz="2400" dirty="0"/>
              <a:t>в XX в. </a:t>
            </a:r>
            <a:endParaRPr lang="ru-RU" sz="2400" dirty="0" smtClean="0"/>
          </a:p>
          <a:p>
            <a:r>
              <a:rPr lang="ru-RU" sz="2400" dirty="0" smtClean="0">
                <a:solidFill>
                  <a:schemeClr val="bg1"/>
                </a:solidFill>
              </a:rPr>
              <a:t>Развитие индустриального общества. Индустриальная цивилизация в начале XX века.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«Пробуждение Азии».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Технический прогресс.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Изменение социальной структуры общества.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Рабочее движение и социализм.</a:t>
            </a:r>
          </a:p>
          <a:p>
            <a:pPr marL="0" indent="0">
              <a:buNone/>
            </a:pPr>
            <a:endParaRPr lang="ru-RU" sz="1800" dirty="0">
              <a:solidFill>
                <a:schemeClr val="bg1"/>
              </a:solidFill>
            </a:endParaRPr>
          </a:p>
        </p:txBody>
      </p:sp>
      <p:cxnSp>
        <p:nvCxnSpPr>
          <p:cNvPr id="1048" name="Straight Connector 1047">
            <a:extLst>
              <a:ext uri="{FF2B5EF4-FFF2-40B4-BE49-F238E27FC236}">
                <a16:creationId xmlns="" xmlns:a16="http://schemas.microsoft.com/office/drawing/2014/main" id="{C58D2D3E-B980-4D6F-BBFB-DF7A3A9472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568602" y="6287813"/>
            <a:ext cx="11054799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29689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Индустриальная цивилизация  в начале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века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8015844" y="2074990"/>
            <a:ext cx="3612838" cy="410197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Что изображено на фотографии? 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Предположите, как это связано с темой лекции?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" t="3995" r="3108" b="14098"/>
          <a:stretch/>
        </p:blipFill>
        <p:spPr bwMode="auto">
          <a:xfrm>
            <a:off x="546265" y="2078180"/>
            <a:ext cx="7327134" cy="410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1129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>
                <a:solidFill>
                  <a:srgbClr val="C00000"/>
                </a:solidFill>
              </a:rPr>
              <a:t>ц</a:t>
            </a:r>
            <a:r>
              <a:rPr lang="ru-RU" sz="2800" i="1" dirty="0" smtClean="0">
                <a:solidFill>
                  <a:srgbClr val="C00000"/>
                </a:solidFill>
              </a:rPr>
              <a:t>ивилизация,</a:t>
            </a:r>
            <a:r>
              <a:rPr lang="ru-RU" sz="2800" i="1" dirty="0" smtClean="0"/>
              <a:t> пришедшая на смену традиционной, аграрной цивилизации, когда главным становится </a:t>
            </a:r>
            <a:r>
              <a:rPr lang="ru-RU" sz="2800" i="1" dirty="0" smtClean="0">
                <a:solidFill>
                  <a:srgbClr val="C00000"/>
                </a:solidFill>
              </a:rPr>
              <a:t>производство</a:t>
            </a:r>
            <a:r>
              <a:rPr lang="ru-RU" sz="2800" i="1" dirty="0" smtClean="0"/>
              <a:t> не сельскохозяйственных, а </a:t>
            </a:r>
            <a:r>
              <a:rPr lang="ru-RU" sz="2800" i="1" dirty="0" smtClean="0">
                <a:solidFill>
                  <a:srgbClr val="C00000"/>
                </a:solidFill>
              </a:rPr>
              <a:t>промышленных (индустриальных) товаров</a:t>
            </a:r>
            <a:r>
              <a:rPr lang="ru-RU" sz="2800" i="1" dirty="0" smtClean="0"/>
              <a:t>, </a:t>
            </a:r>
            <a:r>
              <a:rPr lang="ru-RU" sz="2800" i="1" dirty="0" smtClean="0">
                <a:solidFill>
                  <a:srgbClr val="C00000"/>
                </a:solidFill>
              </a:rPr>
              <a:t>преобладает городское население</a:t>
            </a:r>
            <a:r>
              <a:rPr lang="ru-RU" sz="2800" i="1" dirty="0" smtClean="0"/>
              <a:t>, большинство которого занято в промышленности.</a:t>
            </a:r>
            <a:endParaRPr lang="ru-RU" sz="2800" i="1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Индустриальная цивилизация  - это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3577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Основные черты индустриальной цивилизации: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Выписать из учебника (с. 19-20)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87267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Основные черты индустриальной цивилизации: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Основа – промышленность (индустрия)</a:t>
            </a:r>
          </a:p>
          <a:p>
            <a:r>
              <a:rPr lang="ru-RU" dirty="0" smtClean="0"/>
              <a:t>Управлял класс капиталистов (буржуазия)</a:t>
            </a:r>
          </a:p>
          <a:p>
            <a:r>
              <a:rPr lang="ru-RU" dirty="0" smtClean="0"/>
              <a:t>Машинное производство</a:t>
            </a:r>
          </a:p>
          <a:p>
            <a:r>
              <a:rPr lang="ru-RU" dirty="0" smtClean="0"/>
              <a:t>Массовый выпуск продукции</a:t>
            </a:r>
          </a:p>
          <a:p>
            <a:r>
              <a:rPr lang="ru-RU" dirty="0" smtClean="0"/>
              <a:t>Рост потребления природных ресурсов</a:t>
            </a:r>
          </a:p>
          <a:p>
            <a:r>
              <a:rPr lang="ru-RU" dirty="0" smtClean="0"/>
              <a:t>Перспектива победы над голодом и болезнями</a:t>
            </a:r>
          </a:p>
          <a:p>
            <a:r>
              <a:rPr lang="ru-RU" dirty="0" smtClean="0"/>
              <a:t>Резкий рост населения</a:t>
            </a:r>
          </a:p>
          <a:p>
            <a:r>
              <a:rPr lang="ru-RU" dirty="0" smtClean="0"/>
              <a:t>Урбанизация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Превращение миллионов людей в придаток фабрик</a:t>
            </a:r>
          </a:p>
          <a:p>
            <a:r>
              <a:rPr lang="ru-RU" dirty="0" smtClean="0"/>
              <a:t>Неукоснительное соблюдение стандартов</a:t>
            </a:r>
          </a:p>
          <a:p>
            <a:r>
              <a:rPr lang="ru-RU" dirty="0" smtClean="0"/>
              <a:t>Специализация производства</a:t>
            </a:r>
          </a:p>
          <a:p>
            <a:r>
              <a:rPr lang="ru-RU" dirty="0" smtClean="0"/>
              <a:t>Неустойчивая экономика (спады и кризисы)</a:t>
            </a:r>
          </a:p>
          <a:p>
            <a:r>
              <a:rPr lang="ru-RU" dirty="0" smtClean="0"/>
              <a:t>Рост безработицы и социальной напряженности</a:t>
            </a:r>
          </a:p>
          <a:p>
            <a:r>
              <a:rPr lang="ru-RU" dirty="0" smtClean="0"/>
              <a:t>Миграция населения</a:t>
            </a:r>
          </a:p>
          <a:p>
            <a:r>
              <a:rPr lang="ru-RU" smtClean="0"/>
              <a:t>Неравномерность </a:t>
            </a:r>
            <a:r>
              <a:rPr lang="ru-RU" dirty="0" smtClean="0"/>
              <a:t>развития государств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30683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068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8" name="Rectangle 1047">
            <a:extLst>
              <a:ext uri="{FF2B5EF4-FFF2-40B4-BE49-F238E27FC236}">
                <a16:creationId xmlns="" xmlns:a16="http://schemas.microsoft.com/office/drawing/2014/main" id="{1FD0F0B6-5415-4254-9E66-BE9C2FB05B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6FD85B4-DE89-985F-0C99-EF28DB4B2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200" y="810344"/>
            <a:ext cx="3655415" cy="1408062"/>
          </a:xfrm>
        </p:spPr>
        <p:txBody>
          <a:bodyPr>
            <a:normAutofit fontScale="90000"/>
          </a:bodyPr>
          <a:lstStyle/>
          <a:p>
            <a:r>
              <a:rPr lang="ru-RU" sz="3700" b="1" u="none" strike="noStrike" dirty="0" smtClean="0">
                <a:solidFill>
                  <a:srgbClr val="002060"/>
                </a:solidFill>
                <a:effectLst/>
                <a:latin typeface="Franklin Gothic Heavy" panose="020B0603020102020204" pitchFamily="34" charset="0"/>
              </a:rPr>
              <a:t>Новейшее время (новейшая история) - </a:t>
            </a:r>
            <a:endParaRPr lang="ru-RU" sz="3700" b="1" dirty="0">
              <a:solidFill>
                <a:srgbClr val="002060"/>
              </a:solidFill>
              <a:latin typeface="Franklin Gothic Heavy" panose="020B0603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Этапы новейшего времени:</a:t>
            </a:r>
          </a:p>
          <a:p>
            <a:r>
              <a:rPr lang="ru-RU" dirty="0" smtClean="0"/>
              <a:t>1914-1918 – Первая мировая война</a:t>
            </a:r>
          </a:p>
          <a:p>
            <a:r>
              <a:rPr lang="ru-RU" dirty="0" smtClean="0"/>
              <a:t>1918-1939 – мир между двумя мировыми войнами</a:t>
            </a:r>
          </a:p>
          <a:p>
            <a:r>
              <a:rPr lang="ru-RU" dirty="0" smtClean="0"/>
              <a:t>1939-1945 – Вторая мировая война</a:t>
            </a:r>
          </a:p>
          <a:p>
            <a:r>
              <a:rPr lang="ru-RU" dirty="0" smtClean="0"/>
              <a:t>1945-начало </a:t>
            </a:r>
            <a:r>
              <a:rPr lang="en-US" dirty="0" smtClean="0"/>
              <a:t>XXI</a:t>
            </a:r>
            <a:r>
              <a:rPr lang="ru-RU" dirty="0" smtClean="0"/>
              <a:t> в. – мир в послевоенное время до наших дней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i="1" dirty="0"/>
              <a:t>э</a:t>
            </a:r>
            <a:r>
              <a:rPr lang="ru-RU" sz="2400" i="1" dirty="0" smtClean="0"/>
              <a:t>то часть всемирной истории, которая описывает исторический период с 1914 года по настоящее время.</a:t>
            </a:r>
            <a:endParaRPr lang="ru-RU" sz="2400" i="1" dirty="0"/>
          </a:p>
        </p:txBody>
      </p:sp>
      <p:cxnSp>
        <p:nvCxnSpPr>
          <p:cNvPr id="1050" name="Straight Connector 1049">
            <a:extLst>
              <a:ext uri="{FF2B5EF4-FFF2-40B4-BE49-F238E27FC236}">
                <a16:creationId xmlns="" xmlns:a16="http://schemas.microsoft.com/office/drawing/2014/main" id="{8D66FEA8-8B71-461B-95A4-855374AB4C2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419600" y="5715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2" name="Straight Connector 1051">
            <a:extLst>
              <a:ext uri="{FF2B5EF4-FFF2-40B4-BE49-F238E27FC236}">
                <a16:creationId xmlns="" xmlns:a16="http://schemas.microsoft.com/office/drawing/2014/main" id="{7A4B168A-A51F-4C91-A9E4-A2F203CB9D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560689" y="571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4" name="Straight Connector 1053">
            <a:extLst>
              <a:ext uri="{FF2B5EF4-FFF2-40B4-BE49-F238E27FC236}">
                <a16:creationId xmlns="" xmlns:a16="http://schemas.microsoft.com/office/drawing/2014/main" id="{A5407E01-913B-484C-A03C-2C64028471C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571500" y="6286500"/>
            <a:ext cx="11059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866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Что определило облик прошедшего века и остаётся в центре внимания в продолжающемся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XXI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веке?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79" y="2074429"/>
            <a:ext cx="5335892" cy="40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647" y="2074428"/>
            <a:ext cx="5750210" cy="4017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1895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Изменения в мире в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XX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веке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Рост населения</a:t>
            </a:r>
          </a:p>
          <a:p>
            <a:r>
              <a:rPr lang="ru-RU" sz="3200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Глобализация</a:t>
            </a:r>
          </a:p>
          <a:p>
            <a:r>
              <a:rPr lang="ru-RU" sz="3200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Формирование социального государства</a:t>
            </a:r>
          </a:p>
          <a:p>
            <a:r>
              <a:rPr lang="ru-RU" sz="3200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Интернационализм</a:t>
            </a:r>
          </a:p>
          <a:p>
            <a:r>
              <a:rPr lang="ru-RU" sz="3200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Формирование международной системы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2055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Население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ru-RU" dirty="0" smtClean="0"/>
              <a:t>Проанализируйте рост численности населения(</a:t>
            </a:r>
            <a:r>
              <a:rPr lang="ru-RU" dirty="0" err="1" smtClean="0"/>
              <a:t>млрд.человек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Другие показатели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Увеличилась средняя продолжительность жизни</a:t>
            </a:r>
          </a:p>
          <a:p>
            <a:r>
              <a:rPr lang="ru-RU" dirty="0" smtClean="0"/>
              <a:t>Урбанизация (рост численности городского населения)</a:t>
            </a:r>
          </a:p>
          <a:p>
            <a:r>
              <a:rPr lang="ru-RU" dirty="0" smtClean="0"/>
              <a:t>Возросла роль женщин</a:t>
            </a:r>
          </a:p>
          <a:p>
            <a:r>
              <a:rPr lang="ru-RU" dirty="0" smtClean="0"/>
              <a:t>Изменилась роль семьи (</a:t>
            </a:r>
            <a:r>
              <a:rPr lang="ru-RU" dirty="0" err="1" smtClean="0"/>
              <a:t>малодетные</a:t>
            </a:r>
            <a:r>
              <a:rPr lang="ru-RU" dirty="0" smtClean="0"/>
              <a:t> и многодетные)</a:t>
            </a:r>
          </a:p>
          <a:p>
            <a:r>
              <a:rPr lang="ru-RU" dirty="0" smtClean="0"/>
              <a:t>Рост грамотности населения</a:t>
            </a: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81030798"/>
              </p:ext>
            </p:extLst>
          </p:nvPr>
        </p:nvGraphicFramePr>
        <p:xfrm>
          <a:off x="584200" y="2865438"/>
          <a:ext cx="5157788" cy="322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60612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Глобализация</a:t>
            </a:r>
            <a:r>
              <a:rPr lang="ru-RU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i="1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ru-RU" sz="2700" i="1" dirty="0" smtClean="0">
                <a:latin typeface="Calibri" pitchFamily="34" charset="0"/>
                <a:cs typeface="Calibri" pitchFamily="34" charset="0"/>
              </a:rPr>
              <a:t>процесс всемирного экономического, политического и культурного сближения стран мира</a:t>
            </a:r>
            <a:endParaRPr lang="ru-RU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Прочитайте пункт «Глобализация» (с.7)</a:t>
            </a:r>
          </a:p>
          <a:p>
            <a:r>
              <a:rPr lang="ru-RU" dirty="0" smtClean="0"/>
              <a:t>Назовите признаки глобализации, приведённые в тексте</a:t>
            </a:r>
            <a:endParaRPr lang="ru-RU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8" y="2110429"/>
            <a:ext cx="5181600" cy="403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9900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Социальное государство</a:t>
            </a:r>
            <a:endParaRPr lang="ru-RU" b="1" i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01" y="2036822"/>
            <a:ext cx="5651332" cy="4100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</a:rPr>
              <a:t>Какие действия характеризуют государство как социальное? (с. 10)</a:t>
            </a:r>
          </a:p>
          <a:p>
            <a:pPr marL="0" indent="0">
              <a:buNone/>
            </a:pPr>
            <a:r>
              <a:rPr lang="ru-RU" dirty="0" smtClean="0"/>
              <a:t>Ответ: Улучшение жизни населения, особенно бедных и малообеспеченных слоёв: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п</a:t>
            </a:r>
            <a:r>
              <a:rPr lang="ru-RU" dirty="0" smtClean="0"/>
              <a:t>овышение пенсий,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сокращение рабочего дня,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улучшение условий труда и быта.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308567"/>
      </p:ext>
    </p:extLst>
  </p:cSld>
  <p:clrMapOvr>
    <a:masterClrMapping/>
  </p:clrMapOvr>
</p:sld>
</file>

<file path=ppt/theme/theme1.xml><?xml version="1.0" encoding="utf-8"?>
<a:theme xmlns:a="http://schemas.openxmlformats.org/drawingml/2006/main" name="AlignmentVTI">
  <a:themeElements>
    <a:clrScheme name="Alignment">
      <a:dk1>
        <a:sysClr val="windowText" lastClr="000000"/>
      </a:dk1>
      <a:lt1>
        <a:sysClr val="window" lastClr="FFFFFF"/>
      </a:lt1>
      <a:dk2>
        <a:srgbClr val="3B3D38"/>
      </a:dk2>
      <a:lt2>
        <a:srgbClr val="F7F2EE"/>
      </a:lt2>
      <a:accent1>
        <a:srgbClr val="928A63"/>
      </a:accent1>
      <a:accent2>
        <a:srgbClr val="B57B6B"/>
      </a:accent2>
      <a:accent3>
        <a:srgbClr val="9E8484"/>
      </a:accent3>
      <a:accent4>
        <a:srgbClr val="7C8A75"/>
      </a:accent4>
      <a:accent5>
        <a:srgbClr val="8C8578"/>
      </a:accent5>
      <a:accent6>
        <a:srgbClr val="A18563"/>
      </a:accent6>
      <a:hlink>
        <a:srgbClr val="B57B6B"/>
      </a:hlink>
      <a:folHlink>
        <a:srgbClr val="7C8A75"/>
      </a:folHlink>
    </a:clrScheme>
    <a:fontScheme name="Custom 1">
      <a:majorFont>
        <a:latin typeface="Batang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AlignmentVTI" id="{606D7720-FAA0-4ADC-B967-3239DA8ECA1A}" vid="{10074623-6FCC-4A3C-AAA5-58644BD8FF1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980</TotalTime>
  <Words>835</Words>
  <Application>Microsoft Office PowerPoint</Application>
  <PresentationFormat>Произвольный</PresentationFormat>
  <Paragraphs>151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AlignmentVTI</vt:lpstr>
      <vt:lpstr>Презентация PowerPoint</vt:lpstr>
      <vt:lpstr>Презентация PowerPoint</vt:lpstr>
      <vt:lpstr>План:</vt:lpstr>
      <vt:lpstr>Новейшее время (новейшая история) - </vt:lpstr>
      <vt:lpstr>Что определило облик прошедшего века и остаётся в центре внимания в продолжающемся XXI веке?</vt:lpstr>
      <vt:lpstr>Изменения в мире в XX веке</vt:lpstr>
      <vt:lpstr>Население</vt:lpstr>
      <vt:lpstr>Глобализация – процесс всемирного экономического, политического и культурного сближения стран мира</vt:lpstr>
      <vt:lpstr>Социальное государство</vt:lpstr>
      <vt:lpstr>Интернационализм</vt:lpstr>
      <vt:lpstr>Объединенные Нации против фашизма и нацизма</vt:lpstr>
      <vt:lpstr>Проанализируйте данную информацию (по материалам МИД России от 18.12.2024 г.)</vt:lpstr>
      <vt:lpstr>Проанализируйте данную информацию (по материалам МИД России от 18.12.2024 г.)</vt:lpstr>
      <vt:lpstr>Формирование международной системы</vt:lpstr>
      <vt:lpstr>Россия в XX веке (в иллюстрациях и карикатурах)</vt:lpstr>
      <vt:lpstr>Россия в XX веке (в иллюстрациях и карикатурах)</vt:lpstr>
      <vt:lpstr>Россия в XX веке (в иллюстрациях и карикатурах)</vt:lpstr>
      <vt:lpstr>Россия в XX веке (в иллюстрациях и карикатурах)</vt:lpstr>
      <vt:lpstr>Россия в XX веке (в иллюстрациях и карикатурах)</vt:lpstr>
      <vt:lpstr>СССР в XX веке (в иллюстрациях и карикатурах)</vt:lpstr>
      <vt:lpstr>СССР в XX веке (в иллюстрациях и карикатурах)</vt:lpstr>
      <vt:lpstr>СССР в XX веке (в иллюстрациях и карикатурах)</vt:lpstr>
      <vt:lpstr>СССР в XX веке (в иллюстрациях и карикатурах)</vt:lpstr>
      <vt:lpstr>СССР в XX веке (в иллюстрациях и карикатурах)</vt:lpstr>
      <vt:lpstr>СССР в XX веке (в иллюстрациях и карикатурах)</vt:lpstr>
      <vt:lpstr>СССР в XX веке (в иллюстрациях и карикатурах)</vt:lpstr>
      <vt:lpstr>СССР в XX веке (в иллюстрациях и карикатурах)</vt:lpstr>
      <vt:lpstr>СССР в XX веке</vt:lpstr>
      <vt:lpstr>Презентация PowerPoint</vt:lpstr>
      <vt:lpstr>План:</vt:lpstr>
      <vt:lpstr>Индустриальная цивилизация  в начале XX века</vt:lpstr>
      <vt:lpstr>Индустриальная цивилизация  - это</vt:lpstr>
      <vt:lpstr>Основные черты индустриальной цивилизации:</vt:lpstr>
      <vt:lpstr>Основные черты индустриальной цивилизации: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My+Office</dc:creator>
  <cp:lastModifiedBy>Воинская Оксана Владимировна</cp:lastModifiedBy>
  <cp:revision>39</cp:revision>
  <dcterms:created xsi:type="dcterms:W3CDTF">2025-01-18T09:42:19Z</dcterms:created>
  <dcterms:modified xsi:type="dcterms:W3CDTF">2026-05-19T01:09:43Z</dcterms:modified>
</cp:coreProperties>
</file>