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0" r:id="rId2"/>
    <p:sldMasterId id="2147483652" r:id="rId3"/>
    <p:sldMasterId id="2147483654" r:id="rId4"/>
  </p:sldMasterIdLst>
  <p:notesMasterIdLst>
    <p:notesMasterId r:id="rId17"/>
  </p:notesMasterIdLst>
  <p:sldIdLst>
    <p:sldId id="256" r:id="rId5"/>
    <p:sldId id="268" r:id="rId6"/>
    <p:sldId id="257" r:id="rId7"/>
    <p:sldId id="266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embeddedFontLst>
    <p:embeddedFont>
      <p:font typeface="Book Antiqua" panose="02040602050305030304" pitchFamily="18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j6ea5C28xbp5+U5urVQH6p69dt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2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customschemas.google.com/relationships/presentationmetadata" Target="metadata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4667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18" descr="CoverOverla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7" name="Google Shape;17;p18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</p:grpSpPr>
        <p:sp>
          <p:nvSpPr>
            <p:cNvPr id="18" name="Google Shape;18;p1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ffectLst>
              <a:outerShdw blurRad="38100" dist="12700" dir="16200000" rotWithShape="0">
                <a:srgbClr val="000000">
                  <a:alpha val="29803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 b="0" i="0" u="none" strike="noStrike" cap="none">
                  <a:solidFill>
                    <a:srgbClr val="E1DCA5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E1DCA5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9" name="Google Shape;19;p18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" name="Google Shape;20;p18"/>
            <p:cNvCxnSpPr/>
            <p:nvPr/>
          </p:nvCxnSpPr>
          <p:spPr>
            <a:xfrm rot="10800000">
              <a:off x="4831976" y="192293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1" name="Google Shape;21;p18"/>
          <p:cNvSpPr txBox="1"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Book Antiqua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2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2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3"/>
          <p:cNvSpPr txBox="1"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3"/>
          <p:cNvSpPr txBox="1">
            <a:spLocks noGrp="1"/>
          </p:cNvSpPr>
          <p:nvPr>
            <p:ph type="body" idx="1"/>
          </p:nvPr>
        </p:nvSpPr>
        <p:spPr>
          <a:xfrm>
            <a:off x="692001" y="559398"/>
            <a:ext cx="4116667" cy="5566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🙣"/>
              <a:defRPr sz="2400"/>
            </a:lvl1pPr>
            <a:lvl2pPr marL="914400" lvl="1" indent="-368300" algn="l">
              <a:spcBef>
                <a:spcPts val="440"/>
              </a:spcBef>
              <a:spcAft>
                <a:spcPts val="0"/>
              </a:spcAft>
              <a:buSzPts val="2200"/>
              <a:buChar char="🙢"/>
              <a:defRPr sz="22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 sz="18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9pPr>
          </a:lstStyle>
          <a:p>
            <a:endParaRPr/>
          </a:p>
        </p:txBody>
      </p:sp>
      <p:sp>
        <p:nvSpPr>
          <p:cNvPr id="136" name="Google Shape;136;p33"/>
          <p:cNvSpPr txBox="1">
            <a:spLocks noGrp="1"/>
          </p:cNvSpPr>
          <p:nvPr>
            <p:ph type="body" idx="2"/>
          </p:nvPr>
        </p:nvSpPr>
        <p:spPr>
          <a:xfrm>
            <a:off x="5034579" y="3603812"/>
            <a:ext cx="3411725" cy="2517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7" name="Google Shape;137;p33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3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3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4"/>
          <p:cNvSpPr txBox="1"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4"/>
          <p:cNvSpPr>
            <a:spLocks noGrp="1"/>
          </p:cNvSpPr>
          <p:nvPr>
            <p:ph type="pic" idx="2"/>
          </p:nvPr>
        </p:nvSpPr>
        <p:spPr>
          <a:xfrm rot="240000">
            <a:off x="2183792" y="666965"/>
            <a:ext cx="4772156" cy="3598016"/>
          </a:xfrm>
          <a:prstGeom prst="rect">
            <a:avLst/>
          </a:prstGeom>
          <a:solidFill>
            <a:srgbClr val="ECECEC"/>
          </a:solidFill>
          <a:ln w="1905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5000" dist="50800" dir="12900000" kx="195000" ky="145000" algn="tl" rotWithShape="0">
              <a:srgbClr val="000000">
                <a:alpha val="23921"/>
              </a:srgbClr>
            </a:outerShdw>
          </a:effectLst>
        </p:spPr>
      </p:sp>
      <p:sp>
        <p:nvSpPr>
          <p:cNvPr id="143" name="Google Shape;143;p34"/>
          <p:cNvSpPr txBox="1">
            <a:spLocks noGrp="1"/>
          </p:cNvSpPr>
          <p:nvPr>
            <p:ph type="body" idx="1"/>
          </p:nvPr>
        </p:nvSpPr>
        <p:spPr>
          <a:xfrm>
            <a:off x="688489" y="5324306"/>
            <a:ext cx="7756264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4" name="Google Shape;144;p34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4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4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5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5"/>
          <p:cNvSpPr txBox="1">
            <a:spLocks noGrp="1"/>
          </p:cNvSpPr>
          <p:nvPr>
            <p:ph type="body" idx="1"/>
          </p:nvPr>
        </p:nvSpPr>
        <p:spPr>
          <a:xfrm rot="5400000">
            <a:off x="2633092" y="314502"/>
            <a:ext cx="3877815" cy="7745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150" name="Google Shape;150;p35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5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5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3" name="Google Shape;153;p35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4" name="Google Shape;154;p3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55" name="Google Shape;155;p3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" name="Google Shape;156;p3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>
            <a:spLocks noGrp="1"/>
          </p:cNvSpPr>
          <p:nvPr>
            <p:ph type="title"/>
          </p:nvPr>
        </p:nvSpPr>
        <p:spPr>
          <a:xfrm rot="5400000">
            <a:off x="4822274" y="2503684"/>
            <a:ext cx="5566765" cy="167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6"/>
          <p:cNvSpPr txBox="1">
            <a:spLocks noGrp="1"/>
          </p:cNvSpPr>
          <p:nvPr>
            <p:ph type="body" idx="1"/>
          </p:nvPr>
        </p:nvSpPr>
        <p:spPr>
          <a:xfrm rot="5400000">
            <a:off x="930536" y="607806"/>
            <a:ext cx="5023821" cy="5507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160" name="Google Shape;160;p36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6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6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63" name="Google Shape;163;p36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64" name="Google Shape;164;p36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65" name="Google Shape;165;p36"/>
            <p:cNvCxnSpPr/>
            <p:nvPr/>
          </p:nvCxnSpPr>
          <p:spPr>
            <a:xfrm rot="10800000">
              <a:off x="1815339" y="1924709"/>
              <a:ext cx="2468880" cy="2505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166;p36"/>
            <p:cNvCxnSpPr/>
            <p:nvPr/>
          </p:nvCxnSpPr>
          <p:spPr>
            <a:xfrm rot="10800000">
              <a:off x="4826613" y="1927417"/>
              <a:ext cx="2468880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bg>
      <p:bgPr>
        <a:blipFill rotWithShape="1">
          <a:blip r:embed="rId2">
            <a:alphaModFix/>
          </a:blip>
          <a:tile tx="0" ty="0" sx="60000" sy="60000" flip="none" algn="tl"/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6" name="Google Shape;36;p2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37" name="Google Shape;37;p2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5963B8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5963B8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38" name="Google Shape;38;p21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5963B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9" name="Google Shape;39;p21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5963B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bg>
      <p:bgPr>
        <a:blipFill rotWithShape="1">
          <a:blip r:embed="rId2">
            <a:alphaModFix/>
          </a:blip>
          <a:tile tx="0" ty="0" sx="60000" sy="60000" flip="none" algn="tl"/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3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3" name="Google Shape;53;p2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54" name="Google Shape;54;p2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E6797D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E6797D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55" name="Google Shape;55;p2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6797D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6" name="Google Shape;56;p23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6797D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bg>
      <p:bgPr>
        <a:blipFill rotWithShape="1">
          <a:blip r:embed="rId2">
            <a:alphaModFix/>
          </a:blip>
          <a:tile tx="0" ty="0" sx="60000" sy="60000" flip="none" algn="tl"/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0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66" name="Google Shape;66;p20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0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0" name="Google Shape;70;p2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71" name="Google Shape;71;p20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72" name="Google Shape;72;p20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3" name="Google Shape;73;p20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7" descr="CoverOverla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7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79" name="Google Shape;79;p1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</p:grpSpPr>
        <p:sp>
          <p:nvSpPr>
            <p:cNvPr id="80" name="Google Shape;80;p17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ffectLst>
              <a:outerShdw blurRad="38100" dist="12700" dir="16200000" rotWithShape="0">
                <a:srgbClr val="000000">
                  <a:alpha val="29803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E1DCA5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E1DCA5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81" name="Google Shape;81;p17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2" name="Google Shape;82;p17"/>
            <p:cNvCxnSpPr/>
            <p:nvPr/>
          </p:nvCxnSpPr>
          <p:spPr>
            <a:xfrm rot="10800000">
              <a:off x="4831976" y="192293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3" name="Google Shape;83;p17"/>
          <p:cNvSpPr txBox="1"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Book Antiqua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bg>
      <p:bgPr>
        <a:blipFill rotWithShape="1">
          <a:blip r:embed="rId2">
            <a:alphaModFix/>
          </a:blip>
          <a:tile tx="0" ty="0" sx="60000" sy="60000" flip="none" algn="tl"/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28" descr="CoverOverla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28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88" name="Google Shape;88;p2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89" name="Google Shape;89;p28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0" name="Google Shape;90;p28"/>
            <p:cNvCxnSpPr/>
            <p:nvPr/>
          </p:nvCxnSpPr>
          <p:spPr>
            <a:xfrm rot="10800000">
              <a:off x="4831976" y="1927412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1" name="Google Shape;91;p28"/>
          <p:cNvSpPr txBox="1"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cap="none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8"/>
          <p:cNvSpPr txBox="1"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8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8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8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9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9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9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0" name="Google Shape;100;p29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1" name="Google Shape;101;p2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02" name="Google Shape;102;p29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03" name="Google Shape;103;p2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" name="Google Shape;104;p29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05" name="Google Shape;105;p29"/>
          <p:cNvSpPr txBox="1">
            <a:spLocks noGrp="1"/>
          </p:cNvSpPr>
          <p:nvPr>
            <p:ph type="body" idx="1"/>
          </p:nvPr>
        </p:nvSpPr>
        <p:spPr>
          <a:xfrm>
            <a:off x="685800" y="2240280"/>
            <a:ext cx="3803904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106" name="Google Shape;106;p29"/>
          <p:cNvSpPr txBox="1">
            <a:spLocks noGrp="1"/>
          </p:cNvSpPr>
          <p:nvPr>
            <p:ph type="body" idx="2"/>
          </p:nvPr>
        </p:nvSpPr>
        <p:spPr>
          <a:xfrm>
            <a:off x="4645151" y="2240280"/>
            <a:ext cx="3803904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0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0"/>
          <p:cNvSpPr txBox="1"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0" name="Google Shape;110;p30"/>
          <p:cNvSpPr txBox="1">
            <a:spLocks noGrp="1"/>
          </p:cNvSpPr>
          <p:nvPr>
            <p:ph type="body" idx="2"/>
          </p:nvPr>
        </p:nvSpPr>
        <p:spPr>
          <a:xfrm>
            <a:off x="688488" y="2947595"/>
            <a:ext cx="3803904" cy="3172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🙣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🙢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5pPr>
            <a:lvl6pPr marL="2743200" lvl="5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6pPr>
            <a:lvl7pPr marL="3200400" lvl="6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7pPr>
            <a:lvl8pPr marL="3657600" lvl="7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8pPr>
            <a:lvl9pPr marL="4114800" lvl="8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9pPr>
          </a:lstStyle>
          <a:p>
            <a:endParaRPr/>
          </a:p>
        </p:txBody>
      </p:sp>
      <p:sp>
        <p:nvSpPr>
          <p:cNvPr id="111" name="Google Shape;111;p30"/>
          <p:cNvSpPr txBox="1">
            <a:spLocks noGrp="1"/>
          </p:cNvSpPr>
          <p:nvPr>
            <p:ph type="body" idx="3"/>
          </p:nvPr>
        </p:nvSpPr>
        <p:spPr>
          <a:xfrm>
            <a:off x="5002306" y="2240280"/>
            <a:ext cx="3447288" cy="658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2" name="Google Shape;112;p30"/>
          <p:cNvSpPr txBox="1">
            <a:spLocks noGrp="1"/>
          </p:cNvSpPr>
          <p:nvPr>
            <p:ph type="body" idx="4"/>
          </p:nvPr>
        </p:nvSpPr>
        <p:spPr>
          <a:xfrm>
            <a:off x="4645026" y="2944368"/>
            <a:ext cx="3799728" cy="3172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🙣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🙢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5pPr>
            <a:lvl6pPr marL="2743200" lvl="5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6pPr>
            <a:lvl7pPr marL="3200400" lvl="6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7pPr>
            <a:lvl8pPr marL="3657600" lvl="7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8pPr>
            <a:lvl9pPr marL="4114800" lvl="8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9pPr>
          </a:lstStyle>
          <a:p>
            <a:endParaRPr/>
          </a:p>
        </p:txBody>
      </p:sp>
      <p:sp>
        <p:nvSpPr>
          <p:cNvPr id="113" name="Google Shape;113;p30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0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0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6" name="Google Shape;116;p3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17" name="Google Shape;117;p30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18" name="Google Shape;118;p30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9" name="Google Shape;119;p30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1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1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1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25" name="Google Shape;125;p3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26" name="Google Shape;126;p3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27" name="Google Shape;127;p31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128;p31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tile tx="0" ty="0" sx="60000" sy="60000" flip="none" algn="tl"/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000000">
                  <a:alpha val="10980"/>
                </a:srgbClr>
              </a:gs>
              <a:gs pos="83000">
                <a:srgbClr val="000000">
                  <a:alpha val="10980"/>
                </a:srgbClr>
              </a:gs>
              <a:gs pos="100000">
                <a:srgbClr val="664515">
                  <a:alpha val="2274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" name="Google Shape;7;p16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6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  <a:defRPr sz="24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🙢"/>
              <a:defRPr sz="22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🙣"/>
              <a:defRPr sz="20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🙣"/>
              <a:defRPr sz="16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9" name="Google Shape;9;p16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0" name="Google Shape;10;p16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tile tx="0" ty="0" sx="60000" sy="60000" flip="none" algn="tl"/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FF">
                  <a:alpha val="10980"/>
                </a:srgbClr>
              </a:gs>
              <a:gs pos="83000">
                <a:srgbClr val="FFFFFF">
                  <a:alpha val="10980"/>
                </a:srgbClr>
              </a:gs>
              <a:gs pos="100000">
                <a:srgbClr val="498DF1">
                  <a:alpha val="2274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5" name="Google Shape;25;p19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tile tx="0" ty="0" sx="60000" sy="60000" flip="none" algn="tl"/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FF">
                  <a:alpha val="10980"/>
                </a:srgbClr>
              </a:gs>
              <a:gs pos="83000">
                <a:srgbClr val="FFFFFF">
                  <a:alpha val="10980"/>
                </a:srgbClr>
              </a:gs>
              <a:gs pos="100000">
                <a:srgbClr val="A1A179">
                  <a:alpha val="2274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2" name="Google Shape;42;p22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tile tx="0" ty="0" sx="60000" sy="60000" flip="none" algn="tl"/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FF">
                  <a:alpha val="10980"/>
                </a:srgbClr>
              </a:gs>
              <a:gs pos="83000">
                <a:srgbClr val="FFFFFF">
                  <a:alpha val="10980"/>
                </a:srgbClr>
              </a:gs>
              <a:gs pos="100000">
                <a:srgbClr val="D0C974">
                  <a:alpha val="2274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away?to=http%3A%2F%2Fai2.appinventor.mit.edu%2F" TargetMode="External"/><Relationship Id="rId2" Type="http://schemas.openxmlformats.org/officeDocument/2006/relationships/hyperlink" Target="https://appinventor.mit.ed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zen.ru/a/XoyUzCptzz-iWuF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"/>
          <p:cNvSpPr txBox="1"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Book Antiqua"/>
              <a:buNone/>
            </a:pPr>
            <a:r>
              <a:rPr lang="ru-RU"/>
              <a:t>Создание мобильного приложения</a:t>
            </a:r>
            <a:endParaRPr/>
          </a:p>
        </p:txBody>
      </p:sp>
      <p:sp>
        <p:nvSpPr>
          <p:cNvPr id="172" name="Google Shape;172;p1"/>
          <p:cNvSpPr txBox="1"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/>
              <a:t>Проект «Квадратное уравнение»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8"/>
          <p:cNvSpPr txBox="1">
            <a:spLocks noGrp="1"/>
          </p:cNvSpPr>
          <p:nvPr>
            <p:ph type="title"/>
          </p:nvPr>
        </p:nvSpPr>
        <p:spPr>
          <a:xfrm>
            <a:off x="539552" y="188640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ook Antiqua"/>
              <a:buNone/>
            </a:pPr>
            <a:r>
              <a:rPr lang="ru-RU" sz="3600"/>
              <a:t>Программный код для кнопок лучше записывать в отдельные процедуры</a:t>
            </a:r>
            <a:endParaRPr sz="3600"/>
          </a:p>
        </p:txBody>
      </p:sp>
      <p:pic>
        <p:nvPicPr>
          <p:cNvPr id="229" name="Google Shape;22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9632" y="1485900"/>
            <a:ext cx="7172325" cy="5372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0" name="Google Shape;230;p8"/>
          <p:cNvCxnSpPr/>
          <p:nvPr/>
        </p:nvCxnSpPr>
        <p:spPr>
          <a:xfrm>
            <a:off x="179512" y="2852936"/>
            <a:ext cx="936104" cy="1319014"/>
          </a:xfrm>
          <a:prstGeom prst="straightConnector1">
            <a:avLst/>
          </a:prstGeom>
          <a:noFill/>
          <a:ln w="38100" cap="flat" cmpd="sng">
            <a:solidFill>
              <a:srgbClr val="C0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1" name="Google Shape;231;p8"/>
          <p:cNvCxnSpPr/>
          <p:nvPr/>
        </p:nvCxnSpPr>
        <p:spPr>
          <a:xfrm>
            <a:off x="179512" y="2852936"/>
            <a:ext cx="1224136" cy="3240360"/>
          </a:xfrm>
          <a:prstGeom prst="straightConnector1">
            <a:avLst/>
          </a:prstGeom>
          <a:noFill/>
          <a:ln w="38100" cap="flat" cmpd="sng">
            <a:solidFill>
              <a:srgbClr val="C0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32" name="Google Shape;232;p8"/>
          <p:cNvSpPr txBox="1"/>
          <p:nvPr/>
        </p:nvSpPr>
        <p:spPr>
          <a:xfrm>
            <a:off x="6156176" y="3861048"/>
            <a:ext cx="2423733" cy="2458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ook Antiqua"/>
              <a:buNone/>
            </a:pPr>
            <a:r>
              <a:rPr lang="ru-RU" sz="20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rPr>
              <a:t>Тогда в обработчике события Щелчок(Click)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ook Antiqua"/>
              <a:buNone/>
            </a:pPr>
            <a:r>
              <a:rPr lang="ru-RU" sz="20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rPr>
              <a:t>Запись кода будет состоять только из одной строки – вызова соответствующей процедуры</a:t>
            </a:r>
            <a:endParaRPr sz="2000">
              <a:solidFill>
                <a:schemeClr val="dk2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33" name="Google Shape;233;p8"/>
          <p:cNvSpPr/>
          <p:nvPr/>
        </p:nvSpPr>
        <p:spPr>
          <a:xfrm rot="-8951237">
            <a:off x="7495870" y="1910022"/>
            <a:ext cx="56910" cy="197828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flat" cmpd="sng">
            <a:solidFill>
              <a:srgbClr val="37597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м</a:t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34" name="Google Shape;234;p8"/>
          <p:cNvSpPr/>
          <p:nvPr/>
        </p:nvSpPr>
        <p:spPr>
          <a:xfrm rot="-8117751" flipH="1">
            <a:off x="7394111" y="2702184"/>
            <a:ext cx="79181" cy="121253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flat" cmpd="sng">
            <a:solidFill>
              <a:srgbClr val="37597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4493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365760" lvl="0" indent="-365760" algn="just" rtl="0">
              <a:spcBef>
                <a:spcPts val="0"/>
              </a:spcBef>
              <a:spcAft>
                <a:spcPts val="0"/>
              </a:spcAft>
              <a:buSzPct val="100000"/>
              <a:buChar char="🙣"/>
            </a:pPr>
            <a:r>
              <a:rPr lang="ru-RU" dirty="0"/>
              <a:t>Во время тестирования приложения вы </a:t>
            </a:r>
            <a:r>
              <a:rPr lang="ru-RU" dirty="0" smtClean="0"/>
              <a:t>можете использовать </a:t>
            </a:r>
            <a:r>
              <a:rPr lang="ru-RU" b="1" dirty="0" smtClean="0"/>
              <a:t>смартфон </a:t>
            </a:r>
            <a:r>
              <a:rPr lang="ru-RU" dirty="0" smtClean="0"/>
              <a:t>с ОС </a:t>
            </a:r>
            <a:r>
              <a:rPr lang="en-US" b="1" dirty="0" smtClean="0">
                <a:solidFill>
                  <a:srgbClr val="7030A0"/>
                </a:solidFill>
              </a:rPr>
              <a:t>Android</a:t>
            </a:r>
            <a:r>
              <a:rPr lang="ru-RU" dirty="0" smtClean="0">
                <a:solidFill>
                  <a:schemeClr val="tx1"/>
                </a:solidFill>
              </a:rPr>
              <a:t>, на котором </a:t>
            </a:r>
            <a:r>
              <a:rPr lang="ru-RU" dirty="0" smtClean="0"/>
              <a:t>дополнительно установлено программные обеспечение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MIT AI2 </a:t>
            </a:r>
            <a:r>
              <a:rPr lang="ru-RU" b="1" dirty="0" err="1">
                <a:solidFill>
                  <a:srgbClr val="FF0000"/>
                </a:solidFill>
              </a:rPr>
              <a:t>Companion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strike="sngStrike" dirty="0"/>
              <a:t>или  эмулятор на компьютере</a:t>
            </a:r>
            <a:r>
              <a:rPr lang="ru-RU" dirty="0"/>
              <a:t>.</a:t>
            </a:r>
            <a:endParaRPr dirty="0"/>
          </a:p>
          <a:p>
            <a:pPr marL="365760" lvl="0" indent="-365760" algn="just" rtl="0">
              <a:spcBef>
                <a:spcPts val="300"/>
              </a:spcBef>
              <a:spcAft>
                <a:spcPts val="0"/>
              </a:spcAft>
              <a:buSzPct val="100000"/>
              <a:buChar char="🙣"/>
            </a:pPr>
            <a:r>
              <a:rPr lang="ru-RU" i="1" dirty="0">
                <a:solidFill>
                  <a:srgbClr val="0070C0"/>
                </a:solidFill>
              </a:rPr>
              <a:t>Это приложение-помощник, позволяющее быстро запустить на мобильном устройстве программу, которую вы создали в MIT </a:t>
            </a:r>
            <a:r>
              <a:rPr lang="ru-RU" i="1" dirty="0" err="1">
                <a:solidFill>
                  <a:srgbClr val="0070C0"/>
                </a:solidFill>
              </a:rPr>
              <a:t>App</a:t>
            </a:r>
            <a:r>
              <a:rPr lang="ru-RU" i="1" dirty="0">
                <a:solidFill>
                  <a:srgbClr val="0070C0"/>
                </a:solidFill>
              </a:rPr>
              <a:t> </a:t>
            </a:r>
            <a:r>
              <a:rPr lang="ru-RU" i="1" dirty="0" err="1">
                <a:solidFill>
                  <a:srgbClr val="0070C0"/>
                </a:solidFill>
              </a:rPr>
              <a:t>Inventor</a:t>
            </a:r>
            <a:r>
              <a:rPr lang="ru-RU" i="1" dirty="0">
                <a:solidFill>
                  <a:srgbClr val="0070C0"/>
                </a:solidFill>
              </a:rPr>
              <a:t>.</a:t>
            </a:r>
            <a:endParaRPr i="1" dirty="0">
              <a:solidFill>
                <a:srgbClr val="0070C0"/>
              </a:solidFill>
            </a:endParaRPr>
          </a:p>
          <a:p>
            <a:pPr marL="365760" lvl="0" indent="-270510" algn="just" rtl="0">
              <a:spcBef>
                <a:spcPts val="3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365760" lvl="0" indent="-365760" algn="just" rtl="0">
              <a:spcBef>
                <a:spcPts val="300"/>
              </a:spcBef>
              <a:spcAft>
                <a:spcPts val="0"/>
              </a:spcAft>
              <a:buSzPct val="100000"/>
              <a:buFont typeface="Noto Sans Symbols"/>
              <a:buChar char="⮚"/>
            </a:pPr>
            <a:r>
              <a:rPr lang="ru-RU" dirty="0"/>
              <a:t>Запустите приложение </a:t>
            </a:r>
            <a:r>
              <a:rPr lang="ru-RU" b="1" dirty="0"/>
              <a:t>MIT AI2 </a:t>
            </a:r>
            <a:r>
              <a:rPr lang="ru-RU" b="1" dirty="0" err="1"/>
              <a:t>Companion</a:t>
            </a:r>
            <a:r>
              <a:rPr lang="ru-RU" dirty="0"/>
              <a:t>. Откроется страница, в которой вам будет предложено ввести код приложения или его </a:t>
            </a: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QR-код</a:t>
            </a:r>
            <a:r>
              <a:rPr lang="ru-RU" dirty="0"/>
              <a:t>.</a:t>
            </a:r>
            <a:endParaRPr dirty="0"/>
          </a:p>
          <a:p>
            <a:pPr marL="365760" lvl="0" indent="-270510" algn="just" rtl="0">
              <a:spcBef>
                <a:spcPts val="300"/>
              </a:spcBef>
              <a:spcAft>
                <a:spcPts val="0"/>
              </a:spcAft>
              <a:buSzPct val="100000"/>
              <a:buFont typeface="Noto Sans Symbols"/>
              <a:buNone/>
            </a:pPr>
            <a:endParaRPr dirty="0"/>
          </a:p>
          <a:p>
            <a:pPr marL="365760" lvl="0" indent="-365760" algn="just" rtl="0">
              <a:spcBef>
                <a:spcPts val="300"/>
              </a:spcBef>
              <a:spcAft>
                <a:spcPts val="0"/>
              </a:spcAft>
              <a:buSzPct val="100000"/>
              <a:buFont typeface="Noto Sans Symbols"/>
              <a:buChar char="⮚"/>
            </a:pPr>
            <a:r>
              <a:rPr lang="ru-RU" dirty="0"/>
              <a:t>После установки и запуска на смартфоне этого приложения в окне </a:t>
            </a:r>
            <a:r>
              <a:rPr lang="ru-RU" dirty="0" smtClean="0"/>
              <a:t>программы (на компьютере) </a:t>
            </a:r>
            <a:r>
              <a:rPr lang="ru-RU" dirty="0"/>
              <a:t>выберите </a:t>
            </a:r>
            <a:r>
              <a:rPr lang="ru-RU" b="1" dirty="0">
                <a:solidFill>
                  <a:srgbClr val="FF0000"/>
                </a:solidFill>
              </a:rPr>
              <a:t>Подключиться → Помощник AI.</a:t>
            </a:r>
            <a:endParaRPr b="1" dirty="0">
              <a:solidFill>
                <a:srgbClr val="FF0000"/>
              </a:solidFill>
            </a:endParaRPr>
          </a:p>
          <a:p>
            <a:pPr marL="365760" lvl="0" indent="-270510" algn="just" rtl="0">
              <a:spcBef>
                <a:spcPts val="300"/>
              </a:spcBef>
              <a:spcAft>
                <a:spcPts val="0"/>
              </a:spcAft>
              <a:buSzPct val="100000"/>
              <a:buFont typeface="Noto Sans Symbols"/>
              <a:buNone/>
            </a:pPr>
            <a:endParaRPr dirty="0"/>
          </a:p>
          <a:p>
            <a:pPr marL="365760" lvl="0" indent="-365760" algn="just" rtl="0">
              <a:spcBef>
                <a:spcPts val="300"/>
              </a:spcBef>
              <a:spcAft>
                <a:spcPts val="0"/>
              </a:spcAft>
              <a:buSzPct val="100000"/>
              <a:buFont typeface="Noto Sans Symbols"/>
              <a:buChar char="⮚"/>
            </a:pPr>
            <a:r>
              <a:rPr lang="ru-RU" dirty="0"/>
              <a:t>Откроется окно подключения к </a:t>
            </a:r>
            <a:r>
              <a:rPr lang="ru-RU" dirty="0" err="1"/>
              <a:t>Companion</a:t>
            </a:r>
            <a:r>
              <a:rPr lang="ru-RU" dirty="0"/>
              <a:t>, содержащее QR-код вашего приложения и его </a:t>
            </a:r>
            <a:r>
              <a:rPr lang="ru-RU" dirty="0" err="1"/>
              <a:t>шестисимвольный</a:t>
            </a:r>
            <a:r>
              <a:rPr lang="ru-RU" dirty="0"/>
              <a:t> код. </a:t>
            </a:r>
            <a:endParaRPr lang="ru-RU" dirty="0" smtClean="0"/>
          </a:p>
          <a:p>
            <a:pPr marL="360363" lvl="1" indent="0" algn="just">
              <a:spcBef>
                <a:spcPts val="300"/>
              </a:spcBef>
              <a:buSzPct val="100000"/>
              <a:buNone/>
            </a:pPr>
            <a:r>
              <a:rPr lang="ru-RU" sz="2400" i="1" dirty="0" smtClean="0"/>
              <a:t>Введите </a:t>
            </a:r>
            <a:r>
              <a:rPr lang="ru-RU" sz="2400" i="1" dirty="0"/>
              <a:t>этот код в соответствующую ячейку приложения MIT AI2 </a:t>
            </a:r>
            <a:r>
              <a:rPr lang="ru-RU" sz="2400" i="1" dirty="0" err="1"/>
              <a:t>Companion</a:t>
            </a:r>
            <a:r>
              <a:rPr lang="ru-RU" sz="2400" i="1" dirty="0"/>
              <a:t> на вашем мобильном устройстве. Откроется приложение, которое вы только что создали. </a:t>
            </a:r>
            <a:endParaRPr lang="ru-RU" sz="2400" i="1" dirty="0" smtClean="0"/>
          </a:p>
          <a:p>
            <a:pPr marL="360363" lvl="1" indent="0" algn="just">
              <a:spcBef>
                <a:spcPts val="300"/>
              </a:spcBef>
              <a:buSzPct val="100000"/>
              <a:buNone/>
            </a:pPr>
            <a:endParaRPr sz="2400" i="1" dirty="0"/>
          </a:p>
          <a:p>
            <a:pPr marL="365760" lvl="0" indent="-365760" algn="just" rtl="0">
              <a:spcBef>
                <a:spcPts val="300"/>
              </a:spcBef>
              <a:spcAft>
                <a:spcPts val="0"/>
              </a:spcAft>
              <a:buSzPct val="100000"/>
              <a:buFont typeface="Noto Sans Symbols"/>
              <a:buChar char="⮚"/>
            </a:pPr>
            <a:r>
              <a:rPr lang="ru-RU" dirty="0"/>
              <a:t>Протестируйте приложение и внесите необходимые изменения.</a:t>
            </a:r>
            <a:endParaRPr dirty="0"/>
          </a:p>
          <a:p>
            <a:pPr marL="0" lvl="0" indent="0" algn="just" rtl="0">
              <a:spcBef>
                <a:spcPts val="300"/>
              </a:spcBef>
              <a:spcAft>
                <a:spcPts val="0"/>
              </a:spcAft>
              <a:buSzPct val="100000"/>
              <a:buNone/>
            </a:pPr>
            <a:r>
              <a:rPr lang="ru-RU" dirty="0">
                <a:solidFill>
                  <a:srgbClr val="0000CC"/>
                </a:solidFill>
              </a:rPr>
              <a:t>Если вы работаете в режиме помощника AI, то любые изменения в программе автоматически будут применены к тестируемому приложению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0" name="Google Shape;240;p12"/>
          <p:cNvSpPr txBox="1">
            <a:spLocks noGrp="1"/>
          </p:cNvSpPr>
          <p:nvPr>
            <p:ph type="title"/>
          </p:nvPr>
        </p:nvSpPr>
        <p:spPr>
          <a:xfrm>
            <a:off x="386933" y="395059"/>
            <a:ext cx="5089740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ook Antiqua"/>
              <a:buNone/>
            </a:pPr>
            <a:r>
              <a:rPr lang="ru-RU" sz="3600" dirty="0"/>
              <a:t>ТЕСТИРОВАНИЕ МОБИЛЬНОГО ПРИЛОЖЕНИЯ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364" y="-18315"/>
            <a:ext cx="2943636" cy="229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091463" y="205252"/>
            <a:ext cx="1099225" cy="786969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88740" y="622570"/>
            <a:ext cx="904673" cy="29961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5400000" flipH="1" flipV="1">
            <a:off x="5797893" y="1834879"/>
            <a:ext cx="3622808" cy="1697149"/>
          </a:xfrm>
          <a:prstGeom prst="bentConnector3">
            <a:avLst>
              <a:gd name="adj1" fmla="val 594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"/>
          <p:cNvSpPr txBox="1">
            <a:spLocks noGrp="1"/>
          </p:cNvSpPr>
          <p:nvPr>
            <p:ph type="body" idx="1"/>
          </p:nvPr>
        </p:nvSpPr>
        <p:spPr>
          <a:xfrm>
            <a:off x="574870" y="2132856"/>
            <a:ext cx="7983040" cy="4248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/>
              <a:t>• В </a:t>
            </a:r>
            <a:r>
              <a:rPr lang="ru-RU" b="1">
                <a:solidFill>
                  <a:srgbClr val="C00000"/>
                </a:solidFill>
              </a:rPr>
              <a:t>исходном коде </a:t>
            </a:r>
            <a:r>
              <a:rPr lang="ru-RU"/>
              <a:t>(файл c расширением </a:t>
            </a:r>
            <a:r>
              <a:rPr lang="ru-RU">
                <a:solidFill>
                  <a:srgbClr val="0000CC"/>
                </a:solidFill>
              </a:rPr>
              <a:t>.aia</a:t>
            </a:r>
            <a:r>
              <a:rPr lang="ru-RU"/>
              <a:t>)</a:t>
            </a:r>
            <a:endParaRPr/>
          </a:p>
          <a:p>
            <a:pPr marL="365760" lvl="0" indent="-365760" algn="just" rtl="0">
              <a:spcBef>
                <a:spcPts val="372"/>
              </a:spcBef>
              <a:spcAft>
                <a:spcPts val="0"/>
              </a:spcAft>
              <a:buSzPct val="100000"/>
              <a:buChar char="🙣"/>
            </a:pPr>
            <a:r>
              <a:rPr lang="ru-RU"/>
              <a:t>Исходный код в формате .aia позволяет редактировать приложение. Исходный код генерируется со страницы проекта меню </a:t>
            </a:r>
            <a:r>
              <a:rPr lang="ru-RU">
                <a:solidFill>
                  <a:srgbClr val="5A6243"/>
                </a:solidFill>
              </a:rPr>
              <a:t>Проекты → Экспортировать выбранные проекты (.aia) на Мой компьютер</a:t>
            </a:r>
            <a:r>
              <a:rPr lang="ru-RU"/>
              <a:t>.</a:t>
            </a:r>
            <a:endParaRPr/>
          </a:p>
          <a:p>
            <a:pPr marL="365760" lvl="0" indent="-247650" algn="just" rtl="0">
              <a:spcBef>
                <a:spcPts val="372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0" lvl="0" indent="0" algn="just" rtl="0">
              <a:spcBef>
                <a:spcPts val="372"/>
              </a:spcBef>
              <a:spcAft>
                <a:spcPts val="0"/>
              </a:spcAft>
              <a:buSzPct val="100000"/>
              <a:buNone/>
            </a:pPr>
            <a:r>
              <a:rPr lang="ru-RU"/>
              <a:t>• В виде </a:t>
            </a:r>
            <a:r>
              <a:rPr lang="ru-RU" b="1">
                <a:solidFill>
                  <a:srgbClr val="C00000"/>
                </a:solidFill>
              </a:rPr>
              <a:t>QR-кода </a:t>
            </a:r>
            <a:r>
              <a:rPr lang="ru-RU"/>
              <a:t>приложения</a:t>
            </a:r>
            <a:endParaRPr/>
          </a:p>
          <a:p>
            <a:pPr marL="365760" lvl="0" indent="-365760" algn="just" rtl="0">
              <a:spcBef>
                <a:spcPts val="372"/>
              </a:spcBef>
              <a:spcAft>
                <a:spcPts val="0"/>
              </a:spcAft>
              <a:buSzPct val="100000"/>
              <a:buChar char="🙣"/>
            </a:pPr>
            <a:r>
              <a:rPr lang="ru-RU"/>
              <a:t>Генерируется с помощью команды меню </a:t>
            </a:r>
            <a:r>
              <a:rPr lang="ru-RU">
                <a:solidFill>
                  <a:srgbClr val="5A6243"/>
                </a:solidFill>
              </a:rPr>
              <a:t>Построить → Приложение </a:t>
            </a:r>
            <a:r>
              <a:rPr lang="ru-RU"/>
              <a:t>(создать QR-код для скачивания .apk).</a:t>
            </a:r>
            <a:endParaRPr/>
          </a:p>
          <a:p>
            <a:pPr marL="365760" lvl="0" indent="-247650" algn="just" rtl="0">
              <a:spcBef>
                <a:spcPts val="372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0" lvl="0" indent="0" algn="just" rtl="0">
              <a:spcBef>
                <a:spcPts val="372"/>
              </a:spcBef>
              <a:spcAft>
                <a:spcPts val="0"/>
              </a:spcAft>
              <a:buSzPct val="100000"/>
              <a:buNone/>
            </a:pPr>
            <a:r>
              <a:rPr lang="ru-RU"/>
              <a:t>• В виде </a:t>
            </a:r>
            <a:r>
              <a:rPr lang="ru-RU" b="1">
                <a:solidFill>
                  <a:srgbClr val="C00000"/>
                </a:solidFill>
              </a:rPr>
              <a:t>исполняемого файла </a:t>
            </a:r>
            <a:r>
              <a:rPr lang="ru-RU"/>
              <a:t>(файл c расширением</a:t>
            </a:r>
            <a:r>
              <a:rPr lang="ru-RU">
                <a:solidFill>
                  <a:srgbClr val="C00000"/>
                </a:solidFill>
              </a:rPr>
              <a:t> </a:t>
            </a:r>
            <a:r>
              <a:rPr lang="ru-RU">
                <a:solidFill>
                  <a:srgbClr val="0000CC"/>
                </a:solidFill>
              </a:rPr>
              <a:t>.apk</a:t>
            </a:r>
            <a:r>
              <a:rPr lang="ru-RU"/>
              <a:t>)</a:t>
            </a:r>
            <a:endParaRPr/>
          </a:p>
          <a:p>
            <a:pPr marL="365760" lvl="0" indent="-365760" algn="just" rtl="0">
              <a:spcBef>
                <a:spcPts val="372"/>
              </a:spcBef>
              <a:spcAft>
                <a:spcPts val="0"/>
              </a:spcAft>
              <a:buSzPct val="100000"/>
              <a:buChar char="🙣"/>
            </a:pPr>
            <a:r>
              <a:rPr lang="ru-RU"/>
              <a:t>Файл приложения .apk генерируется в MIT App Inventor в меню </a:t>
            </a:r>
            <a:r>
              <a:rPr lang="ru-RU">
                <a:solidFill>
                  <a:srgbClr val="5A6243"/>
                </a:solidFill>
              </a:rPr>
              <a:t>Построить → Приложение </a:t>
            </a:r>
            <a:r>
              <a:rPr lang="ru-RU"/>
              <a:t>(сохранить .apk на компьютер). Файл .apk является исполняемым приложением, которое работает на устройстве.</a:t>
            </a:r>
            <a:endParaRPr/>
          </a:p>
          <a:p>
            <a:pPr marL="365760" lvl="0" indent="-365760" algn="just" rtl="0">
              <a:spcBef>
                <a:spcPts val="372"/>
              </a:spcBef>
              <a:spcAft>
                <a:spcPts val="0"/>
              </a:spcAft>
              <a:buSzPct val="100000"/>
              <a:buChar char="🙣"/>
            </a:pPr>
            <a:r>
              <a:rPr lang="ru-RU"/>
              <a:t>После получения исполняемого файла, необходимо скопировать его на свое мобильное устройство.</a:t>
            </a:r>
            <a:endParaRPr/>
          </a:p>
          <a:p>
            <a:pPr marL="0" lvl="0" indent="0" algn="just" rtl="0">
              <a:spcBef>
                <a:spcPts val="372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246" name="Google Shape;246;p13"/>
          <p:cNvSpPr txBox="1"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ook Antiqua"/>
              <a:buNone/>
            </a:pPr>
            <a:r>
              <a:rPr lang="ru-RU" sz="3600"/>
              <a:t>УСТАНОВКА МОБИЛЬНОГО ПРИЛОЖЕНИЯ</a:t>
            </a:r>
            <a:endParaRPr sz="3600"/>
          </a:p>
        </p:txBody>
      </p:sp>
      <p:sp>
        <p:nvSpPr>
          <p:cNvPr id="247" name="Google Shape;247;p13"/>
          <p:cNvSpPr/>
          <p:nvPr/>
        </p:nvSpPr>
        <p:spPr>
          <a:xfrm>
            <a:off x="574870" y="1070419"/>
            <a:ext cx="8220573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514D1B"/>
                </a:solidFill>
                <a:latin typeface="Book Antiqua"/>
                <a:ea typeface="Book Antiqua"/>
                <a:cs typeface="Book Antiqua"/>
                <a:sym typeface="Book Antiqua"/>
              </a:rPr>
              <a:t>Способы загрузки приложения </a:t>
            </a:r>
            <a:endParaRPr lang="ru-RU" sz="2400" b="1" dirty="0" smtClean="0">
              <a:solidFill>
                <a:srgbClr val="514D1B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514D1B"/>
                </a:solidFill>
                <a:latin typeface="Book Antiqua"/>
                <a:ea typeface="Book Antiqua"/>
                <a:cs typeface="Book Antiqua"/>
                <a:sym typeface="Book Antiqua"/>
              </a:rPr>
              <a:t>на </a:t>
            </a:r>
            <a:r>
              <a:rPr lang="ru-RU" sz="2400" b="1" dirty="0">
                <a:solidFill>
                  <a:srgbClr val="514D1B"/>
                </a:solidFill>
                <a:latin typeface="Book Antiqua"/>
                <a:ea typeface="Book Antiqua"/>
                <a:cs typeface="Book Antiqua"/>
                <a:sym typeface="Book Antiqua"/>
              </a:rPr>
              <a:t>мобильное устройство</a:t>
            </a:r>
            <a:endParaRPr sz="2400" b="1" dirty="0">
              <a:solidFill>
                <a:srgbClr val="514D1B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cxnSp>
        <p:nvCxnSpPr>
          <p:cNvPr id="248" name="Google Shape;248;p13"/>
          <p:cNvCxnSpPr/>
          <p:nvPr/>
        </p:nvCxnSpPr>
        <p:spPr>
          <a:xfrm>
            <a:off x="467544" y="3356992"/>
            <a:ext cx="7920880" cy="0"/>
          </a:xfrm>
          <a:prstGeom prst="straightConnector1">
            <a:avLst/>
          </a:prstGeom>
          <a:noFill/>
          <a:ln w="12700" cap="flat" cmpd="sng">
            <a:solidFill>
              <a:srgbClr val="732D1E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9" name="Google Shape;249;p13"/>
          <p:cNvCxnSpPr/>
          <p:nvPr/>
        </p:nvCxnSpPr>
        <p:spPr>
          <a:xfrm>
            <a:off x="467544" y="4190007"/>
            <a:ext cx="7920880" cy="0"/>
          </a:xfrm>
          <a:prstGeom prst="straightConnector1">
            <a:avLst/>
          </a:prstGeom>
          <a:noFill/>
          <a:ln w="12700" cap="flat" cmpd="sng">
            <a:solidFill>
              <a:srgbClr val="732D1E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0" name="Google Shape;250;p13"/>
          <p:cNvSpPr/>
          <p:nvPr/>
        </p:nvSpPr>
        <p:spPr>
          <a:xfrm>
            <a:off x="971600" y="6237312"/>
            <a:ext cx="263277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С помощью USB-кабеля.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51" name="Google Shape;251;p13"/>
          <p:cNvSpPr/>
          <p:nvPr/>
        </p:nvSpPr>
        <p:spPr>
          <a:xfrm>
            <a:off x="4355976" y="6251558"/>
            <a:ext cx="33695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С помощью электронной почты.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cxnSp>
        <p:nvCxnSpPr>
          <p:cNvPr id="252" name="Google Shape;252;p13"/>
          <p:cNvCxnSpPr>
            <a:endCxn id="250" idx="3"/>
          </p:cNvCxnSpPr>
          <p:nvPr/>
        </p:nvCxnSpPr>
        <p:spPr>
          <a:xfrm>
            <a:off x="2627872" y="6113578"/>
            <a:ext cx="976500" cy="308400"/>
          </a:xfrm>
          <a:prstGeom prst="straightConnector1">
            <a:avLst/>
          </a:prstGeom>
          <a:noFill/>
          <a:ln w="12700" cap="flat" cmpd="sng">
            <a:solidFill>
              <a:srgbClr val="732D1E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3" name="Google Shape;253;p13"/>
          <p:cNvCxnSpPr/>
          <p:nvPr/>
        </p:nvCxnSpPr>
        <p:spPr>
          <a:xfrm>
            <a:off x="2627784" y="6113621"/>
            <a:ext cx="1728192" cy="308357"/>
          </a:xfrm>
          <a:prstGeom prst="straightConnector1">
            <a:avLst/>
          </a:prstGeom>
          <a:noFill/>
          <a:ln w="12700" cap="flat" cmpd="sng">
            <a:solidFill>
              <a:srgbClr val="732D1E"/>
            </a:solidFill>
            <a:prstDash val="solid"/>
            <a:round/>
            <a:headEnd type="none" w="sm" len="sm"/>
            <a:tailEnd type="stealth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449292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Перейдите на сайт </a:t>
            </a:r>
            <a:r>
              <a:rPr lang="en-US" dirty="0" smtClean="0"/>
              <a:t>google.ru</a:t>
            </a:r>
            <a:endParaRPr lang="ru-RU" dirty="0" smtClean="0"/>
          </a:p>
          <a:p>
            <a:r>
              <a:rPr lang="ru-RU" dirty="0" smtClean="0"/>
              <a:t>Зайдите в свой </a:t>
            </a:r>
            <a:r>
              <a:rPr lang="en-US" dirty="0" smtClean="0"/>
              <a:t>google</a:t>
            </a:r>
            <a:r>
              <a:rPr lang="ru-RU" dirty="0" smtClean="0"/>
              <a:t>-аккаунт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Откройте сайт для создания мобильных приложений </a:t>
            </a:r>
            <a:r>
              <a:rPr lang="en-US" dirty="0">
                <a:hlinkClick r:id="rId2"/>
              </a:rPr>
              <a:t>https://</a:t>
            </a:r>
            <a:r>
              <a:rPr lang="en-US" sz="3200" b="1" dirty="0">
                <a:solidFill>
                  <a:srgbClr val="0000CC"/>
                </a:solidFill>
                <a:hlinkClick r:id="rId2"/>
              </a:rPr>
              <a:t>appinventor.mit.edu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и создайте новый проект.</a:t>
            </a:r>
          </a:p>
          <a:p>
            <a:endParaRPr lang="ru-RU" dirty="0" smtClean="0"/>
          </a:p>
          <a:p>
            <a:r>
              <a:rPr lang="ru-RU" dirty="0" smtClean="0"/>
              <a:t>Ссылка </a:t>
            </a:r>
            <a:r>
              <a:rPr lang="ru-RU" dirty="0"/>
              <a:t>для входа в среду программирования MIT </a:t>
            </a:r>
            <a:r>
              <a:rPr lang="ru-RU" dirty="0" err="1"/>
              <a:t>App</a:t>
            </a:r>
            <a:r>
              <a:rPr lang="ru-RU" dirty="0"/>
              <a:t> </a:t>
            </a:r>
            <a:r>
              <a:rPr lang="ru-RU" dirty="0" err="1" smtClean="0"/>
              <a:t>Inventor</a:t>
            </a:r>
            <a:r>
              <a:rPr lang="ru-RU" dirty="0" smtClean="0"/>
              <a:t> </a:t>
            </a:r>
            <a:r>
              <a:rPr lang="ru-RU" smtClean="0"/>
              <a:t>(сразу для </a:t>
            </a:r>
            <a:r>
              <a:rPr lang="ru-RU" dirty="0" smtClean="0"/>
              <a:t>создания приложений):</a:t>
            </a:r>
            <a:endParaRPr lang="ru-RU" dirty="0"/>
          </a:p>
          <a:p>
            <a:pPr marL="571500" lvl="1" indent="0">
              <a:buNone/>
            </a:pPr>
            <a:r>
              <a:rPr lang="ru-RU" sz="3600" dirty="0">
                <a:hlinkClick r:id="rId3"/>
              </a:rPr>
              <a:t>http://ai2.appinventor.mit.edu/</a:t>
            </a:r>
            <a:endParaRPr lang="ru-RU" sz="3600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Справка о программе:</a:t>
            </a:r>
            <a:endParaRPr lang="ru-RU" dirty="0"/>
          </a:p>
          <a:p>
            <a:pPr marL="114300" indent="0">
              <a:buNone/>
            </a:pPr>
            <a:r>
              <a:rPr lang="ru-RU" dirty="0" smtClean="0">
                <a:hlinkClick r:id="rId4"/>
              </a:rPr>
              <a:t>  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dzen.ru/a/XoyUzCptzz-iWuFd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574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"/>
          <p:cNvSpPr txBox="1">
            <a:spLocks noGrp="1"/>
          </p:cNvSpPr>
          <p:nvPr>
            <p:ph type="body" idx="1"/>
          </p:nvPr>
        </p:nvSpPr>
        <p:spPr>
          <a:xfrm>
            <a:off x="467544" y="2328632"/>
            <a:ext cx="4736849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365760" lvl="0" indent="-365760" algn="just" rtl="0"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Char char="⮚"/>
            </a:pPr>
            <a:r>
              <a:rPr lang="ru-RU"/>
              <a:t>Какие компоненты использовались в данном проекте?</a:t>
            </a:r>
            <a:endParaRPr/>
          </a:p>
          <a:p>
            <a:pPr marL="777240" lvl="1" indent="-365760" algn="just" rtl="0">
              <a:spcBef>
                <a:spcPts val="374"/>
              </a:spcBef>
              <a:spcAft>
                <a:spcPts val="0"/>
              </a:spcAft>
              <a:buSzPct val="100000"/>
              <a:buChar char="🙢"/>
            </a:pPr>
            <a:r>
              <a:rPr lang="ru-RU"/>
              <a:t>Назовите класс объектов для </a:t>
            </a:r>
            <a:r>
              <a:rPr lang="ru-RU">
                <a:solidFill>
                  <a:srgbClr val="072B62"/>
                </a:solidFill>
              </a:rPr>
              <a:t>ввода данных</a:t>
            </a:r>
            <a:r>
              <a:rPr lang="ru-RU"/>
              <a:t>.</a:t>
            </a:r>
            <a:endParaRPr/>
          </a:p>
          <a:p>
            <a:pPr marL="777240" lvl="1" indent="-365760" algn="just" rtl="0">
              <a:spcBef>
                <a:spcPts val="374"/>
              </a:spcBef>
              <a:spcAft>
                <a:spcPts val="0"/>
              </a:spcAft>
              <a:buSzPct val="100000"/>
              <a:buChar char="🙢"/>
            </a:pPr>
            <a:r>
              <a:rPr lang="ru-RU"/>
              <a:t>Назовите класс объектов для </a:t>
            </a:r>
            <a:r>
              <a:rPr lang="ru-RU">
                <a:solidFill>
                  <a:srgbClr val="072B62"/>
                </a:solidFill>
              </a:rPr>
              <a:t>вывод данных</a:t>
            </a:r>
            <a:r>
              <a:rPr lang="ru-RU"/>
              <a:t>.</a:t>
            </a:r>
            <a:endParaRPr/>
          </a:p>
          <a:p>
            <a:pPr marL="777240" lvl="1" indent="-365760" algn="just" rtl="0">
              <a:spcBef>
                <a:spcPts val="374"/>
              </a:spcBef>
              <a:spcAft>
                <a:spcPts val="0"/>
              </a:spcAft>
              <a:buSzPct val="100000"/>
              <a:buChar char="🙢"/>
            </a:pPr>
            <a:r>
              <a:rPr lang="ru-RU"/>
              <a:t>Назовите класс объектов для </a:t>
            </a:r>
            <a:r>
              <a:rPr lang="ru-RU">
                <a:solidFill>
                  <a:srgbClr val="072B62"/>
                </a:solidFill>
              </a:rPr>
              <a:t>подписи</a:t>
            </a:r>
            <a:r>
              <a:rPr lang="ru-RU"/>
              <a:t> данных.</a:t>
            </a:r>
            <a:endParaRPr/>
          </a:p>
          <a:p>
            <a:pPr marL="777240" lvl="1" indent="-365760" algn="just" rtl="0">
              <a:spcBef>
                <a:spcPts val="374"/>
              </a:spcBef>
              <a:spcAft>
                <a:spcPts val="0"/>
              </a:spcAft>
              <a:buSzPct val="100000"/>
              <a:buChar char="🙢"/>
            </a:pPr>
            <a:r>
              <a:rPr lang="ru-RU"/>
              <a:t>Назовите класс объектов для </a:t>
            </a:r>
            <a:r>
              <a:rPr lang="ru-RU">
                <a:solidFill>
                  <a:srgbClr val="072B62"/>
                </a:solidFill>
              </a:rPr>
              <a:t>выполнения команд</a:t>
            </a:r>
            <a:r>
              <a:rPr lang="ru-RU"/>
              <a:t>.</a:t>
            </a:r>
            <a:endParaRPr/>
          </a:p>
          <a:p>
            <a:pPr marL="777240" lvl="1" indent="-365760" algn="just" rtl="0">
              <a:spcBef>
                <a:spcPts val="374"/>
              </a:spcBef>
              <a:spcAft>
                <a:spcPts val="0"/>
              </a:spcAft>
              <a:buSzPct val="100000"/>
              <a:buChar char="🙢"/>
            </a:pPr>
            <a:r>
              <a:rPr lang="ru-RU"/>
              <a:t>Назовите класс объектов для </a:t>
            </a:r>
            <a:r>
              <a:rPr lang="ru-RU">
                <a:solidFill>
                  <a:srgbClr val="072B62"/>
                </a:solidFill>
              </a:rPr>
              <a:t>вывода изображения</a:t>
            </a:r>
            <a:r>
              <a:rPr lang="ru-RU"/>
              <a:t>.</a:t>
            </a:r>
            <a:endParaRPr/>
          </a:p>
          <a:p>
            <a:pPr marL="365760" lvl="0" indent="-365760" algn="just" rtl="0">
              <a:spcBef>
                <a:spcPts val="408"/>
              </a:spcBef>
              <a:spcAft>
                <a:spcPts val="0"/>
              </a:spcAft>
              <a:buSzPct val="100000"/>
              <a:buFont typeface="Noto Sans Symbols"/>
              <a:buChar char="⮚"/>
            </a:pPr>
            <a:r>
              <a:rPr lang="ru-RU"/>
              <a:t>Перечислите свойства и значения каждого объекта.</a:t>
            </a:r>
            <a:endParaRPr/>
          </a:p>
          <a:p>
            <a:pPr marL="365760" lvl="0" indent="-236219" algn="l" rtl="0">
              <a:spcBef>
                <a:spcPts val="408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365760" lvl="0" indent="-236219" algn="l" rtl="0">
              <a:spcBef>
                <a:spcPts val="408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365760" lvl="0" indent="-236219" algn="l" rtl="0">
              <a:spcBef>
                <a:spcPts val="408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178" name="Google Shape;178;p2"/>
          <p:cNvSpPr txBox="1">
            <a:spLocks noGrp="1"/>
          </p:cNvSpPr>
          <p:nvPr>
            <p:ph type="title"/>
          </p:nvPr>
        </p:nvSpPr>
        <p:spPr>
          <a:xfrm>
            <a:off x="467544" y="260648"/>
            <a:ext cx="8265241" cy="1291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Book Antiqua"/>
              <a:buNone/>
            </a:pPr>
            <a:r>
              <a:rPr lang="ru-RU" sz="3200" i="1"/>
              <a:t>Проверка домашнего задания</a:t>
            </a:r>
            <a:r>
              <a:rPr lang="ru-RU" sz="3200"/>
              <a:t/>
            </a:r>
            <a:br>
              <a:rPr lang="ru-RU" sz="3200"/>
            </a:br>
            <a:r>
              <a:rPr lang="ru-RU" sz="4400">
                <a:solidFill>
                  <a:srgbClr val="072B62"/>
                </a:solidFill>
              </a:rPr>
              <a:t>Проект «Квадратное уравнение»</a:t>
            </a:r>
            <a:endParaRPr sz="3200">
              <a:solidFill>
                <a:srgbClr val="072B62"/>
              </a:solidFill>
            </a:endParaRPr>
          </a:p>
        </p:txBody>
      </p:sp>
      <p:pic>
        <p:nvPicPr>
          <p:cNvPr id="179" name="Google Shape;17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6100" y="1826875"/>
            <a:ext cx="3380050" cy="499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"/>
          <p:cNvSpPr txBox="1">
            <a:spLocks noGrp="1"/>
          </p:cNvSpPr>
          <p:nvPr>
            <p:ph type="body" idx="1"/>
          </p:nvPr>
        </p:nvSpPr>
        <p:spPr>
          <a:xfrm>
            <a:off x="224352" y="2046531"/>
            <a:ext cx="1740635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65760" lvl="0" indent="-236219" algn="l" rtl="0">
              <a:spcBef>
                <a:spcPts val="408"/>
              </a:spcBef>
              <a:spcAft>
                <a:spcPts val="0"/>
              </a:spcAft>
              <a:buSzPct val="100000"/>
              <a:buNone/>
            </a:pPr>
            <a:r>
              <a:rPr lang="ru-RU" dirty="0" smtClean="0"/>
              <a:t>Надпись 1</a:t>
            </a:r>
            <a:endParaRPr dirty="0"/>
          </a:p>
          <a:p>
            <a:pPr marL="365760" lvl="0" indent="-236219" algn="l" rtl="0">
              <a:spcBef>
                <a:spcPts val="408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365760" lvl="0" indent="-236219" algn="l" rtl="0">
              <a:spcBef>
                <a:spcPts val="408"/>
              </a:spcBef>
              <a:spcAft>
                <a:spcPts val="0"/>
              </a:spcAft>
              <a:buSzPct val="100000"/>
              <a:buNone/>
            </a:pPr>
            <a:endParaRPr dirty="0"/>
          </a:p>
        </p:txBody>
      </p:sp>
      <p:sp>
        <p:nvSpPr>
          <p:cNvPr id="178" name="Google Shape;178;p2"/>
          <p:cNvSpPr txBox="1">
            <a:spLocks noGrp="1"/>
          </p:cNvSpPr>
          <p:nvPr>
            <p:ph type="title"/>
          </p:nvPr>
        </p:nvSpPr>
        <p:spPr>
          <a:xfrm>
            <a:off x="467544" y="260648"/>
            <a:ext cx="8265241" cy="1291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Book Antiqua"/>
              <a:buNone/>
            </a:pPr>
            <a:r>
              <a:rPr lang="ru-RU" sz="3200" i="1"/>
              <a:t>Проверка домашнего задания</a:t>
            </a:r>
            <a:r>
              <a:rPr lang="ru-RU" sz="3200"/>
              <a:t/>
            </a:r>
            <a:br>
              <a:rPr lang="ru-RU" sz="3200"/>
            </a:br>
            <a:r>
              <a:rPr lang="ru-RU" sz="4400">
                <a:solidFill>
                  <a:srgbClr val="072B62"/>
                </a:solidFill>
              </a:rPr>
              <a:t>Проект «Квадратное уравнение»</a:t>
            </a:r>
            <a:endParaRPr sz="3200">
              <a:solidFill>
                <a:srgbClr val="072B62"/>
              </a:solidFill>
            </a:endParaRPr>
          </a:p>
        </p:txBody>
      </p:sp>
      <p:pic>
        <p:nvPicPr>
          <p:cNvPr id="179" name="Google Shape;179;p2"/>
          <p:cNvPicPr preferRelativeResize="0"/>
          <p:nvPr/>
        </p:nvPicPr>
        <p:blipFill rotWithShape="1">
          <a:blip r:embed="rId3">
            <a:alphaModFix/>
          </a:blip>
          <a:srcRect l="8970" t="16910" r="6129" b="6120"/>
          <a:stretch/>
        </p:blipFill>
        <p:spPr>
          <a:xfrm>
            <a:off x="2821020" y="1945532"/>
            <a:ext cx="3190673" cy="491246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Прямая со стрелкой 2"/>
          <p:cNvCxnSpPr/>
          <p:nvPr/>
        </p:nvCxnSpPr>
        <p:spPr>
          <a:xfrm>
            <a:off x="2033081" y="2393004"/>
            <a:ext cx="1206230" cy="1945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Google Shape;177;p2"/>
          <p:cNvSpPr txBox="1">
            <a:spLocks/>
          </p:cNvSpPr>
          <p:nvPr/>
        </p:nvSpPr>
        <p:spPr>
          <a:xfrm>
            <a:off x="83300" y="2538919"/>
            <a:ext cx="1740635" cy="710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Надписи </a:t>
            </a:r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2, 3, 4</a:t>
            </a:r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 smtClean="0"/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395919" y="2723745"/>
            <a:ext cx="1425101" cy="26264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Google Shape;177;p2"/>
          <p:cNvSpPr txBox="1">
            <a:spLocks/>
          </p:cNvSpPr>
          <p:nvPr/>
        </p:nvSpPr>
        <p:spPr>
          <a:xfrm>
            <a:off x="6349535" y="3019297"/>
            <a:ext cx="2171895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365760" indent="-236219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Текст 1, 2, 3</a:t>
            </a:r>
          </a:p>
          <a:p>
            <a:pPr marL="365760" indent="-236219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 smtClean="0"/>
          </a:p>
          <a:p>
            <a:pPr marL="365760" indent="-236219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/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173167" y="2986391"/>
            <a:ext cx="2176368" cy="2791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Google Shape;177;p2"/>
          <p:cNvSpPr txBox="1">
            <a:spLocks/>
          </p:cNvSpPr>
          <p:nvPr/>
        </p:nvSpPr>
        <p:spPr>
          <a:xfrm>
            <a:off x="292446" y="4051569"/>
            <a:ext cx="1740635" cy="710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Надписи </a:t>
            </a:r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5, 6</a:t>
            </a:r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 smtClean="0"/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605065" y="4236395"/>
            <a:ext cx="1425101" cy="26264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388623" y="3678273"/>
            <a:ext cx="1432397" cy="2675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Google Shape;177;p2"/>
          <p:cNvSpPr txBox="1">
            <a:spLocks/>
          </p:cNvSpPr>
          <p:nvPr/>
        </p:nvSpPr>
        <p:spPr>
          <a:xfrm>
            <a:off x="953617" y="3349963"/>
            <a:ext cx="1740635" cy="710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Кнопки 1,2</a:t>
            </a:r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 smtClean="0"/>
          </a:p>
          <a:p>
            <a:pPr marL="365760" indent="-236219" algn="ctr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/>
          </a:p>
        </p:txBody>
      </p:sp>
      <p:sp>
        <p:nvSpPr>
          <p:cNvPr id="21" name="Google Shape;177;p2"/>
          <p:cNvSpPr txBox="1">
            <a:spLocks/>
          </p:cNvSpPr>
          <p:nvPr/>
        </p:nvSpPr>
        <p:spPr>
          <a:xfrm>
            <a:off x="6349535" y="4198393"/>
            <a:ext cx="2171895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365760" indent="-236219">
              <a:spcBef>
                <a:spcPts val="408"/>
              </a:spcBef>
              <a:buSzPct val="100000"/>
              <a:buFont typeface="Noto Sans Symbols"/>
              <a:buNone/>
            </a:pPr>
            <a:r>
              <a:rPr lang="ru-RU" dirty="0" smtClean="0"/>
              <a:t>Текст 4,5</a:t>
            </a:r>
          </a:p>
          <a:p>
            <a:pPr marL="365760" indent="-236219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 smtClean="0"/>
          </a:p>
          <a:p>
            <a:pPr marL="365760" indent="-236219">
              <a:spcBef>
                <a:spcPts val="408"/>
              </a:spcBef>
              <a:buSzPct val="100000"/>
              <a:buFont typeface="Noto Sans Symbols"/>
              <a:buNone/>
            </a:pPr>
            <a:endParaRPr lang="ru-RU" dirty="0"/>
          </a:p>
        </p:txBody>
      </p:sp>
      <p:cxnSp>
        <p:nvCxnSpPr>
          <p:cNvPr id="22" name="Прямая со стрелкой 21"/>
          <p:cNvCxnSpPr>
            <a:stCxn id="21" idx="1"/>
          </p:cNvCxnSpPr>
          <p:nvPr/>
        </p:nvCxnSpPr>
        <p:spPr>
          <a:xfrm flipH="1" flipV="1">
            <a:off x="4173167" y="4165487"/>
            <a:ext cx="2176368" cy="2791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1" idx="1"/>
          </p:cNvCxnSpPr>
          <p:nvPr/>
        </p:nvCxnSpPr>
        <p:spPr>
          <a:xfrm flipH="1" flipV="1">
            <a:off x="4260715" y="4408847"/>
            <a:ext cx="2088820" cy="3574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24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>
            <a:spLocks noGrp="1"/>
          </p:cNvSpPr>
          <p:nvPr>
            <p:ph type="body" idx="1"/>
          </p:nvPr>
        </p:nvSpPr>
        <p:spPr>
          <a:xfrm>
            <a:off x="1043608" y="2313807"/>
            <a:ext cx="4664841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65760" lvl="0" indent="-365760" algn="just" rtl="0">
              <a:spcBef>
                <a:spcPts val="0"/>
              </a:spcBef>
              <a:spcAft>
                <a:spcPts val="0"/>
              </a:spcAft>
              <a:buSzPct val="100000"/>
              <a:buChar char="🙣"/>
            </a:pPr>
            <a:r>
              <a:rPr lang="ru-RU"/>
              <a:t>Расположение компонента можно задать с помощью вкладки Расположение (Layout).</a:t>
            </a:r>
            <a:endParaRPr/>
          </a:p>
          <a:p>
            <a:pPr marL="365760" lvl="0" indent="-224789" algn="just" rtl="0">
              <a:spcBef>
                <a:spcPts val="444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365760" lvl="0" indent="-365760" algn="just" rtl="0">
              <a:spcBef>
                <a:spcPts val="444"/>
              </a:spcBef>
              <a:spcAft>
                <a:spcPts val="0"/>
              </a:spcAft>
              <a:buSzPct val="100000"/>
              <a:buChar char="🙣"/>
            </a:pPr>
            <a:r>
              <a:rPr lang="ru-RU"/>
              <a:t>Для того чтобы разместить компонент по центру экрана, можно выбрать табличное расположение и задать в свойствах компонента  значения, например, 3 столбца и 2 строки.</a:t>
            </a:r>
            <a:endParaRPr/>
          </a:p>
        </p:txBody>
      </p:sp>
      <p:sp>
        <p:nvSpPr>
          <p:cNvPr id="185" name="Google Shape;185;p3"/>
          <p:cNvSpPr txBox="1">
            <a:spLocks noGrp="1"/>
          </p:cNvSpPr>
          <p:nvPr>
            <p:ph type="title"/>
          </p:nvPr>
        </p:nvSpPr>
        <p:spPr>
          <a:xfrm>
            <a:off x="724531" y="3326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605F42"/>
              </a:buClr>
              <a:buSzPts val="5400"/>
              <a:buFont typeface="Book Antiqua"/>
              <a:buNone/>
            </a:pPr>
            <a:r>
              <a:rPr lang="ru-RU">
                <a:solidFill>
                  <a:srgbClr val="605F42"/>
                </a:solidFill>
              </a:rPr>
              <a:t>Размещение объектов</a:t>
            </a:r>
            <a:endParaRPr>
              <a:solidFill>
                <a:srgbClr val="605F42"/>
              </a:solidFill>
            </a:endParaRPr>
          </a:p>
        </p:txBody>
      </p:sp>
      <p:pic>
        <p:nvPicPr>
          <p:cNvPr id="186" name="Google Shape;18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68564" y="4077072"/>
            <a:ext cx="2314575" cy="21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"/>
          <p:cNvPicPr preferRelativeResize="0"/>
          <p:nvPr/>
        </p:nvPicPr>
        <p:blipFill rotWithShape="1">
          <a:blip r:embed="rId4">
            <a:alphaModFix/>
          </a:blip>
          <a:srcRect t="4607" r="5350"/>
          <a:stretch/>
        </p:blipFill>
        <p:spPr>
          <a:xfrm>
            <a:off x="6627157" y="1556792"/>
            <a:ext cx="1397388" cy="2316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"/>
          <p:cNvSpPr txBox="1">
            <a:spLocks noGrp="1"/>
          </p:cNvSpPr>
          <p:nvPr>
            <p:ph type="title"/>
          </p:nvPr>
        </p:nvSpPr>
        <p:spPr>
          <a:xfrm>
            <a:off x="763458" y="116632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605F42"/>
              </a:buClr>
              <a:buSzPts val="5400"/>
              <a:buFont typeface="Book Antiqua"/>
              <a:buNone/>
            </a:pPr>
            <a:r>
              <a:rPr lang="ru-RU">
                <a:solidFill>
                  <a:srgbClr val="605F42"/>
                </a:solidFill>
              </a:rPr>
              <a:t>Алгоритм</a:t>
            </a:r>
            <a:endParaRPr>
              <a:solidFill>
                <a:srgbClr val="605F42"/>
              </a:solidFill>
            </a:endParaRPr>
          </a:p>
        </p:txBody>
      </p:sp>
      <p:pic>
        <p:nvPicPr>
          <p:cNvPr id="193" name="Google Shape;193;p4" descr="https://ansevik.ru/informatika_10/3.1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1190" y="1268760"/>
            <a:ext cx="7200800" cy="5184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103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365760" algn="l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/>
              <a:t>Сначала надо инициализировать (объявить) все используемые в программе переменные.</a:t>
            </a:r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/>
              <a:t>Программный код</a:t>
            </a:r>
            <a:endParaRPr/>
          </a:p>
        </p:txBody>
      </p:sp>
      <p:pic>
        <p:nvPicPr>
          <p:cNvPr id="200" name="Google Shape;20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5616" y="3177416"/>
            <a:ext cx="6480720" cy="33779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1" name="Google Shape;201;p5"/>
          <p:cNvCxnSpPr/>
          <p:nvPr/>
        </p:nvCxnSpPr>
        <p:spPr>
          <a:xfrm flipH="1">
            <a:off x="6946004" y="3717032"/>
            <a:ext cx="936104" cy="936104"/>
          </a:xfrm>
          <a:prstGeom prst="straightConnector1">
            <a:avLst/>
          </a:prstGeom>
          <a:noFill/>
          <a:ln w="38100" cap="flat" cmpd="sng">
            <a:solidFill>
              <a:srgbClr val="C0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02" name="Google Shape;202;p5"/>
          <p:cNvSpPr/>
          <p:nvPr/>
        </p:nvSpPr>
        <p:spPr>
          <a:xfrm>
            <a:off x="7668344" y="2996952"/>
            <a:ext cx="53091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cap="none">
                <a:solidFill>
                  <a:schemeClr val="accent1"/>
                </a:solidFill>
                <a:latin typeface="Book Antiqua"/>
                <a:ea typeface="Book Antiqua"/>
                <a:cs typeface="Book Antiqua"/>
                <a:sym typeface="Book Antiqua"/>
              </a:rPr>
              <a:t>?</a:t>
            </a:r>
            <a:endParaRPr sz="5400" b="1" cap="none">
              <a:solidFill>
                <a:schemeClr val="accen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6"/>
          <p:cNvSpPr txBox="1">
            <a:spLocks noGrp="1"/>
          </p:cNvSpPr>
          <p:nvPr>
            <p:ph type="body" idx="1"/>
          </p:nvPr>
        </p:nvSpPr>
        <p:spPr>
          <a:xfrm>
            <a:off x="539552" y="332656"/>
            <a:ext cx="8208911" cy="125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65760" lvl="0" indent="-365760" algn="just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/>
              <a:t>После инициализации переменных надо ввести исходные данные (присвоить переменным значения из объектов Текст (TextBox) с порядковыми номерами 1,2,3</a:t>
            </a:r>
            <a:endParaRPr/>
          </a:p>
        </p:txBody>
      </p:sp>
      <p:pic>
        <p:nvPicPr>
          <p:cNvPr id="208" name="Google Shape;20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3608" y="1961981"/>
            <a:ext cx="7421579" cy="18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6"/>
          <p:cNvSpPr/>
          <p:nvPr/>
        </p:nvSpPr>
        <p:spPr>
          <a:xfrm rot="10800000">
            <a:off x="5823168" y="3762182"/>
            <a:ext cx="288032" cy="43204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flat" cmpd="sng">
            <a:solidFill>
              <a:srgbClr val="37597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10" name="Google Shape;210;p6"/>
          <p:cNvSpPr/>
          <p:nvPr/>
        </p:nvSpPr>
        <p:spPr>
          <a:xfrm rot="10800000">
            <a:off x="7552350" y="3547253"/>
            <a:ext cx="288032" cy="64697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flat" cmpd="sng">
            <a:solidFill>
              <a:srgbClr val="37597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11" name="Google Shape;211;p6"/>
          <p:cNvSpPr/>
          <p:nvPr/>
        </p:nvSpPr>
        <p:spPr>
          <a:xfrm>
            <a:off x="5701725" y="4043491"/>
            <a:ext cx="53091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cap="none">
                <a:solidFill>
                  <a:schemeClr val="accent1"/>
                </a:solidFill>
                <a:latin typeface="Book Antiqua"/>
                <a:ea typeface="Book Antiqua"/>
                <a:cs typeface="Book Antiqua"/>
                <a:sym typeface="Book Antiqua"/>
              </a:rPr>
              <a:t>?</a:t>
            </a:r>
            <a:endParaRPr sz="5400" b="1" cap="none">
              <a:solidFill>
                <a:schemeClr val="accen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12" name="Google Shape;212;p6"/>
          <p:cNvSpPr/>
          <p:nvPr/>
        </p:nvSpPr>
        <p:spPr>
          <a:xfrm>
            <a:off x="7433505" y="3991803"/>
            <a:ext cx="53091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cap="none">
                <a:solidFill>
                  <a:schemeClr val="accent1"/>
                </a:solidFill>
                <a:latin typeface="Book Antiqua"/>
                <a:ea typeface="Book Antiqua"/>
                <a:cs typeface="Book Antiqua"/>
                <a:sym typeface="Book Antiqua"/>
              </a:rPr>
              <a:t>?</a:t>
            </a:r>
            <a:endParaRPr sz="5400" b="1" cap="none">
              <a:solidFill>
                <a:schemeClr val="accen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cxnSp>
        <p:nvCxnSpPr>
          <p:cNvPr id="213" name="Google Shape;213;p6"/>
          <p:cNvCxnSpPr/>
          <p:nvPr/>
        </p:nvCxnSpPr>
        <p:spPr>
          <a:xfrm flipH="1">
            <a:off x="4067944" y="1081261"/>
            <a:ext cx="686453" cy="1152128"/>
          </a:xfrm>
          <a:prstGeom prst="straightConnector1">
            <a:avLst/>
          </a:prstGeom>
          <a:noFill/>
          <a:ln w="12700" cap="flat" cmpd="sng">
            <a:solidFill>
              <a:srgbClr val="236CB6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14" name="Google Shape;214;p6"/>
          <p:cNvSpPr txBox="1"/>
          <p:nvPr/>
        </p:nvSpPr>
        <p:spPr>
          <a:xfrm>
            <a:off x="355982" y="4949783"/>
            <a:ext cx="8208911" cy="125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marR="0" lvl="0" indent="-36576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</a:pPr>
            <a:r>
              <a:rPr lang="ru-RU" sz="2400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rPr>
              <a:t>После ввода данных перед вычислением корней требуется вычислить значение дискриминанта</a:t>
            </a:r>
            <a:endParaRPr sz="2400">
              <a:solidFill>
                <a:srgbClr val="262626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id="215" name="Google Shape;215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5982" y="5873345"/>
            <a:ext cx="8532440" cy="70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7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endParaRPr/>
          </a:p>
        </p:txBody>
      </p:sp>
      <p:sp>
        <p:nvSpPr>
          <p:cNvPr id="221" name="Google Shape;221;p7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213359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pic>
        <p:nvPicPr>
          <p:cNvPr id="222" name="Google Shape;222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81025"/>
            <a:ext cx="9144000" cy="6276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7"/>
          <p:cNvSpPr txBox="1"/>
          <p:nvPr/>
        </p:nvSpPr>
        <p:spPr>
          <a:xfrm>
            <a:off x="323528" y="-301881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sz="54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rPr>
              <a:t>Вычисление и вывод</a:t>
            </a:r>
            <a:endParaRPr sz="5400">
              <a:solidFill>
                <a:schemeClr val="dk2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rgbClr val="000000"/>
      </a:dk1>
      <a:lt1>
        <a:srgbClr val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вердый переплет">
  <a:themeElements>
    <a:clrScheme name="Базовая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вердый переплет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вердый переплет">
  <a:themeElements>
    <a:clrScheme name="Твердый переплет">
      <a:dk1>
        <a:srgbClr val="000000"/>
      </a:dk1>
      <a:lt1>
        <a:srgbClr val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415</Words>
  <Application>Microsoft Office PowerPoint</Application>
  <PresentationFormat>Экран (4:3)</PresentationFormat>
  <Paragraphs>80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Noto Sans Symbols</vt:lpstr>
      <vt:lpstr>Arial</vt:lpstr>
      <vt:lpstr>Book Antiqua</vt:lpstr>
      <vt:lpstr>Твердый переплет</vt:lpstr>
      <vt:lpstr>Твердый переплет</vt:lpstr>
      <vt:lpstr>Твердый переплет</vt:lpstr>
      <vt:lpstr>Твердый переплет</vt:lpstr>
      <vt:lpstr>Создание мобильного приложения</vt:lpstr>
      <vt:lpstr>Презентация PowerPoint</vt:lpstr>
      <vt:lpstr>Проверка домашнего задания Проект «Квадратное уравнение»</vt:lpstr>
      <vt:lpstr>Проверка домашнего задания Проект «Квадратное уравнение»</vt:lpstr>
      <vt:lpstr>Размещение объектов</vt:lpstr>
      <vt:lpstr>Алгоритм</vt:lpstr>
      <vt:lpstr>Программный код</vt:lpstr>
      <vt:lpstr>Презентация PowerPoint</vt:lpstr>
      <vt:lpstr>Презентация PowerPoint</vt:lpstr>
      <vt:lpstr>Программный код для кнопок лучше записывать в отдельные процедуры</vt:lpstr>
      <vt:lpstr>ТЕСТИРОВАНИЕ МОБИЛЬНОГО ПРИЛОЖЕНИЯ</vt:lpstr>
      <vt:lpstr>УСТАНОВКА МОБИЛЬНОГО ПРИЛОЖЕНИЯ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мобильного приложения</dc:title>
  <dc:creator>User</dc:creator>
  <cp:lastModifiedBy>Пользователь</cp:lastModifiedBy>
  <cp:revision>10</cp:revision>
  <dcterms:created xsi:type="dcterms:W3CDTF">2021-01-30T08:40:46Z</dcterms:created>
  <dcterms:modified xsi:type="dcterms:W3CDTF">2025-12-12T05:55:20Z</dcterms:modified>
</cp:coreProperties>
</file>