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92" r:id="rId2"/>
    <p:sldId id="291" r:id="rId3"/>
    <p:sldId id="298" r:id="rId4"/>
    <p:sldId id="294" r:id="rId5"/>
    <p:sldId id="297" r:id="rId6"/>
    <p:sldId id="295" r:id="rId7"/>
    <p:sldId id="296" r:id="rId8"/>
    <p:sldId id="299" r:id="rId9"/>
    <p:sldId id="305" r:id="rId10"/>
    <p:sldId id="306" r:id="rId11"/>
    <p:sldId id="286" r:id="rId12"/>
  </p:sldIdLst>
  <p:sldSz cx="9144000" cy="6858000" type="screen4x3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10" autoAdjust="0"/>
  </p:normalViewPr>
  <p:slideViewPr>
    <p:cSldViewPr snapToGrid="0" snapToObjects="1"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года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Развитие координации рук</c:v>
                </c:pt>
                <c:pt idx="1">
                  <c:v>Развитие артикуляционной моторики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0.15</c:v>
                </c:pt>
                <c:pt idx="1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05-4E75-98AE-C882EE75E6B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Развитие координации рук</c:v>
                </c:pt>
                <c:pt idx="1">
                  <c:v>Развитие артикуляционной моторики 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0.5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05-4E75-98AE-C882EE75E6B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Нижний уровень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Развитие координации рук</c:v>
                </c:pt>
                <c:pt idx="1">
                  <c:v>Развитие артикуляционной моторики 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0.35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05-4E75-98AE-C882EE75E6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05931048"/>
        <c:axId val="571602048"/>
      </c:barChart>
      <c:catAx>
        <c:axId val="105931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1602048"/>
        <c:crosses val="autoZero"/>
        <c:auto val="1"/>
        <c:lblAlgn val="ctr"/>
        <c:lblOffset val="100"/>
        <c:noMultiLvlLbl val="0"/>
      </c:catAx>
      <c:valAx>
        <c:axId val="571602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931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Середина года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Развитие координации рук</c:v>
                </c:pt>
                <c:pt idx="1">
                  <c:v>Развитие артикуляционной моторики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</c:v>
                </c:pt>
                <c:pt idx="1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1D-4C2E-9C1A-CA5D8FD3ABA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Развитие координации рук</c:v>
                </c:pt>
                <c:pt idx="1">
                  <c:v>Развитие артикуляционной моторики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0.6</c:v>
                </c:pt>
                <c:pt idx="1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1D-4C2E-9C1A-CA5D8FD3ABA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Развитие координации рук</c:v>
                </c:pt>
                <c:pt idx="1">
                  <c:v>Развитие артикуляционной моторики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0.2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1D-4C2E-9C1A-CA5D8FD3AB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574709840"/>
        <c:axId val="574710920"/>
      </c:barChart>
      <c:catAx>
        <c:axId val="574709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4710920"/>
        <c:crosses val="autoZero"/>
        <c:auto val="1"/>
        <c:lblAlgn val="ctr"/>
        <c:lblOffset val="100"/>
        <c:noMultiLvlLbl val="0"/>
      </c:catAx>
      <c:valAx>
        <c:axId val="574710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4709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F73503-E697-430C-915B-9128E716844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CE6610D-0815-4386-8FCF-AA320A837390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Диагностический</a:t>
          </a:r>
          <a:r>
            <a:rPr lang="ru-RU" sz="12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обследование детей</a:t>
          </a:r>
          <a:endParaRPr lang="ru-RU" sz="1400" dirty="0"/>
        </a:p>
      </dgm:t>
    </dgm:pt>
    <dgm:pt modelId="{49B507E0-8AAC-45F7-8EC7-3B7741323537}" type="parTrans" cxnId="{F6C3AE2C-67D2-4719-ACF1-9BE3A016332D}">
      <dgm:prSet/>
      <dgm:spPr/>
      <dgm:t>
        <a:bodyPr/>
        <a:lstStyle/>
        <a:p>
          <a:endParaRPr lang="ru-RU"/>
        </a:p>
      </dgm:t>
    </dgm:pt>
    <dgm:pt modelId="{4CEC55DA-3141-4E14-B94E-F9AB31370D68}" type="sibTrans" cxnId="{F6C3AE2C-67D2-4719-ACF1-9BE3A016332D}">
      <dgm:prSet/>
      <dgm:spPr/>
      <dgm:t>
        <a:bodyPr/>
        <a:lstStyle/>
        <a:p>
          <a:endParaRPr lang="ru-RU"/>
        </a:p>
      </dgm:t>
    </dgm:pt>
    <dgm:pt modelId="{80E316BF-4CFB-41E3-A723-5B659F44A11B}">
      <dgm:prSet phldrT="[Текст]" custT="1"/>
      <dgm:spPr/>
      <dgm:t>
        <a:bodyPr/>
        <a:lstStyle/>
        <a:p>
          <a:r>
            <a:rPr lang="ru-RU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Подготовительный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 в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ыполнение отдельных артикуляционных упражнений. Выполнение движений кистью рук</a:t>
          </a:r>
          <a:endParaRPr lang="ru-RU" sz="1400" dirty="0"/>
        </a:p>
      </dgm:t>
    </dgm:pt>
    <dgm:pt modelId="{3274A8FA-8315-46C7-A50D-02160B6E4523}" type="parTrans" cxnId="{EB0B1140-0DC6-476C-80B1-ED5A707F9A15}">
      <dgm:prSet/>
      <dgm:spPr/>
      <dgm:t>
        <a:bodyPr/>
        <a:lstStyle/>
        <a:p>
          <a:endParaRPr lang="ru-RU"/>
        </a:p>
      </dgm:t>
    </dgm:pt>
    <dgm:pt modelId="{D0451BA2-C2F4-4A1C-98B1-3152ACC04CA5}" type="sibTrans" cxnId="{EB0B1140-0DC6-476C-80B1-ED5A707F9A15}">
      <dgm:prSet/>
      <dgm:spPr/>
      <dgm:t>
        <a:bodyPr/>
        <a:lstStyle/>
        <a:p>
          <a:endParaRPr lang="ru-RU"/>
        </a:p>
      </dgm:t>
    </dgm:pt>
    <dgm:pt modelId="{54D2F843-7FD0-40CA-BECD-1258A58E1B41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Основной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одновременно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артикуляционных упражнений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и движений кистью рук</a:t>
          </a:r>
          <a:endParaRPr lang="ru-RU" sz="1400" dirty="0"/>
        </a:p>
      </dgm:t>
    </dgm:pt>
    <dgm:pt modelId="{3FCA15F5-C81E-44A3-BB93-30E17B7AACD2}" type="parTrans" cxnId="{AF36BC2D-5B97-4E08-B553-C7D595C52830}">
      <dgm:prSet/>
      <dgm:spPr/>
      <dgm:t>
        <a:bodyPr/>
        <a:lstStyle/>
        <a:p>
          <a:endParaRPr lang="ru-RU"/>
        </a:p>
      </dgm:t>
    </dgm:pt>
    <dgm:pt modelId="{01644803-FA74-41F5-972C-DC52873A45CE}" type="sibTrans" cxnId="{AF36BC2D-5B97-4E08-B553-C7D595C52830}">
      <dgm:prSet/>
      <dgm:spPr/>
      <dgm:t>
        <a:bodyPr/>
        <a:lstStyle/>
        <a:p>
          <a:endParaRPr lang="ru-RU"/>
        </a:p>
      </dgm:t>
    </dgm:pt>
    <dgm:pt modelId="{56960557-F7E6-46EF-A820-6BFD2E790DF6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Заключительный</a:t>
          </a:r>
          <a:r>
            <a:rPr lang="ru-RU" sz="18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>
              <a:latin typeface="Times New Roman" pitchFamily="18" charset="0"/>
              <a:cs typeface="Times New Roman" pitchFamily="18" charset="0"/>
            </a:rPr>
            <a:t>внедрение технологии в образовательную деятельность</a:t>
          </a:r>
        </a:p>
      </dgm:t>
    </dgm:pt>
    <dgm:pt modelId="{1F0FA3CB-6764-47D0-B1FD-FB603D641CF1}" type="parTrans" cxnId="{D37B6F28-48B9-4ABE-8795-866CDE51EE4C}">
      <dgm:prSet/>
      <dgm:spPr/>
      <dgm:t>
        <a:bodyPr/>
        <a:lstStyle/>
        <a:p>
          <a:endParaRPr lang="ru-RU"/>
        </a:p>
      </dgm:t>
    </dgm:pt>
    <dgm:pt modelId="{B703913E-FC67-4370-AD0A-6E471A9C6AA7}" type="sibTrans" cxnId="{D37B6F28-48B9-4ABE-8795-866CDE51EE4C}">
      <dgm:prSet/>
      <dgm:spPr/>
      <dgm:t>
        <a:bodyPr/>
        <a:lstStyle/>
        <a:p>
          <a:endParaRPr lang="ru-RU"/>
        </a:p>
      </dgm:t>
    </dgm:pt>
    <dgm:pt modelId="{9C7E8D66-3016-4B4E-A10A-D2FEEE4421F3}" type="pres">
      <dgm:prSet presAssocID="{19F73503-E697-430C-915B-9128E7168442}" presName="CompostProcess" presStyleCnt="0">
        <dgm:presLayoutVars>
          <dgm:dir/>
          <dgm:resizeHandles val="exact"/>
        </dgm:presLayoutVars>
      </dgm:prSet>
      <dgm:spPr/>
    </dgm:pt>
    <dgm:pt modelId="{D5105C9D-45AC-4182-8E7D-C8AA14C209B8}" type="pres">
      <dgm:prSet presAssocID="{19F73503-E697-430C-915B-9128E7168442}" presName="arrow" presStyleLbl="bgShp" presStyleIdx="0" presStyleCnt="1"/>
      <dgm:spPr/>
    </dgm:pt>
    <dgm:pt modelId="{C5E1472F-F8DD-48B0-AE29-E0236B11854E}" type="pres">
      <dgm:prSet presAssocID="{19F73503-E697-430C-915B-9128E7168442}" presName="linearProcess" presStyleCnt="0"/>
      <dgm:spPr/>
    </dgm:pt>
    <dgm:pt modelId="{C09FD18A-D080-4430-9F91-8C686CC54DF3}" type="pres">
      <dgm:prSet presAssocID="{1CE6610D-0815-4386-8FCF-AA320A837390}" presName="textNode" presStyleLbl="node1" presStyleIdx="0" presStyleCnt="4">
        <dgm:presLayoutVars>
          <dgm:bulletEnabled val="1"/>
        </dgm:presLayoutVars>
      </dgm:prSet>
      <dgm:spPr/>
    </dgm:pt>
    <dgm:pt modelId="{C28B5D37-F9F4-453E-8A90-913151F4E1CF}" type="pres">
      <dgm:prSet presAssocID="{4CEC55DA-3141-4E14-B94E-F9AB31370D68}" presName="sibTrans" presStyleCnt="0"/>
      <dgm:spPr/>
    </dgm:pt>
    <dgm:pt modelId="{792C90F2-9FEF-4D6B-82FB-A8D26B7B6A06}" type="pres">
      <dgm:prSet presAssocID="{80E316BF-4CFB-41E3-A723-5B659F44A11B}" presName="textNode" presStyleLbl="node1" presStyleIdx="1" presStyleCnt="4">
        <dgm:presLayoutVars>
          <dgm:bulletEnabled val="1"/>
        </dgm:presLayoutVars>
      </dgm:prSet>
      <dgm:spPr/>
    </dgm:pt>
    <dgm:pt modelId="{D62B2E47-C108-4926-8FBC-84B38381D695}" type="pres">
      <dgm:prSet presAssocID="{D0451BA2-C2F4-4A1C-98B1-3152ACC04CA5}" presName="sibTrans" presStyleCnt="0"/>
      <dgm:spPr/>
    </dgm:pt>
    <dgm:pt modelId="{B0A7404B-ED6A-432D-9461-561687A8EF51}" type="pres">
      <dgm:prSet presAssocID="{54D2F843-7FD0-40CA-BECD-1258A58E1B41}" presName="textNode" presStyleLbl="node1" presStyleIdx="2" presStyleCnt="4">
        <dgm:presLayoutVars>
          <dgm:bulletEnabled val="1"/>
        </dgm:presLayoutVars>
      </dgm:prSet>
      <dgm:spPr/>
    </dgm:pt>
    <dgm:pt modelId="{9011A1F8-3AFA-4B84-A8ED-910791742EA0}" type="pres">
      <dgm:prSet presAssocID="{01644803-FA74-41F5-972C-DC52873A45CE}" presName="sibTrans" presStyleCnt="0"/>
      <dgm:spPr/>
    </dgm:pt>
    <dgm:pt modelId="{C1CB0C67-F836-4505-896B-75DE9F2988A6}" type="pres">
      <dgm:prSet presAssocID="{56960557-F7E6-46EF-A820-6BFD2E790DF6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8F903709-31CC-42BB-88A5-D5A2FADC9EC5}" type="presOf" srcId="{56960557-F7E6-46EF-A820-6BFD2E790DF6}" destId="{C1CB0C67-F836-4505-896B-75DE9F2988A6}" srcOrd="0" destOrd="0" presId="urn:microsoft.com/office/officeart/2005/8/layout/hProcess9"/>
    <dgm:cxn modelId="{02EFAF18-940E-4A2F-9424-6D34CB3EBCCD}" type="presOf" srcId="{80E316BF-4CFB-41E3-A723-5B659F44A11B}" destId="{792C90F2-9FEF-4D6B-82FB-A8D26B7B6A06}" srcOrd="0" destOrd="0" presId="urn:microsoft.com/office/officeart/2005/8/layout/hProcess9"/>
    <dgm:cxn modelId="{A1899423-26E2-425F-BCE1-7417A2DC7850}" type="presOf" srcId="{1CE6610D-0815-4386-8FCF-AA320A837390}" destId="{C09FD18A-D080-4430-9F91-8C686CC54DF3}" srcOrd="0" destOrd="0" presId="urn:microsoft.com/office/officeart/2005/8/layout/hProcess9"/>
    <dgm:cxn modelId="{D37B6F28-48B9-4ABE-8795-866CDE51EE4C}" srcId="{19F73503-E697-430C-915B-9128E7168442}" destId="{56960557-F7E6-46EF-A820-6BFD2E790DF6}" srcOrd="3" destOrd="0" parTransId="{1F0FA3CB-6764-47D0-B1FD-FB603D641CF1}" sibTransId="{B703913E-FC67-4370-AD0A-6E471A9C6AA7}"/>
    <dgm:cxn modelId="{F6C3AE2C-67D2-4719-ACF1-9BE3A016332D}" srcId="{19F73503-E697-430C-915B-9128E7168442}" destId="{1CE6610D-0815-4386-8FCF-AA320A837390}" srcOrd="0" destOrd="0" parTransId="{49B507E0-8AAC-45F7-8EC7-3B7741323537}" sibTransId="{4CEC55DA-3141-4E14-B94E-F9AB31370D68}"/>
    <dgm:cxn modelId="{AF36BC2D-5B97-4E08-B553-C7D595C52830}" srcId="{19F73503-E697-430C-915B-9128E7168442}" destId="{54D2F843-7FD0-40CA-BECD-1258A58E1B41}" srcOrd="2" destOrd="0" parTransId="{3FCA15F5-C81E-44A3-BB93-30E17B7AACD2}" sibTransId="{01644803-FA74-41F5-972C-DC52873A45CE}"/>
    <dgm:cxn modelId="{EB0B1140-0DC6-476C-80B1-ED5A707F9A15}" srcId="{19F73503-E697-430C-915B-9128E7168442}" destId="{80E316BF-4CFB-41E3-A723-5B659F44A11B}" srcOrd="1" destOrd="0" parTransId="{3274A8FA-8315-46C7-A50D-02160B6E4523}" sibTransId="{D0451BA2-C2F4-4A1C-98B1-3152ACC04CA5}"/>
    <dgm:cxn modelId="{3A0D3B92-AA8E-4B17-A29B-23200810ACB9}" type="presOf" srcId="{19F73503-E697-430C-915B-9128E7168442}" destId="{9C7E8D66-3016-4B4E-A10A-D2FEEE4421F3}" srcOrd="0" destOrd="0" presId="urn:microsoft.com/office/officeart/2005/8/layout/hProcess9"/>
    <dgm:cxn modelId="{32609B9B-3963-48D0-B0D5-BF441547F308}" type="presOf" srcId="{54D2F843-7FD0-40CA-BECD-1258A58E1B41}" destId="{B0A7404B-ED6A-432D-9461-561687A8EF51}" srcOrd="0" destOrd="0" presId="urn:microsoft.com/office/officeart/2005/8/layout/hProcess9"/>
    <dgm:cxn modelId="{9D37FE2F-E9B0-4EB0-8E5C-3E92A4A8161D}" type="presParOf" srcId="{9C7E8D66-3016-4B4E-A10A-D2FEEE4421F3}" destId="{D5105C9D-45AC-4182-8E7D-C8AA14C209B8}" srcOrd="0" destOrd="0" presId="urn:microsoft.com/office/officeart/2005/8/layout/hProcess9"/>
    <dgm:cxn modelId="{A1DDB225-3B88-423C-9458-A47BD1506F29}" type="presParOf" srcId="{9C7E8D66-3016-4B4E-A10A-D2FEEE4421F3}" destId="{C5E1472F-F8DD-48B0-AE29-E0236B11854E}" srcOrd="1" destOrd="0" presId="urn:microsoft.com/office/officeart/2005/8/layout/hProcess9"/>
    <dgm:cxn modelId="{6894D8B9-1232-46FB-B499-BC291FA3E95B}" type="presParOf" srcId="{C5E1472F-F8DD-48B0-AE29-E0236B11854E}" destId="{C09FD18A-D080-4430-9F91-8C686CC54DF3}" srcOrd="0" destOrd="0" presId="urn:microsoft.com/office/officeart/2005/8/layout/hProcess9"/>
    <dgm:cxn modelId="{34E07C8B-940F-4A28-818A-45B04F0D3822}" type="presParOf" srcId="{C5E1472F-F8DD-48B0-AE29-E0236B11854E}" destId="{C28B5D37-F9F4-453E-8A90-913151F4E1CF}" srcOrd="1" destOrd="0" presId="urn:microsoft.com/office/officeart/2005/8/layout/hProcess9"/>
    <dgm:cxn modelId="{976A9CDF-EC71-4DAD-9AD6-3CCA51C592C0}" type="presParOf" srcId="{C5E1472F-F8DD-48B0-AE29-E0236B11854E}" destId="{792C90F2-9FEF-4D6B-82FB-A8D26B7B6A06}" srcOrd="2" destOrd="0" presId="urn:microsoft.com/office/officeart/2005/8/layout/hProcess9"/>
    <dgm:cxn modelId="{DFA445E9-CE9C-40B4-8F1B-CD3971DBF610}" type="presParOf" srcId="{C5E1472F-F8DD-48B0-AE29-E0236B11854E}" destId="{D62B2E47-C108-4926-8FBC-84B38381D695}" srcOrd="3" destOrd="0" presId="urn:microsoft.com/office/officeart/2005/8/layout/hProcess9"/>
    <dgm:cxn modelId="{B23F7AB3-508C-4876-A4FB-ABEE5CE6E1F8}" type="presParOf" srcId="{C5E1472F-F8DD-48B0-AE29-E0236B11854E}" destId="{B0A7404B-ED6A-432D-9461-561687A8EF51}" srcOrd="4" destOrd="0" presId="urn:microsoft.com/office/officeart/2005/8/layout/hProcess9"/>
    <dgm:cxn modelId="{C8BBCE33-EB67-4A91-98BA-F62E17368228}" type="presParOf" srcId="{C5E1472F-F8DD-48B0-AE29-E0236B11854E}" destId="{9011A1F8-3AFA-4B84-A8ED-910791742EA0}" srcOrd="5" destOrd="0" presId="urn:microsoft.com/office/officeart/2005/8/layout/hProcess9"/>
    <dgm:cxn modelId="{1BAF6714-129F-4E0A-8538-9A558214CE48}" type="presParOf" srcId="{C5E1472F-F8DD-48B0-AE29-E0236B11854E}" destId="{C1CB0C67-F836-4505-896B-75DE9F2988A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105C9D-45AC-4182-8E7D-C8AA14C209B8}">
      <dsp:nvSpPr>
        <dsp:cNvPr id="0" name=""/>
        <dsp:cNvSpPr/>
      </dsp:nvSpPr>
      <dsp:spPr>
        <a:xfrm>
          <a:off x="668108" y="0"/>
          <a:ext cx="7571900" cy="446116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9FD18A-D080-4430-9F91-8C686CC54DF3}">
      <dsp:nvSpPr>
        <dsp:cNvPr id="0" name=""/>
        <dsp:cNvSpPr/>
      </dsp:nvSpPr>
      <dsp:spPr>
        <a:xfrm>
          <a:off x="3044" y="1338349"/>
          <a:ext cx="1978228" cy="17844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Диагностический</a:t>
          </a:r>
          <a:r>
            <a:rPr lang="ru-RU" sz="12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обследование детей</a:t>
          </a:r>
          <a:endParaRPr lang="ru-RU" sz="1400" kern="1200" dirty="0"/>
        </a:p>
      </dsp:txBody>
      <dsp:txXfrm>
        <a:off x="90154" y="1425459"/>
        <a:ext cx="1804008" cy="1610245"/>
      </dsp:txXfrm>
    </dsp:sp>
    <dsp:sp modelId="{792C90F2-9FEF-4D6B-82FB-A8D26B7B6A06}">
      <dsp:nvSpPr>
        <dsp:cNvPr id="0" name=""/>
        <dsp:cNvSpPr/>
      </dsp:nvSpPr>
      <dsp:spPr>
        <a:xfrm>
          <a:off x="2310978" y="1338349"/>
          <a:ext cx="1978228" cy="17844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Подготовительный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в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ыполнение отдельных артикуляционных упражнений. Выполнение движений кистью рук</a:t>
          </a:r>
          <a:endParaRPr lang="ru-RU" sz="1400" kern="1200" dirty="0"/>
        </a:p>
      </dsp:txBody>
      <dsp:txXfrm>
        <a:off x="2398088" y="1425459"/>
        <a:ext cx="1804008" cy="1610245"/>
      </dsp:txXfrm>
    </dsp:sp>
    <dsp:sp modelId="{B0A7404B-ED6A-432D-9461-561687A8EF51}">
      <dsp:nvSpPr>
        <dsp:cNvPr id="0" name=""/>
        <dsp:cNvSpPr/>
      </dsp:nvSpPr>
      <dsp:spPr>
        <a:xfrm>
          <a:off x="4618911" y="1338349"/>
          <a:ext cx="1978228" cy="17844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Основной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выполнение одновременно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артикуляционных упражнений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 движений кистью рук</a:t>
          </a:r>
          <a:endParaRPr lang="ru-RU" sz="1400" kern="1200" dirty="0"/>
        </a:p>
      </dsp:txBody>
      <dsp:txXfrm>
        <a:off x="4706021" y="1425459"/>
        <a:ext cx="1804008" cy="1610245"/>
      </dsp:txXfrm>
    </dsp:sp>
    <dsp:sp modelId="{C1CB0C67-F836-4505-896B-75DE9F2988A6}">
      <dsp:nvSpPr>
        <dsp:cNvPr id="0" name=""/>
        <dsp:cNvSpPr/>
      </dsp:nvSpPr>
      <dsp:spPr>
        <a:xfrm>
          <a:off x="6926844" y="1338349"/>
          <a:ext cx="1978228" cy="17844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Заключительный</a:t>
          </a: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внедрение технологии в образовательную деятельность</a:t>
          </a:r>
        </a:p>
      </dsp:txBody>
      <dsp:txXfrm>
        <a:off x="7013954" y="1425459"/>
        <a:ext cx="1804008" cy="16102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2913063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086CB-DB08-44C3-8B8C-44CC74CFBA16}" type="datetimeFigureOut">
              <a:rPr lang="ru-RU" smtClean="0"/>
              <a:pPr/>
              <a:t>24.05.2026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2913063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39F07-46EF-457E-9DBC-19550E2E4E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428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FullSizeRender">
            <a:hlinkClick r:id="" action="ppaction://media"/>
            <a:extLst>
              <a:ext uri="{FF2B5EF4-FFF2-40B4-BE49-F238E27FC236}">
                <a16:creationId xmlns:a16="http://schemas.microsoft.com/office/drawing/2014/main" id="{31101311-330F-ADC1-5ACA-E9421F0E56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98255" y="-129309"/>
            <a:ext cx="4414981" cy="6987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FDC00-B784-B09E-C425-91C79FDAF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>
            <a:extLst>
              <a:ext uri="{FF2B5EF4-FFF2-40B4-BE49-F238E27FC236}">
                <a16:creationId xmlns:a16="http://schemas.microsoft.com/office/drawing/2014/main" id="{2F6C8AEF-DC71-F159-F752-66BEDD6A0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496D040D-62FE-0B8F-8243-ECC285616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8EE7C2-B6DE-E737-5FA9-E47686726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82" y="1507332"/>
            <a:ext cx="3798137" cy="27983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CAF190-8D00-F078-6319-66D0B02A19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7987" y="1446367"/>
            <a:ext cx="2286198" cy="28592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01E5C1-25F3-10FD-6EEF-7605E1992E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129" y="4732017"/>
            <a:ext cx="4371211" cy="171922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3C65094-B65E-EFAB-74EA-14B53275686A}"/>
              </a:ext>
            </a:extLst>
          </p:cNvPr>
          <p:cNvSpPr txBox="1"/>
          <p:nvPr/>
        </p:nvSpPr>
        <p:spPr>
          <a:xfrm>
            <a:off x="1214729" y="175754"/>
            <a:ext cx="67472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Средства для работы с технологией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Биоэнергопластика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155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347FAD-3A4D-3988-3E55-ED44F5DF1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6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98BC25-E1FD-B769-3A8B-0320A59A58B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93755" y="674255"/>
            <a:ext cx="6956542" cy="3728760"/>
          </a:xfrm>
          <a:prstGeom prst="rect">
            <a:avLst/>
          </a:prstGeom>
        </p:spPr>
      </p:pic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A9194B-FF7E-27CC-AE1E-23D27875D525}"/>
              </a:ext>
            </a:extLst>
          </p:cNvPr>
          <p:cNvSpPr txBox="1"/>
          <p:nvPr/>
        </p:nvSpPr>
        <p:spPr>
          <a:xfrm>
            <a:off x="1993016" y="1009205"/>
            <a:ext cx="5610734" cy="2518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Нарушение речевого развития, </a:t>
            </a:r>
            <a:r>
              <a:rPr lang="ru-RU" sz="28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н</a:t>
            </a:r>
            <a:r>
              <a:rPr kumimoji="0" lang="ru-RU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арушение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звукопроизношения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невнятная речь </a:t>
            </a:r>
            <a:r>
              <a:rPr lang="ru-RU" sz="2400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вследствие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неразвитого артикуляционного аппарата</a:t>
            </a:r>
            <a:r>
              <a:rPr lang="ru-RU" sz="24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BC13BC-FB49-BEA4-97A8-D0B801B250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1319" y="4049498"/>
            <a:ext cx="3875666" cy="25837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8871AD-EF5C-76F8-1DAB-1CA9D544DE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691" y="4274222"/>
            <a:ext cx="3201495" cy="2134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7633D9-F075-63E8-0A55-AF699401AC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843277"/>
            <a:ext cx="9143999" cy="58116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8CDB9A-A89A-8199-28EE-76B53B99C37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23666" y="1637093"/>
            <a:ext cx="4999573" cy="45750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B1E2BA-2785-FA6A-07EF-780FCC75B83B}"/>
              </a:ext>
            </a:extLst>
          </p:cNvPr>
          <p:cNvSpPr txBox="1"/>
          <p:nvPr/>
        </p:nvSpPr>
        <p:spPr>
          <a:xfrm>
            <a:off x="2239780" y="2511086"/>
            <a:ext cx="4247332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cs typeface="Times New Roman" panose="02020603050405020304" pitchFamily="18" charset="0"/>
                <a:sym typeface="Yeseva One"/>
              </a:rPr>
              <a:t>«</a:t>
            </a:r>
            <a:r>
              <a:rPr lang="ru-RU" b="1" kern="0" dirty="0">
                <a:solidFill>
                  <a:srgbClr val="C00000"/>
                </a:solidFill>
                <a:latin typeface="Comic Sans MS" pitchFamily="66" charset="0"/>
                <a:cs typeface="Times New Roman" panose="02020603050405020304" pitchFamily="18" charset="0"/>
                <a:sym typeface="Yeseva One"/>
              </a:rPr>
              <a:t>БИОЭНЕРГОПЛАСТИКА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cs typeface="Times New Roman" panose="02020603050405020304" pitchFamily="18" charset="0"/>
                <a:sym typeface="Yeseva One"/>
              </a:rPr>
              <a:t>» </a:t>
            </a:r>
          </a:p>
          <a:p>
            <a:pPr marL="45720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mic Sans MS" pitchFamily="66" charset="0"/>
              <a:cs typeface="Times New Roman" panose="02020603050405020304" pitchFamily="18" charset="0"/>
              <a:sym typeface="Yeseva One"/>
            </a:endParaRPr>
          </a:p>
          <a:p>
            <a:pPr marL="45720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cs typeface="Times New Roman" panose="02020603050405020304" pitchFamily="18" charset="0"/>
                <a:sym typeface="Yeseva One"/>
              </a:rPr>
              <a:t>биоэнергия – это та энергия, которая находится внутри человека</a:t>
            </a:r>
          </a:p>
          <a:p>
            <a:pPr marL="45720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cs typeface="Times New Roman" panose="02020603050405020304" pitchFamily="18" charset="0"/>
              <a:sym typeface="Yeseva One"/>
            </a:endParaRPr>
          </a:p>
          <a:p>
            <a:pPr marL="45720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cs typeface="Times New Roman" panose="02020603050405020304" pitchFamily="18" charset="0"/>
                <a:sym typeface="Yeseva One"/>
              </a:rPr>
              <a:t>пластика -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sym typeface="Yeseva One"/>
              </a:rPr>
              <a:t>плавные, раскрепощённые движения тела, рук.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cs typeface="Times New Roman" panose="02020603050405020304" pitchFamily="18" charset="0"/>
              <a:sym typeface="Yeseva One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9418" y="775732"/>
            <a:ext cx="618926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000000"/>
              </a:buCl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  <a:sym typeface="Arial"/>
              </a:rPr>
              <a:t>«Чем больше уверенности в движении детской руки, </a:t>
            </a:r>
          </a:p>
          <a:p>
            <a:pPr lvl="0" algn="ctr">
              <a:buClr>
                <a:srgbClr val="000000"/>
              </a:buCl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  <a:sym typeface="Arial"/>
              </a:rPr>
              <a:t>тем ярче речь ребенка!»</a:t>
            </a:r>
          </a:p>
          <a:p>
            <a:pPr lvl="0" algn="r">
              <a:buClr>
                <a:srgbClr val="000000"/>
              </a:buClr>
              <a:defRPr/>
            </a:pPr>
            <a:endParaRPr lang="ru-RU" dirty="0"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lvl="0" algn="r">
              <a:buClr>
                <a:srgbClr val="000000"/>
              </a:buCl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  <a:sym typeface="Arial"/>
              </a:rPr>
              <a:t>В.А. Сухомлинский</a:t>
            </a:r>
          </a:p>
        </p:txBody>
      </p:sp>
      <p:pic>
        <p:nvPicPr>
          <p:cNvPr id="3074" name="Picture 2" descr="C:\Users\DS3\Desktop\af9cc2c965b627dad40c4094e0f58c1d.jp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753" y="5250297"/>
            <a:ext cx="1848043" cy="138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BE054A-28B8-3B88-D80E-4616CBF338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8462" y="1637092"/>
            <a:ext cx="1596993" cy="1197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883683" y="175567"/>
            <a:ext cx="7409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Технология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Биоэнергопластика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515153-0CE9-4DD2-10CD-F69417008D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83" y="1662655"/>
            <a:ext cx="1848043" cy="1384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C41DC7-5057-D823-CBFB-9C15764903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08461" y="5220908"/>
            <a:ext cx="1596993" cy="1305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50F9FF-0D9E-A73E-C63D-B6E77A846B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1" y="2057354"/>
            <a:ext cx="3585919" cy="30826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4A6CB6-1448-0313-A8AB-8AA4096027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8600" y="2563274"/>
            <a:ext cx="2428037" cy="3468072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83569EC6-1E02-1E80-A911-363825A3C419}"/>
              </a:ext>
            </a:extLst>
          </p:cNvPr>
          <p:cNvSpPr txBox="1"/>
          <p:nvPr/>
        </p:nvSpPr>
        <p:spPr>
          <a:xfrm>
            <a:off x="5843437" y="2461490"/>
            <a:ext cx="3439109" cy="267854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Впервые методику  предложили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Алла Васильевна Ястребова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Ольга Ивановна Назаренко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274" y="969818"/>
            <a:ext cx="83681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Учёные и специалисты, которые занимались вопросами артикуляционной гимнастики и её применением в коррекции звукопроизношения: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М. Е. 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Хватцев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О. В. Правдина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М. В. Фомичёва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71154E70-CE24-9777-393F-2F9875E62EDB}"/>
              </a:ext>
            </a:extLst>
          </p:cNvPr>
          <p:cNvSpPr txBox="1"/>
          <p:nvPr/>
        </p:nvSpPr>
        <p:spPr>
          <a:xfrm>
            <a:off x="-1" y="433053"/>
            <a:ext cx="9144001" cy="260561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Цель:</a:t>
            </a:r>
            <a:r>
              <a:rPr kumimoji="0" lang="ru-RU" sz="2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 </a:t>
            </a:r>
            <a:r>
              <a:rPr kumimoji="0" lang="ru-RU" sz="2800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развитие</a:t>
            </a:r>
            <a:r>
              <a:rPr kumimoji="0" lang="ru-RU" sz="28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 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артикуляционного аппарата,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с помощью технологии «</a:t>
            </a:r>
            <a:r>
              <a:rPr kumimoji="0" lang="ru-RU" sz="2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Биоэнергопластика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»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170297-DD6D-19F3-1071-0A1EA99EA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65" y="3364941"/>
            <a:ext cx="5089182" cy="3034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0B594E-EC65-D2F1-2460-DD6781AE92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5783" y="3364941"/>
            <a:ext cx="3487022" cy="3146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загнутый угол 3">
            <a:extLst>
              <a:ext uri="{FF2B5EF4-FFF2-40B4-BE49-F238E27FC236}">
                <a16:creationId xmlns:a16="http://schemas.microsoft.com/office/drawing/2014/main" id="{0BD9D8DC-E78D-1889-CFB6-01E9FD26FE31}"/>
              </a:ext>
            </a:extLst>
          </p:cNvPr>
          <p:cNvSpPr/>
          <p:nvPr/>
        </p:nvSpPr>
        <p:spPr>
          <a:xfrm>
            <a:off x="554182" y="1837193"/>
            <a:ext cx="8229599" cy="4302350"/>
          </a:xfrm>
          <a:prstGeom prst="foldedCorne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76200" marR="0" lvl="0" indent="0" algn="l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1) развивать артикуляционный аппарат;</a:t>
            </a:r>
          </a:p>
          <a:p>
            <a:pPr marL="76200" marR="0" lvl="0" indent="0" algn="l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2) развивать мелкую моторику рук;</a:t>
            </a:r>
          </a:p>
          <a:p>
            <a:pPr marL="76200" marR="0" lvl="0" indent="0" algn="l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3) синхронизировать движения рук и артикуляционного аппарата;</a:t>
            </a:r>
          </a:p>
          <a:p>
            <a:pPr marL="76200" marR="0" lvl="0" indent="0" algn="l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4) активизировать межполушарное взаимодействие.</a:t>
            </a:r>
          </a:p>
          <a:p>
            <a:pPr marL="76200" marR="0" lvl="0" indent="0" algn="l" defTabSz="914400" rtl="0" eaLnBrk="1" fontAlgn="auto" latinLnBrk="0" hangingPunct="1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Yeseva One"/>
              <a:buNone/>
              <a:tabLst/>
              <a:defRPr/>
            </a:pPr>
            <a:r>
              <a:rPr lang="ru-RU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Yeseva One"/>
              </a:rPr>
              <a:t>5) повышать мотивацию детей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Yeseva One"/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0157FBBB-60DF-D227-5F76-EBC0053A3B94}"/>
              </a:ext>
            </a:extLst>
          </p:cNvPr>
          <p:cNvSpPr txBox="1">
            <a:spLocks/>
          </p:cNvSpPr>
          <p:nvPr/>
        </p:nvSpPr>
        <p:spPr>
          <a:xfrm>
            <a:off x="554182" y="833414"/>
            <a:ext cx="6015699" cy="100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Yeseva One"/>
              <a:buNone/>
              <a:defRPr sz="9000" b="0" i="0" u="none" strike="noStrike" cap="none">
                <a:solidFill>
                  <a:schemeClr val="accent2"/>
                </a:solidFill>
                <a:latin typeface="Yeseva One"/>
                <a:ea typeface="Yeseva One"/>
                <a:cs typeface="Yeseva One"/>
                <a:sym typeface="Yesev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Yeseva One"/>
              <a:buNone/>
              <a:tabLst/>
              <a:defRPr/>
            </a:pP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Yeseva One"/>
              </a:rPr>
              <a:t>Задачи:</a:t>
            </a:r>
            <a:endParaRPr kumimoji="0" lang="ru-RU" sz="9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Yeseva On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98764" y="544945"/>
            <a:ext cx="844203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Yeseva One"/>
              </a:rPr>
              <a:t>Этапы </a:t>
            </a:r>
          </a:p>
          <a:p>
            <a:pPr algn="ctr"/>
            <a:r>
              <a:rPr lang="ru-RU" sz="2800" kern="0" dirty="0">
                <a:latin typeface="Times New Roman" pitchFamily="18" charset="0"/>
                <a:cs typeface="Times New Roman" pitchFamily="18" charset="0"/>
                <a:sym typeface="Yeseva One"/>
              </a:rPr>
              <a:t>проведения занятий по технологии «</a:t>
            </a:r>
            <a:r>
              <a:rPr lang="ru-RU" sz="2800" kern="0" dirty="0" err="1">
                <a:latin typeface="Times New Roman" pitchFamily="18" charset="0"/>
                <a:cs typeface="Times New Roman" pitchFamily="18" charset="0"/>
                <a:sym typeface="Yeseva One"/>
              </a:rPr>
              <a:t>Биоэнергопластика</a:t>
            </a:r>
            <a:r>
              <a:rPr lang="ru-RU" sz="2800" kern="0" dirty="0">
                <a:latin typeface="Times New Roman" pitchFamily="18" charset="0"/>
                <a:cs typeface="Times New Roman" pitchFamily="18" charset="0"/>
                <a:sym typeface="Yeseva One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32681" y="1930400"/>
          <a:ext cx="8908118" cy="4461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B5CD9-B456-0F8D-487F-66824A615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Я\Desktop\0x0_640x640__size__94fd3901-2aa6-47c7-9845-a50f9f0419f8.png">
            <a:extLst>
              <a:ext uri="{FF2B5EF4-FFF2-40B4-BE49-F238E27FC236}">
                <a16:creationId xmlns:a16="http://schemas.microsoft.com/office/drawing/2014/main" id="{25F782EE-9144-0634-D1C2-396DEE15F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" y="-7725"/>
            <a:ext cx="851002" cy="85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6178CC0E-59B1-5A9F-8670-2979E1011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999" y="-7724"/>
            <a:ext cx="851000" cy="85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024F18-C51B-ECF5-6A3E-6A53BE253EE2}"/>
              </a:ext>
            </a:extLst>
          </p:cNvPr>
          <p:cNvSpPr txBox="1"/>
          <p:nvPr/>
        </p:nvSpPr>
        <p:spPr>
          <a:xfrm>
            <a:off x="1747563" y="125388"/>
            <a:ext cx="56815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Промежуточные результаты  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C80B17F6-0D49-961C-1398-3BAEE329C5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8055430"/>
              </p:ext>
            </p:extLst>
          </p:nvPr>
        </p:nvGraphicFramePr>
        <p:xfrm>
          <a:off x="101600" y="956385"/>
          <a:ext cx="4470400" cy="2855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2EC204D3-AEF7-8946-7116-A0780F46CD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0804194"/>
              </p:ext>
            </p:extLst>
          </p:nvPr>
        </p:nvGraphicFramePr>
        <p:xfrm>
          <a:off x="4267200" y="3429000"/>
          <a:ext cx="4760686" cy="3233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489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200</Words>
  <Application>Microsoft Office PowerPoint</Application>
  <PresentationFormat>Экран (4:3)</PresentationFormat>
  <Paragraphs>38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Comic Sans MS</vt:lpstr>
      <vt:lpstr>Times New Roman</vt:lpstr>
      <vt:lpstr>Yeseva One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Анастасия Воеводина</cp:lastModifiedBy>
  <cp:revision>60</cp:revision>
  <dcterms:created xsi:type="dcterms:W3CDTF">2025-01-09T11:23:20Z</dcterms:created>
  <dcterms:modified xsi:type="dcterms:W3CDTF">2026-05-24T12:48:49Z</dcterms:modified>
</cp:coreProperties>
</file>