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56" r:id="rId3"/>
    <p:sldId id="261" r:id="rId4"/>
    <p:sldId id="260" r:id="rId5"/>
    <p:sldId id="262" r:id="rId6"/>
    <p:sldId id="263" r:id="rId7"/>
    <p:sldId id="298" r:id="rId8"/>
    <p:sldId id="299" r:id="rId9"/>
    <p:sldId id="264" r:id="rId10"/>
    <p:sldId id="265" r:id="rId11"/>
    <p:sldId id="266" r:id="rId12"/>
    <p:sldId id="267" r:id="rId13"/>
    <p:sldId id="300" r:id="rId14"/>
    <p:sldId id="268" r:id="rId15"/>
    <p:sldId id="269" r:id="rId16"/>
    <p:sldId id="270" r:id="rId17"/>
    <p:sldId id="271" r:id="rId18"/>
    <p:sldId id="272" r:id="rId19"/>
    <p:sldId id="273" r:id="rId20"/>
    <p:sldId id="275" r:id="rId21"/>
    <p:sldId id="277" r:id="rId22"/>
    <p:sldId id="278" r:id="rId23"/>
    <p:sldId id="280" r:id="rId24"/>
    <p:sldId id="289" r:id="rId25"/>
    <p:sldId id="295" r:id="rId26"/>
    <p:sldId id="285" r:id="rId27"/>
    <p:sldId id="281" r:id="rId28"/>
    <p:sldId id="283" r:id="rId29"/>
    <p:sldId id="284" r:id="rId30"/>
    <p:sldId id="282" r:id="rId31"/>
    <p:sldId id="288" r:id="rId32"/>
    <p:sldId id="292" r:id="rId33"/>
    <p:sldId id="294" r:id="rId34"/>
    <p:sldId id="293" r:id="rId35"/>
    <p:sldId id="290" r:id="rId36"/>
    <p:sldId id="274" r:id="rId37"/>
    <p:sldId id="287" r:id="rId38"/>
    <p:sldId id="297" r:id="rId39"/>
    <p:sldId id="301" r:id="rId40"/>
    <p:sldId id="303" r:id="rId41"/>
    <p:sldId id="305" r:id="rId42"/>
    <p:sldId id="296" r:id="rId43"/>
    <p:sldId id="286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06.05.26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06.05.26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06.05.26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06.05.26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06.05.26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06.05.26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06.05.26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06.05.26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06.05.26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06.05.26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ср 06.05.26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3000"/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ср 06.05.26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mp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mp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mp"/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tm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mp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mp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mp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mp"/><Relationship Id="rId2" Type="http://schemas.openxmlformats.org/officeDocument/2006/relationships/image" Target="../media/image28.tmp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tm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m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mp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mp"/><Relationship Id="rId2" Type="http://schemas.openxmlformats.org/officeDocument/2006/relationships/image" Target="../media/image36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tmp"/><Relationship Id="rId5" Type="http://schemas.openxmlformats.org/officeDocument/2006/relationships/image" Target="../media/image39.tmp"/><Relationship Id="rId4" Type="http://schemas.openxmlformats.org/officeDocument/2006/relationships/image" Target="../media/image38.tm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mp"/><Relationship Id="rId2" Type="http://schemas.openxmlformats.org/officeDocument/2006/relationships/image" Target="../media/image42.tmp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microsoft.com/office/2007/relationships/hdphoto" Target="../media/hdphoto2.wdp"/><Relationship Id="rId4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tmp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tmp"/><Relationship Id="rId2" Type="http://schemas.openxmlformats.org/officeDocument/2006/relationships/image" Target="../media/image49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tmp"/><Relationship Id="rId5" Type="http://schemas.openxmlformats.org/officeDocument/2006/relationships/image" Target="../media/image52.tmp"/><Relationship Id="rId4" Type="http://schemas.openxmlformats.org/officeDocument/2006/relationships/image" Target="../media/image51.tmp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tmp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3588" y="548680"/>
            <a:ext cx="74168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Вода-растворитель</a:t>
            </a:r>
            <a:endParaRPr lang="ru-RU" sz="7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048" y="3332429"/>
            <a:ext cx="4421904" cy="35471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17983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682" y="377078"/>
            <a:ext cx="6858636" cy="4752528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31540" y="5157192"/>
            <a:ext cx="8280920" cy="12003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Агрегатные состояния – это состояние воды 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определенном температурном режиме и давлении, которое характеризуется в пределе некоторого интервала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802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60648"/>
            <a:ext cx="8280920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Твердое состояние воды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(снег, град, лед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5229200"/>
            <a:ext cx="7776864" cy="13849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- 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единственное вещество на Земле, плотность которого </a:t>
            </a:r>
            <a:endParaRPr lang="ru-RU" sz="21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твердом состоянии меньше, чем в жидком. Именно поэтому лед не тонет, а водоемы не промерзают до самого дна. </a:t>
            </a:r>
            <a:endParaRPr lang="ru-RU" sz="21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Разве 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при экстремально холодных температурах.</a:t>
            </a:r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05301"/>
            <a:ext cx="6336704" cy="4307657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0079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7524" y="404664"/>
            <a:ext cx="8568952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Жидкое состояние воды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(вода, туман, роса и дождь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7" t="2634" r="1457" b="2634"/>
          <a:stretch/>
        </p:blipFill>
        <p:spPr>
          <a:xfrm>
            <a:off x="845585" y="1196752"/>
            <a:ext cx="7452829" cy="5110511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802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vplate.ru/images/article/thumb/715-0/2021/09/kak-sdelat-model-molekuly-iz-plastilina-1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76673"/>
            <a:ext cx="6498604" cy="3600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69501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2"/>
            <a:ext cx="7632848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Газообразное состояние воды </a:t>
            </a:r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пар, туман)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00" y="1268760"/>
            <a:ext cx="7641318" cy="5127728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913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332656"/>
            <a:ext cx="7488832" cy="12003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Покрывая свыше 2/3 поверхности земного шара, Мировой океан регулирует обмен веществ 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энергии на всей нашей планете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0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539" y="1697451"/>
            <a:ext cx="6462921" cy="3446193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31540" y="5308111"/>
            <a:ext cx="8280920" cy="10618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круговорота воды в природе просто огромно. </a:t>
            </a:r>
            <a:endParaRPr lang="ru-RU" sz="21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процесс позволяет животным и растениям получать столь необходимую для их жизни и существования </a:t>
            </a:r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влагу.</a:t>
            </a:r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75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260648"/>
            <a:ext cx="6336704" cy="52322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 формирует климат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Земле</a:t>
            </a:r>
            <a:endParaRPr lang="ru-RU" sz="2800" b="0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1540" y="5157192"/>
            <a:ext cx="8280920" cy="13849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 впитывает солнечное тепло, поэтому почти 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повсеместно температура воды оказывается выше, чем воздуха</a:t>
            </a:r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2100" b="0" i="0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постоянного круговорота воды в природе океан медленно отдает свое тепло в атмосферу.</a:t>
            </a:r>
            <a:endParaRPr lang="ru-RU" sz="2100" b="0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890080"/>
            <a:ext cx="7056784" cy="4160900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06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8496944" cy="120032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 же процессы происходят и в районе протекания рек: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летом возле реки не так жарко, так как она поглощает тепло,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зимой она медленно отдает накопленное тепло.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5013176"/>
            <a:ext cx="8496944" cy="156966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 fontAlgn="base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Моря и океаны, реки и озера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водоемы играют важнейшую роль в создании климата той или иной местности. </a:t>
            </a:r>
            <a:endParaRPr lang="ru-RU" sz="2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теплоемкость воды обеспечивает комфортный температурный режим на нашей планете.</a:t>
            </a:r>
            <a:endParaRPr lang="ru-RU" sz="2400" b="0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9692" y="1629550"/>
            <a:ext cx="5544616" cy="3287061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4729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889" y="1628800"/>
            <a:ext cx="5868219" cy="4553586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719571" y="548680"/>
            <a:ext cx="7704856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Кастрюля, наполненная водой комнатной температуры, теплее, чем пустая, так как вода согревает кастрюлю.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260648"/>
            <a:ext cx="63367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- сила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248599"/>
            <a:ext cx="6400800" cy="4224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5485976"/>
            <a:ext cx="8496944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ода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появилась на нашей планете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миллионов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 раньше,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та же почва или воздух.</a:t>
            </a:r>
          </a:p>
        </p:txBody>
      </p:sp>
    </p:spTree>
    <p:extLst>
      <p:ext uri="{BB962C8B-B14F-4D97-AF65-F5344CB8AC3E}">
        <p14:creationId xmlns:p14="http://schemas.microsoft.com/office/powerpoint/2010/main" val="19509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484" y="1340768"/>
            <a:ext cx="2224557" cy="2525341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4149080"/>
            <a:ext cx="2806028" cy="2456618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894" y="2068196"/>
            <a:ext cx="1912868" cy="2490774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180486" y="197346"/>
            <a:ext cx="4319505" cy="62324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Дмитрий Иванович Менделеев </a:t>
            </a:r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 февраля1834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Тобольск </a:t>
            </a:r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</a:t>
            </a:r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1907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Санкт-Петербург) </a:t>
            </a:r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русский 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учёный-энциклопедист: химик, </a:t>
            </a:r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физик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метролог, экономист, технолог, геолог, метеоролог, нефтяник, педагог, преподаватель, воздухоплаватель, приборостроитель. </a:t>
            </a:r>
            <a:endParaRPr lang="ru-RU" sz="21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Профессор 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Санкт-Петербургского университета; член-корреспондент </a:t>
            </a:r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Императорской 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Санкт-Петербургской Академии наук. Среди наиболее известных открытий </a:t>
            </a:r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периодический закон химических элементов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1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фундаментальных законов мироздания, неотъемлемый </a:t>
            </a:r>
            <a:endParaRPr lang="ru-RU" sz="21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естествознания</a:t>
            </a:r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35894" y="21468"/>
            <a:ext cx="43204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190лет </a:t>
            </a:r>
            <a:endParaRPr lang="ru-RU" sz="4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Дня Рождения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5252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9532" y="109081"/>
            <a:ext cx="84249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– это энергия</a:t>
            </a:r>
            <a:endParaRPr lang="ru-RU" sz="6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124744"/>
            <a:ext cx="8460940" cy="73866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Энергию воды грубо можно разделить на три типа по ее виду, </a:t>
            </a:r>
            <a:endParaRPr lang="ru-RU" sz="21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котором она преобразовывается: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7721" y="1946604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323232"/>
                </a:solidFill>
                <a:latin typeface="Arial"/>
              </a:rPr>
              <a:t>  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23528" y="2026585"/>
            <a:ext cx="8460939" cy="20313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ru-RU" dirty="0">
                <a:solidFill>
                  <a:srgbClr val="323232"/>
                </a:solidFill>
                <a:latin typeface="Arial"/>
              </a:rPr>
              <a:t> 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Энергия приливов/отливов: Луна и Солнце влияют на Землю </a:t>
            </a:r>
          </a:p>
          <a:p>
            <a:pPr lvl="0" algn="ctr"/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так, что происходит неравномерное распределение воды в больших водоемах </a:t>
            </a:r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океаны, море). При вращении Земли эти неровности перемещаются к берегам, </a:t>
            </a:r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 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самым, заставляя воду двигаться </a:t>
            </a:r>
          </a:p>
          <a:p>
            <a:pPr lvl="0" algn="ctr"/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обратном направлении. </a:t>
            </a:r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Используется 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вращения турбин и преобразования энергии </a:t>
            </a:r>
          </a:p>
        </p:txBody>
      </p:sp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233" y="4057910"/>
            <a:ext cx="6149533" cy="2750427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5323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404664"/>
            <a:ext cx="3535199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 algn="ctr"/>
            <a:r>
              <a:rPr lang="ru-RU" sz="2400" dirty="0">
                <a:solidFill>
                  <a:srgbClr val="3232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Энергия морских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волн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397" y="4941168"/>
            <a:ext cx="8352928" cy="14465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сегодняшний день использование </a:t>
            </a: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энергии морских волн </a:t>
            </a:r>
          </a:p>
          <a:p>
            <a:pPr algn="ctr"/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особо распространено из-за ряда сложностей, возникающих </a:t>
            </a:r>
          </a:p>
          <a:p>
            <a:pPr algn="ctr"/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создании установок. Пока эта сфера находится только на стадии экспериментальных исследований.</a:t>
            </a:r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081" y="954750"/>
            <a:ext cx="6973560" cy="3897997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367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4644" y="3331038"/>
            <a:ext cx="8694712" cy="3477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rgbClr val="3232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вид энергии стал доступным </a:t>
            </a: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 благодаря совместной «работе» трех стихий: воды, воздуха и, конечно же, солнца. Солнце испаряет </a:t>
            </a: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поверхности озер, морей и океанов воду, образуя облака. Ветер перемещает газообразную воду к возвышенным областям, где она конденсируется и, выпадая в виде осадков, начинает стекать обратно к своим первоисточникам. </a:t>
            </a:r>
            <a:endParaRPr lang="ru-RU" sz="2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пути этих потоков ставятся гидроэлектростанции, которые перехватывают энергию падающей воды и преобразуют ее </a:t>
            </a:r>
            <a:endParaRPr lang="ru-RU" sz="2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электрическую. Мощность, вырабатываемая станцией, зависит </a:t>
            </a:r>
            <a:endParaRPr lang="ru-RU" sz="2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высоты падения воды, поэтому на ГЭС стали создаваться дамбы.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88640"/>
            <a:ext cx="4725781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200" dirty="0">
                <a:solidFill>
                  <a:srgbClr val="32323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Энергия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гидроэлектростанций 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177" y="736285"/>
            <a:ext cx="5945645" cy="2508772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2003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83668" y="230426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– стихийное бедствие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128969"/>
            <a:ext cx="3477392" cy="2634388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7560332" y="3830903"/>
            <a:ext cx="11371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шторм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3" y="1128969"/>
            <a:ext cx="4110871" cy="2634388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554620" y="3763357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наводнение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4225022"/>
            <a:ext cx="3672408" cy="2551756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724128" y="4754233"/>
            <a:ext cx="2124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цунами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151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изминутка 1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3524" y="548680"/>
            <a:ext cx="8576952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002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Свойства воды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Объект 4" descr="https://cdn12.picryl.com/photo/2016/12/31/water-fountain-water-jet-architecture-buildings-c23f53-1024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17638"/>
            <a:ext cx="7848872" cy="49636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7433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88640"/>
            <a:ext cx="31683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1. Текучесть воды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2533">
            <a:off x="6187451" y="259185"/>
            <a:ext cx="2606873" cy="1810311"/>
          </a:xfrm>
          <a:prstGeom prst="rect">
            <a:avLst/>
          </a:prstGeom>
          <a:ln w="9525">
            <a:solidFill>
              <a:srgbClr val="0070C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989519"/>
            <a:ext cx="7056784" cy="4726714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1852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584" y="91372"/>
            <a:ext cx="47525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2. </a:t>
            </a: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- растворитель 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68590"/>
            <a:ext cx="5854777" cy="4224989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31540" y="5085802"/>
            <a:ext cx="8280920" cy="13849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- 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универсальный растворитель. По количеству и качеству растворенных в воде элементов и минералов ученые выделяют приблизительно 1330 видов воды: минеральная и талая, дождевая и роса, ледниковая и артезианская…</a:t>
            </a:r>
          </a:p>
        </p:txBody>
      </p:sp>
    </p:spTree>
    <p:extLst>
      <p:ext uri="{BB962C8B-B14F-4D97-AF65-F5344CB8AC3E}">
        <p14:creationId xmlns:p14="http://schemas.microsoft.com/office/powerpoint/2010/main" val="257137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225" y="3402834"/>
            <a:ext cx="2793971" cy="2923923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362" y="3155856"/>
            <a:ext cx="2606396" cy="2400241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445314"/>
            <a:ext cx="1957940" cy="1972661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71" y="2000866"/>
            <a:ext cx="2049940" cy="2876866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237996" y="5733256"/>
            <a:ext cx="4032449" cy="76944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Меняет </a:t>
            </a:r>
          </a:p>
          <a:p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цвет, вкус, запах, прозрачность</a:t>
            </a:r>
            <a:endParaRPr lang="ru-RU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Вырезка экрана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560" y="725529"/>
            <a:ext cx="2168990" cy="2148953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27111" y="247102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2. </a:t>
            </a:r>
          </a:p>
          <a:p>
            <a:pPr lvl="0"/>
            <a:r>
              <a:rPr 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- растворитель </a:t>
            </a:r>
          </a:p>
        </p:txBody>
      </p:sp>
    </p:spTree>
    <p:extLst>
      <p:ext uri="{BB962C8B-B14F-4D97-AF65-F5344CB8AC3E}">
        <p14:creationId xmlns:p14="http://schemas.microsoft.com/office/powerpoint/2010/main" val="429298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88640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3. 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не имеет формы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72175"/>
            <a:ext cx="7615747" cy="3913649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55576" y="5661248"/>
            <a:ext cx="76328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не имеет собственной формы,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принимает форму того сосуда, в который налита.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542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44" y="1268760"/>
            <a:ext cx="8863911" cy="5328592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03794" y="260648"/>
            <a:ext cx="85364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Периодический закон химических элементов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150 лет со дня открытия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188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36724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4. Плотность воды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88640"/>
            <a:ext cx="3553321" cy="2186293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529" y="2132856"/>
            <a:ext cx="7377714" cy="4272616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15436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40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5. 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825" y="1419136"/>
            <a:ext cx="4201775" cy="4314120"/>
          </a:xfrm>
          <a:prstGeom prst="rect">
            <a:avLst/>
          </a:prstGeom>
        </p:spPr>
      </p:pic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419136"/>
            <a:ext cx="4024905" cy="4314120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539552" y="1772816"/>
            <a:ext cx="504056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60032" y="1494446"/>
            <a:ext cx="524301" cy="530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75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58686"/>
              </p:ext>
            </p:extLst>
          </p:nvPr>
        </p:nvGraphicFramePr>
        <p:xfrm>
          <a:off x="161763" y="332656"/>
          <a:ext cx="8820474" cy="594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84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baseline="40000" dirty="0" smtClean="0">
                          <a:solidFill>
                            <a:srgbClr val="FF0000"/>
                          </a:solidFill>
                          <a:latin typeface="Arial Black" panose="020B0A04020102020204" pitchFamily="34" charset="0"/>
                        </a:rPr>
                        <a:t>6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baseline="40000" dirty="0" smtClean="0">
                          <a:solidFill>
                            <a:srgbClr val="FF0000"/>
                          </a:solidFill>
                          <a:latin typeface="Arial Black" panose="020B0A04020102020204" pitchFamily="34" charset="0"/>
                        </a:rPr>
                        <a:t>5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baseline="40000" dirty="0" smtClean="0">
                          <a:solidFill>
                            <a:srgbClr val="FF0000"/>
                          </a:solidFill>
                          <a:latin typeface="Arial Black" panose="020B0A04020102020204" pitchFamily="34" charset="0"/>
                        </a:rPr>
                        <a:t>3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baseline="40000" dirty="0" smtClean="0">
                          <a:solidFill>
                            <a:srgbClr val="FF0000"/>
                          </a:solidFill>
                          <a:latin typeface="Arial Black" panose="020B0A04020102020204" pitchFamily="34" charset="0"/>
                        </a:rPr>
                        <a:t>7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40000" dirty="0" smtClean="0">
                          <a:solidFill>
                            <a:srgbClr val="FF0000"/>
                          </a:solidFill>
                          <a:latin typeface="Arial Black" panose="020B0A04020102020204" pitchFamily="34" charset="0"/>
                        </a:rPr>
                        <a:t>10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baseline="40000" dirty="0" smtClean="0">
                          <a:solidFill>
                            <a:srgbClr val="FF0000"/>
                          </a:solidFill>
                          <a:latin typeface="Arial Black" panose="020B0A04020102020204" pitchFamily="34" charset="0"/>
                        </a:rPr>
                        <a:t>4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r>
                        <a:rPr lang="ru-RU" sz="2400" b="1" baseline="40000" dirty="0" smtClean="0">
                          <a:solidFill>
                            <a:srgbClr val="FF0000"/>
                          </a:solidFill>
                          <a:latin typeface="Arial Black" panose="020B0A04020102020204" pitchFamily="34" charset="0"/>
                        </a:rPr>
                        <a:t>1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baseline="40000" dirty="0" smtClean="0">
                          <a:solidFill>
                            <a:srgbClr val="FF0000"/>
                          </a:solidFill>
                          <a:latin typeface="Arial Black" panose="020B0A04020102020204" pitchFamily="34" charset="0"/>
                        </a:rPr>
                        <a:t>2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baseline="40000" dirty="0" smtClean="0">
                          <a:solidFill>
                            <a:srgbClr val="FF0000"/>
                          </a:solidFill>
                          <a:latin typeface="Arial Black" panose="020B0A04020102020204" pitchFamily="34" charset="0"/>
                        </a:rPr>
                        <a:t>9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baseline="40000" dirty="0" smtClean="0">
                          <a:solidFill>
                            <a:srgbClr val="FF0000"/>
                          </a:solidFill>
                          <a:latin typeface="Arial Black" panose="020B0A04020102020204" pitchFamily="34" charset="0"/>
                        </a:rPr>
                        <a:t>8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703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7524" y="181957"/>
            <a:ext cx="8568952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– это природный …..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агрегатных состояний у воды?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Академик, открывший периодический закон химических элементов.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какое агрегатное состояние переходит вода при нагревании?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что превращается вода при низких температурах?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формирование чего оказывает влияние Мировой океан?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стихийное бедствие может возникать при длительных ливнях, быстром снеготаянии или ледоходе?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свойство сделало воду символом изменчивости.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Какое свойство приобретает вода  при растворении в ней соли или сахара?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Дмитрий Иванович Менделеев имел наивысшую ученую степень. Назовите ее.</a:t>
            </a:r>
            <a:endParaRPr lang="ru-RU" sz="2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0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7946760"/>
              </p:ext>
            </p:extLst>
          </p:nvPr>
        </p:nvGraphicFramePr>
        <p:xfrm>
          <a:off x="161763" y="332656"/>
          <a:ext cx="8820474" cy="5943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84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678498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baseline="40000" dirty="0" smtClean="0">
                          <a:solidFill>
                            <a:srgbClr val="FF0000"/>
                          </a:solidFill>
                          <a:latin typeface="Arial Black" panose="020B0A04020102020204" pitchFamily="34" charset="0"/>
                        </a:rPr>
                        <a:t>6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К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baseline="40000" dirty="0" smtClean="0">
                          <a:solidFill>
                            <a:srgbClr val="FF0000"/>
                          </a:solidFill>
                          <a:latin typeface="Arial Black" panose="020B0A04020102020204" pitchFamily="34" charset="0"/>
                        </a:rPr>
                        <a:t>5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Л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И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baseline="40000" dirty="0" smtClean="0">
                          <a:solidFill>
                            <a:srgbClr val="FF0000"/>
                          </a:solidFill>
                          <a:latin typeface="Arial Black" panose="020B0A04020102020204" pitchFamily="34" charset="0"/>
                        </a:rPr>
                        <a:t>3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М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А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Т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Е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Е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Д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Н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baseline="40000" dirty="0" smtClean="0">
                          <a:solidFill>
                            <a:srgbClr val="FF0000"/>
                          </a:solidFill>
                          <a:latin typeface="Arial Black" panose="020B0A04020102020204" pitchFamily="34" charset="0"/>
                        </a:rPr>
                        <a:t>7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Н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Д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baseline="40000" dirty="0" smtClean="0">
                          <a:solidFill>
                            <a:srgbClr val="FF0000"/>
                          </a:solidFill>
                          <a:latin typeface="Arial Black" panose="020B0A04020102020204" pitchFamily="34" charset="0"/>
                        </a:rPr>
                        <a:t>10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А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К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А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Д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Е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М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И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К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baseline="40000" dirty="0" smtClean="0">
                          <a:solidFill>
                            <a:srgbClr val="FF0000"/>
                          </a:solidFill>
                          <a:latin typeface="Arial Black" panose="020B0A04020102020204" pitchFamily="34" charset="0"/>
                        </a:rPr>
                        <a:t>4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Г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В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Л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r>
                        <a:rPr lang="ru-RU" sz="2400" b="1" baseline="40000" dirty="0" smtClean="0">
                          <a:solidFill>
                            <a:srgbClr val="FF0000"/>
                          </a:solidFill>
                          <a:latin typeface="Arial Black" panose="020B0A04020102020204" pitchFamily="34" charset="0"/>
                        </a:rPr>
                        <a:t>1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Р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А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С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baseline="40000" dirty="0" smtClean="0">
                          <a:solidFill>
                            <a:srgbClr val="FF0000"/>
                          </a:solidFill>
                          <a:latin typeface="Arial Black" panose="020B0A04020102020204" pitchFamily="34" charset="0"/>
                        </a:rPr>
                        <a:t>2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Т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В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О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Р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И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Т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Е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Л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Ь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З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Р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Д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Е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И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Н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baseline="40000" dirty="0" smtClean="0">
                          <a:solidFill>
                            <a:srgbClr val="FF0000"/>
                          </a:solidFill>
                          <a:latin typeface="Arial Black" panose="020B0A04020102020204" pitchFamily="34" charset="0"/>
                        </a:rPr>
                        <a:t>9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В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К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У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С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Е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Н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И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40583"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baseline="40000" dirty="0" smtClean="0">
                          <a:solidFill>
                            <a:srgbClr val="FF0000"/>
                          </a:solidFill>
                          <a:latin typeface="Arial Black" panose="020B0A04020102020204" pitchFamily="34" charset="0"/>
                        </a:rPr>
                        <a:t>8</a:t>
                      </a:r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Т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Е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К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У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Ч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Е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С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Т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Arial Black" panose="020B0A04020102020204" pitchFamily="34" charset="0"/>
                        </a:rPr>
                        <a:t>Ь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Arial Black" panose="020B0A04020102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220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изминутка 2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3587" y="404664"/>
            <a:ext cx="7416825" cy="556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015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496944" cy="284693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 fontAlgn="base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тебя нет ни вкуса, ни цвета, ни запаха, тебя не опишешь, тобой наслаждаешься, не понимая, </a:t>
            </a:r>
          </a:p>
          <a:p>
            <a:pPr algn="ctr" fontAlgn="base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ты такое. </a:t>
            </a:r>
          </a:p>
          <a:p>
            <a:pPr algn="ctr" fontAlgn="base"/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 не просто необходима для жизни, ты и есть ЖИЗНЬ!» </a:t>
            </a:r>
          </a:p>
          <a:p>
            <a:pPr algn="r" fontAlgn="base"/>
            <a:endParaRPr lang="ru-RU" sz="1100" b="1" dirty="0" smtClean="0">
              <a:solidFill>
                <a:srgbClr val="002060"/>
              </a:solidFill>
              <a:latin typeface="Segoe Script" panose="020B0504020000000003" pitchFamily="34" charset="0"/>
              <a:cs typeface="Times New Roman" panose="02020603050405020304" pitchFamily="18" charset="0"/>
            </a:endParaRPr>
          </a:p>
          <a:p>
            <a:pPr algn="r" fontAlgn="base"/>
            <a:r>
              <a:rPr lang="ru-RU" sz="2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Антуан </a:t>
            </a:r>
            <a:r>
              <a:rPr lang="ru-RU" sz="2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 Сент-Экзюпери</a:t>
            </a:r>
            <a:endParaRPr lang="ru-RU" sz="2800" b="1" i="1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409" y="3410813"/>
            <a:ext cx="6509181" cy="32758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9985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5840397"/>
            <a:ext cx="3163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Коллаж «Свойства воды»</a:t>
            </a:r>
            <a:endParaRPr lang="ru-RU" dirty="0"/>
          </a:p>
        </p:txBody>
      </p:sp>
      <p:pic>
        <p:nvPicPr>
          <p:cNvPr id="3" name="Рисунок 2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1"/>
            <a:ext cx="4400615" cy="2520280"/>
          </a:xfrm>
          <a:prstGeom prst="rect">
            <a:avLst/>
          </a:prstGeom>
        </p:spPr>
      </p:pic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968" y="217699"/>
            <a:ext cx="2924583" cy="2534004"/>
          </a:xfrm>
          <a:prstGeom prst="rect">
            <a:avLst/>
          </a:prstGeom>
        </p:spPr>
      </p:pic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996952"/>
            <a:ext cx="3523835" cy="2720608"/>
          </a:xfrm>
          <a:prstGeom prst="rect">
            <a:avLst/>
          </a:prstGeom>
        </p:spPr>
      </p:pic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5802" y="4095619"/>
            <a:ext cx="3296110" cy="2391109"/>
          </a:xfrm>
          <a:prstGeom prst="rect">
            <a:avLst/>
          </a:prstGeom>
        </p:spPr>
      </p:pic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456" y="3194292"/>
            <a:ext cx="2457300" cy="252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32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МОДЕЛИ МОЛЕКУЛ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rgbClr val="333333"/>
                </a:solidFill>
                <a:latin typeface="YS Text"/>
              </a:rPr>
              <a:t>Молекула состоит 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из атомов, а если точнее, то из атомных ядер, окружённых определённым числом внутренних электронов, и внешних валентных электронов, образующих химические связи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25793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Молекулы</a:t>
            </a:r>
            <a:endParaRPr lang="ru-RU" dirty="0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r>
              <a:rPr lang="ru-RU" dirty="0" smtClean="0"/>
              <a:t>                                                             </a:t>
            </a:r>
            <a:endParaRPr lang="ru-RU" dirty="0"/>
          </a:p>
        </p:txBody>
      </p:sp>
      <p:pic>
        <p:nvPicPr>
          <p:cNvPr id="10" name="Рисунок 9" descr="https://art.kartinkof.club/uploads/posts/2023-07/1689066639_art-kartinkof-club-p-idei-dlya-srisovki-molekula-kisloroda-9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00200"/>
            <a:ext cx="3413448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Объект 15" descr="https://vplate.ru/images/article/thumb/715-0/2021/09/kak-sdelat-model-molekuly-iz-plastilina-14.jpg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63717"/>
            <a:ext cx="3466728" cy="2217611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Прямоугольник 16"/>
          <p:cNvSpPr/>
          <p:nvPr/>
        </p:nvSpPr>
        <p:spPr>
          <a:xfrm>
            <a:off x="457200" y="3284984"/>
            <a:ext cx="1500808" cy="50405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a:rPr>
              <a:t>ВОДА</a:t>
            </a:r>
            <a:endParaRPr lang="ru-RU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59049" y="5802391"/>
            <a:ext cx="1378496" cy="489864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2771800" y="5733257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Соль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" name="Рисунок 19" descr="https://moy-karapuzik.ru/wp-content/uploads/2016/11/8450/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86585"/>
            <a:ext cx="3888432" cy="238988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Прямоугольник 20"/>
          <p:cNvSpPr/>
          <p:nvPr/>
        </p:nvSpPr>
        <p:spPr>
          <a:xfrm>
            <a:off x="7020272" y="3429000"/>
            <a:ext cx="1872208" cy="54746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МЕТАН</a:t>
            </a:r>
            <a:endParaRPr lang="ru-RU" dirty="0"/>
          </a:p>
        </p:txBody>
      </p:sp>
      <p:pic>
        <p:nvPicPr>
          <p:cNvPr id="22" name="Рисунок 21" descr="https://sun9-75.userapi.com/impg/jUxdIbk9cB5lZ2afhomXyloGS4qL_ESeLeW_FA/NgyOBouwnUY.jpg?size=800x600&amp;quality=96&amp;sign=34216cb6e0f691749f6cd91a77f6e99d&amp;c_uniq_tag=zMZc_zvqmXp5xIbIFm3LDa1e-DoM7P4NOk_weF2j3-4&amp;type=album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6" t="12804" r="7573" b="19273"/>
          <a:stretch/>
        </p:blipFill>
        <p:spPr bwMode="auto">
          <a:xfrm>
            <a:off x="5004048" y="4030985"/>
            <a:ext cx="4032448" cy="235034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Прямоугольник 22"/>
          <p:cNvSpPr/>
          <p:nvPr/>
        </p:nvSpPr>
        <p:spPr>
          <a:xfrm>
            <a:off x="6156176" y="5733257"/>
            <a:ext cx="1440160" cy="558998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ЭТИЛЕН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89798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6181" y="319800"/>
            <a:ext cx="8391638" cy="40011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Д.И. Менделеева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разными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учеными были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 63 элемента.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76181" y="969682"/>
            <a:ext cx="8391638" cy="193899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компонентов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химических элементов зависят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массы их атомов. Так, элементы таблицы Менделеева выстроились в ряды.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Находкой химика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стало решение оставить в этих рядах пустоты. Периодичность перепада между атомными массами заставила ученого предположить, что человечеству известны еще не все элементы. Промежутки в весе между некоторыми «соседями» были слишком велики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6181" y="5517232"/>
            <a:ext cx="8391638" cy="101566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Время показало, что они, действительно, ждали своих «постояльцев». Ими, к примеру, стали инертные газы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Гелий, неон, аргон, криптон,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ксенон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 лишь в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30-е годы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XX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века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261" y="2936801"/>
            <a:ext cx="6535478" cy="2530059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300192" y="4869160"/>
            <a:ext cx="122413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939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Определить молекулы</a:t>
            </a:r>
            <a:endParaRPr lang="ru-RU" dirty="0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r>
              <a:rPr lang="ru-RU" dirty="0" smtClean="0"/>
              <a:t>                                                             </a:t>
            </a:r>
            <a:endParaRPr lang="ru-RU" dirty="0"/>
          </a:p>
        </p:txBody>
      </p:sp>
      <p:pic>
        <p:nvPicPr>
          <p:cNvPr id="10" name="Рисунок 9" descr="https://art.kartinkof.club/uploads/posts/2023-07/1689066639_art-kartinkof-club-p-idei-dlya-srisovki-molekula-kisloroda-9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00200"/>
            <a:ext cx="3413448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Объект 15" descr="https://vplate.ru/images/article/thumb/715-0/2021/09/kak-sdelat-model-molekuly-iz-plastilina-14.jpg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63717"/>
            <a:ext cx="3466728" cy="22176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 descr="https://moy-karapuzik.ru/wp-content/uploads/2016/11/8450/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86585"/>
            <a:ext cx="3888432" cy="2389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https://sun9-75.userapi.com/impg/jUxdIbk9cB5lZ2afhomXyloGS4qL_ESeLeW_FA/NgyOBouwnUY.jpg?size=800x600&amp;quality=96&amp;sign=34216cb6e0f691749f6cd91a77f6e99d&amp;c_uniq_tag=zMZc_zvqmXp5xIbIFm3LDa1e-DoM7P4NOk_weF2j3-4&amp;type=album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6" t="12804" r="7573" b="19273"/>
          <a:stretch/>
        </p:blipFill>
        <p:spPr bwMode="auto">
          <a:xfrm>
            <a:off x="5004048" y="4030985"/>
            <a:ext cx="4032448" cy="23503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86673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Молекулы</a:t>
            </a:r>
            <a:endParaRPr lang="ru-RU" dirty="0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435280" cy="4525963"/>
          </a:xfrm>
        </p:spPr>
        <p:txBody>
          <a:bodyPr/>
          <a:lstStyle/>
          <a:p>
            <a:r>
              <a:rPr lang="ru-RU" dirty="0" smtClean="0"/>
              <a:t>                                                             </a:t>
            </a:r>
            <a:endParaRPr lang="ru-RU" dirty="0"/>
          </a:p>
        </p:txBody>
      </p:sp>
      <p:pic>
        <p:nvPicPr>
          <p:cNvPr id="10" name="Рисунок 9" descr="https://art.kartinkof.club/uploads/posts/2023-07/1689066639_art-kartinkof-club-p-idei-dlya-srisovki-molekula-kisloroda-9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600200"/>
            <a:ext cx="3413448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Объект 15" descr="https://vplate.ru/images/article/thumb/715-0/2021/09/kak-sdelat-model-molekuly-iz-plastilina-14.jpg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163717"/>
            <a:ext cx="3466728" cy="2217611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Прямоугольник 16"/>
          <p:cNvSpPr/>
          <p:nvPr/>
        </p:nvSpPr>
        <p:spPr>
          <a:xfrm>
            <a:off x="457200" y="3284984"/>
            <a:ext cx="1500808" cy="504056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solidFill>
                    <a:srgbClr val="1F497D">
                      <a:lumMod val="60000"/>
                      <a:lumOff val="40000"/>
                    </a:srgbClr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ВОДА</a:t>
            </a:r>
            <a:endParaRPr kumimoji="0" lang="ru-RU" sz="1800" b="0" i="0" u="none" strike="noStrike" kern="1200" cap="none" spc="0" normalizeH="0" baseline="0" noProof="0" dirty="0">
              <a:ln>
                <a:solidFill>
                  <a:srgbClr val="1F497D">
                    <a:lumMod val="60000"/>
                    <a:lumOff val="40000"/>
                  </a:srgbClr>
                </a:solidFill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59049" y="5802391"/>
            <a:ext cx="1378496" cy="489864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71800" y="5733257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Соль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" name="Рисунок 19" descr="https://moy-karapuzik.ru/wp-content/uploads/2016/11/8450/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86585"/>
            <a:ext cx="3888432" cy="238988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Прямоугольник 20"/>
          <p:cNvSpPr/>
          <p:nvPr/>
        </p:nvSpPr>
        <p:spPr>
          <a:xfrm>
            <a:off x="7020272" y="3429000"/>
            <a:ext cx="1872208" cy="54746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МЕТАН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2" name="Рисунок 21" descr="https://sun9-75.userapi.com/impg/jUxdIbk9cB5lZ2afhomXyloGS4qL_ESeLeW_FA/NgyOBouwnUY.jpg?size=800x600&amp;quality=96&amp;sign=34216cb6e0f691749f6cd91a77f6e99d&amp;c_uniq_tag=zMZc_zvqmXp5xIbIFm3LDa1e-DoM7P4NOk_weF2j3-4&amp;type=album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6" t="12804" r="7573" b="19273"/>
          <a:stretch/>
        </p:blipFill>
        <p:spPr bwMode="auto">
          <a:xfrm>
            <a:off x="5004048" y="4030985"/>
            <a:ext cx="4032448" cy="235034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Прямоугольник 22"/>
          <p:cNvSpPr/>
          <p:nvPr/>
        </p:nvSpPr>
        <p:spPr>
          <a:xfrm>
            <a:off x="6156176" y="5733257"/>
            <a:ext cx="1440160" cy="558998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ЭТИЛЕН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437999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Ð°Ð·Ð» ÑÑÐ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4664" y="2276872"/>
            <a:ext cx="2637965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Пазл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196753"/>
            <a:ext cx="8229600" cy="720079"/>
          </a:xfrm>
        </p:spPr>
        <p:txBody>
          <a:bodyPr/>
          <a:lstStyle/>
          <a:p>
            <a:r>
              <a:rPr lang="ru-RU" dirty="0" err="1" smtClean="0"/>
              <a:t>Пазл</a:t>
            </a:r>
            <a:r>
              <a:rPr lang="ru-RU" dirty="0" smtClean="0"/>
              <a:t>-складная </a:t>
            </a:r>
            <a:r>
              <a:rPr lang="ru-RU" dirty="0" err="1" smtClean="0"/>
              <a:t>картинка,мозаика</a:t>
            </a:r>
            <a:endParaRPr lang="ru-RU" dirty="0"/>
          </a:p>
        </p:txBody>
      </p:sp>
      <p:pic>
        <p:nvPicPr>
          <p:cNvPr id="1032" name="Picture 8" descr="Ð¿Ð°Ð·Ð»Ñ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6080"/>
            <a:ext cx="2259310" cy="2233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https://c.pxhere.com/photos/20/80/puzzle_game_solution_connection_piece_success_strategy_idea-1001358.jpg!d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329276"/>
            <a:ext cx="2311400" cy="1733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cdn.turkaramamotoru.com/ru/pazl-9925.jpg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9" t="9974" b="4352"/>
          <a:stretch/>
        </p:blipFill>
        <p:spPr bwMode="auto">
          <a:xfrm>
            <a:off x="2591891" y="4941168"/>
            <a:ext cx="3267710" cy="165618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085542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764704"/>
            <a:ext cx="8280920" cy="57606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15816" y="260648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             </a:t>
            </a:r>
            <a:r>
              <a:rPr lang="ru-RU" sz="3200" dirty="0" err="1" smtClean="0">
                <a:solidFill>
                  <a:srgbClr val="002060"/>
                </a:solidFill>
              </a:rPr>
              <a:t>Пазл</a:t>
            </a:r>
            <a:r>
              <a:rPr lang="ru-RU" sz="3200" dirty="0" smtClean="0">
                <a:solidFill>
                  <a:srgbClr val="002060"/>
                </a:solidFill>
              </a:rPr>
              <a:t>  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14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47" y="1241177"/>
            <a:ext cx="7882589" cy="4204047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001857" y="378822"/>
            <a:ext cx="71447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Водные растворы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7564" y="5661248"/>
            <a:ext cx="7848872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 из направлений, которое изучал Менделеев –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водные растворы.</a:t>
            </a: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26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9532" y="476672"/>
            <a:ext cx="84249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– универсальный природный растворитель</a:t>
            </a:r>
            <a:endParaRPr lang="ru-RU" sz="5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348881"/>
            <a:ext cx="4783191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9" y="2348880"/>
            <a:ext cx="6574406" cy="357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64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prezentacii.org/upload/cloud/18/09/73156/images/screen16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15"/>
          <a:stretch/>
        </p:blipFill>
        <p:spPr bwMode="auto">
          <a:xfrm>
            <a:off x="467545" y="476672"/>
            <a:ext cx="8280920" cy="56166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977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fsd.kopilkaurokov.ru/uploads/user_file_55fdb0250a0cc/img_user_file_55fdb0250a0cc_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6631"/>
            <a:ext cx="7848872" cy="5425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 rot="10800000" flipV="1">
            <a:off x="1187624" y="5542241"/>
            <a:ext cx="61926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333333"/>
                </a:solidFill>
                <a:latin typeface="YS Text"/>
              </a:rPr>
              <a:t>Вода — это </a:t>
            </a:r>
            <a:r>
              <a:rPr lang="ru-RU" b="1" dirty="0" smtClean="0">
                <a:solidFill>
                  <a:srgbClr val="333333"/>
                </a:solidFill>
                <a:latin typeface="YS Text"/>
              </a:rPr>
              <a:t>соединение</a:t>
            </a:r>
            <a:r>
              <a:rPr lang="ru-RU" b="1" dirty="0">
                <a:solidFill>
                  <a:srgbClr val="333333"/>
                </a:solidFill>
                <a:latin typeface="YS Text"/>
              </a:rPr>
              <a:t>, молекула которого состоит из двух атомов водорода и одного — кислорода, которые соединены между </a:t>
            </a:r>
            <a:r>
              <a:rPr lang="ru-RU" b="1" dirty="0" smtClean="0">
                <a:solidFill>
                  <a:srgbClr val="333333"/>
                </a:solidFill>
                <a:latin typeface="YS Text"/>
              </a:rPr>
              <a:t>собой.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65863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1804" y="389254"/>
            <a:ext cx="457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- минерал</a:t>
            </a:r>
            <a:endParaRPr lang="ru-RU" sz="4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367722"/>
            <a:ext cx="4824536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1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Самый 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распространенный минерал на поверхности Земли,  соединение кислорода и водорода (H</a:t>
            </a:r>
            <a:r>
              <a:rPr lang="ru-RU" sz="2100" baseline="-25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O),  жидкий или кристаллический минерал (в виде льда</a:t>
            </a:r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Вода входит в состав минералов, способствует их окислению </a:t>
            </a:r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2715" y="4007395"/>
            <a:ext cx="8367769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/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Итак, вода по содержанию солей и микроэлементов бывает:</a:t>
            </a:r>
          </a:p>
          <a:p>
            <a:pPr marL="571500" indent="-342900" algn="just" fontAlgn="base">
              <a:buFont typeface="Arial" panose="020B0604020202020204" pitchFamily="34" charset="0"/>
              <a:buChar char="•"/>
            </a:pP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пресной (минерализация до 1 г на дм³</a:t>
            </a:r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342900" algn="just" fontAlgn="base">
              <a:buFont typeface="Arial" panose="020B0604020202020204" pitchFamily="34" charset="0"/>
              <a:buChar char="•"/>
            </a:pP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слабоминерализованной (минерализация более 1 до 2 г на дм³</a:t>
            </a:r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342900" algn="just" fontAlgn="base">
              <a:buFont typeface="Arial" panose="020B0604020202020204" pitchFamily="34" charset="0"/>
              <a:buChar char="•"/>
            </a:pP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маломинерализованной (минерализация более 2 до 5 г на дм³</a:t>
            </a:r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342900" algn="just" fontAlgn="base">
              <a:buFont typeface="Arial" panose="020B0604020202020204" pitchFamily="34" charset="0"/>
              <a:buChar char="•"/>
            </a:pP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среднеминерализованной (более 5 до 10 г на дм³</a:t>
            </a:r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342900" algn="just" fontAlgn="base">
              <a:buFont typeface="Arial" panose="020B0604020202020204" pitchFamily="34" charset="0"/>
              <a:buChar char="•"/>
            </a:pPr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высокоминерализованной (более 10 до 15 г на дм³).</a:t>
            </a:r>
            <a:endParaRPr lang="ru-RU" sz="2100" b="0" i="0" dirty="0">
              <a:solidFill>
                <a:srgbClr val="00206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840" y="620688"/>
            <a:ext cx="3510644" cy="2503731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22715" y="3501008"/>
            <a:ext cx="8541773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разрушению.  Жизнь на планете Земля образовалась благодаря жидкой водной среде</a:t>
            </a:r>
            <a:r>
              <a:rPr lang="ru-RU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21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21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21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21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 descr="https://cf.ppt-online.org/files/slide/z/zxiTD84KsHb3OLno1wIrejQWamlkCUphfyGdFY/slide-1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85"/>
          <a:stretch/>
        </p:blipFill>
        <p:spPr bwMode="auto">
          <a:xfrm>
            <a:off x="251520" y="1119482"/>
            <a:ext cx="4842284" cy="49647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4850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1009</Words>
  <Application>Microsoft Office PowerPoint</Application>
  <PresentationFormat>Экран (4:3)</PresentationFormat>
  <Paragraphs>196</Paragraphs>
  <Slides>43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50" baseType="lpstr">
      <vt:lpstr>Arial</vt:lpstr>
      <vt:lpstr>Arial Black</vt:lpstr>
      <vt:lpstr>Calibri</vt:lpstr>
      <vt:lpstr>Segoe Script</vt:lpstr>
      <vt:lpstr>Times New Roman</vt:lpstr>
      <vt:lpstr>YS Text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Свойства воды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МОДЕЛИ МОЛЕКУЛ</vt:lpstr>
      <vt:lpstr>Молекулы</vt:lpstr>
      <vt:lpstr>Определить молекулы</vt:lpstr>
      <vt:lpstr>Молекулы</vt:lpstr>
      <vt:lpstr>Пазл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Олимпия</dc:creator>
  <cp:lastModifiedBy>Пользователь</cp:lastModifiedBy>
  <cp:revision>51</cp:revision>
  <dcterms:created xsi:type="dcterms:W3CDTF">2019-02-12T05:02:55Z</dcterms:created>
  <dcterms:modified xsi:type="dcterms:W3CDTF">2026-05-06T10:41:18Z</dcterms:modified>
</cp:coreProperties>
</file>