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9" r:id="rId4"/>
    <p:sldId id="270" r:id="rId5"/>
    <p:sldId id="271" r:id="rId6"/>
    <p:sldId id="272" r:id="rId7"/>
    <p:sldId id="274" r:id="rId8"/>
    <p:sldId id="276" r:id="rId9"/>
    <p:sldId id="277" r:id="rId10"/>
    <p:sldId id="281" r:id="rId11"/>
    <p:sldId id="283" r:id="rId12"/>
    <p:sldId id="285" r:id="rId13"/>
    <p:sldId id="259" r:id="rId14"/>
    <p:sldId id="263" r:id="rId15"/>
    <p:sldId id="264" r:id="rId16"/>
    <p:sldId id="265" r:id="rId17"/>
    <p:sldId id="291" r:id="rId18"/>
    <p:sldId id="292" r:id="rId19"/>
    <p:sldId id="293" r:id="rId20"/>
    <p:sldId id="294" r:id="rId21"/>
    <p:sldId id="295" r:id="rId22"/>
    <p:sldId id="261" r:id="rId23"/>
    <p:sldId id="262" r:id="rId24"/>
    <p:sldId id="266" r:id="rId25"/>
    <p:sldId id="267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B60C0F-A1C1-2DC4-E12E-A58A0DBF2B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749" y="907352"/>
            <a:ext cx="9608475" cy="1619684"/>
          </a:xfrm>
        </p:spPr>
        <p:txBody>
          <a:bodyPr>
            <a:normAutofit/>
          </a:bodyPr>
          <a:lstStyle/>
          <a:p>
            <a:r>
              <a:rPr lang="ru-RU" sz="5400" dirty="0"/>
              <a:t>Бумага, ее виды и свойства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E3B1FF-16FE-42B1-BBFC-3A191272690A}"/>
              </a:ext>
            </a:extLst>
          </p:cNvPr>
          <p:cNvSpPr txBox="1">
            <a:spLocks noGrp="1" noChangeArrowheads="1"/>
          </p:cNvSpPr>
          <p:nvPr>
            <p:ph type="subTitle" idx="1"/>
          </p:nvPr>
        </p:nvSpPr>
        <p:spPr>
          <a:xfrm>
            <a:off x="2975213" y="3886199"/>
            <a:ext cx="7465776" cy="244636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800" b="1" dirty="0">
                <a:solidFill>
                  <a:srgbClr val="6600CC"/>
                </a:solidFill>
              </a:rPr>
              <a:t>    Учитель технологии</a:t>
            </a:r>
          </a:p>
          <a:p>
            <a:r>
              <a:rPr lang="ru-RU" altLang="ru-RU" sz="2800" b="1" dirty="0">
                <a:solidFill>
                  <a:srgbClr val="6600CC"/>
                </a:solidFill>
              </a:rPr>
              <a:t>    МОУ «Буранная СОШ имени В.М. Волынцева</a:t>
            </a:r>
          </a:p>
          <a:p>
            <a:r>
              <a:rPr lang="ru-RU" altLang="ru-RU" sz="2800" b="1" dirty="0">
                <a:solidFill>
                  <a:srgbClr val="6600CC"/>
                </a:solidFill>
              </a:rPr>
              <a:t>    Рязанская Алена Владимировна</a:t>
            </a:r>
          </a:p>
          <a:p>
            <a:pPr algn="r"/>
            <a:r>
              <a:rPr lang="ru-RU" altLang="ru-RU" sz="2800" b="1" dirty="0">
                <a:solidFill>
                  <a:srgbClr val="6600CC"/>
                </a:solidFill>
              </a:rPr>
              <a:t>2022г.</a:t>
            </a:r>
          </a:p>
        </p:txBody>
      </p:sp>
    </p:spTree>
    <p:extLst>
      <p:ext uri="{BB962C8B-B14F-4D97-AF65-F5344CB8AC3E}">
        <p14:creationId xmlns:p14="http://schemas.microsoft.com/office/powerpoint/2010/main" val="321600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75520" y="1742977"/>
            <a:ext cx="3168650" cy="1839913"/>
          </a:xfrm>
        </p:spPr>
        <p:txBody>
          <a:bodyPr/>
          <a:lstStyle/>
          <a:p>
            <a:pPr algn="ctr" eaLnBrk="1" hangingPunct="1"/>
            <a:r>
              <a:rPr lang="ru-RU" altLang="ru-RU" b="1" dirty="0" smtClean="0"/>
              <a:t>Получение целлюлозы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91176" y="1752600"/>
            <a:ext cx="4500563" cy="4267200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8676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0"/>
            <a:ext cx="5364162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57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79876" y="2349500"/>
            <a:ext cx="6067425" cy="1219200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03838" y="1484313"/>
            <a:ext cx="4889500" cy="4495800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0724" name="Picture 4" descr="рисунок б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0"/>
            <a:ext cx="50038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рисунок б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0"/>
            <a:ext cx="51133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4110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3443" y="1"/>
            <a:ext cx="7125113" cy="3326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4294967295"/>
          </p:nvPr>
        </p:nvPicPr>
        <p:blipFill rotWithShape="1">
          <a:blip r:embed="rId2"/>
          <a:srcRect l="29390" t="16209" r="28674" b="29348"/>
          <a:stretch/>
        </p:blipFill>
        <p:spPr bwMode="auto">
          <a:xfrm>
            <a:off x="1991544" y="188640"/>
            <a:ext cx="8280920" cy="63367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9363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777720-D2F8-06C0-C6E0-4126C44E1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8141"/>
            <a:ext cx="10364451" cy="773555"/>
          </a:xfrm>
        </p:spPr>
        <p:txBody>
          <a:bodyPr/>
          <a:lstStyle/>
          <a:p>
            <a:r>
              <a:rPr lang="ru-RU" dirty="0"/>
              <a:t>Газетная бумага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04B0C1-CC54-5781-1508-0278E2DF55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6809" y="941696"/>
            <a:ext cx="8347685" cy="2887813"/>
          </a:xfrm>
        </p:spPr>
        <p:txBody>
          <a:bodyPr>
            <a:normAutofit fontScale="77500" lnSpcReduction="20000"/>
          </a:bodyPr>
          <a:lstStyle/>
          <a:p>
            <a:r>
              <a:rPr lang="ru-RU" sz="2400" dirty="0"/>
              <a:t>-материал, используемый для печати газет, брошюр, </a:t>
            </a:r>
            <a:br>
              <a:rPr lang="ru-RU" sz="2400" dirty="0"/>
            </a:br>
            <a:r>
              <a:rPr lang="ru-RU" sz="2400" dirty="0"/>
              <a:t>и других чёрно-белых изделий. </a:t>
            </a:r>
          </a:p>
          <a:p>
            <a:r>
              <a:rPr lang="ru-RU" sz="2400" dirty="0"/>
              <a:t>Материал с низкой степенью белизны - серый. </a:t>
            </a:r>
          </a:p>
          <a:p>
            <a:r>
              <a:rPr lang="ru-RU" sz="2400" dirty="0"/>
              <a:t>Его отличительной чертой является лёгкая шероховатость и способность быстро впитывать влагу. </a:t>
            </a:r>
          </a:p>
          <a:p>
            <a:r>
              <a:rPr lang="ru-RU" sz="2400" dirty="0"/>
              <a:t>Газетную бумагу лучше всего использовать в изделиях из папье-маше.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97BA61-D979-D8A8-E78B-7B47DC802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764" y="3489460"/>
            <a:ext cx="4817460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94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777720-D2F8-06C0-C6E0-4126C44E1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8141"/>
            <a:ext cx="10364451" cy="773555"/>
          </a:xfrm>
        </p:spPr>
        <p:txBody>
          <a:bodyPr/>
          <a:lstStyle/>
          <a:p>
            <a:r>
              <a:rPr lang="ru-RU" dirty="0"/>
              <a:t>Писчая бумага 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04B0C1-CC54-5781-1508-0278E2DF55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6809" y="941696"/>
            <a:ext cx="8347685" cy="2887813"/>
          </a:xfrm>
        </p:spPr>
        <p:txBody>
          <a:bodyPr>
            <a:normAutofit/>
          </a:bodyPr>
          <a:lstStyle/>
          <a:p>
            <a:r>
              <a:rPr lang="ru-RU" sz="2400" dirty="0"/>
              <a:t>высокопрочный материал чаще всего белого цвета. Писчая бумага прочнее газетной. </a:t>
            </a:r>
          </a:p>
          <a:p>
            <a:r>
              <a:rPr lang="ru-RU" sz="2400" dirty="0"/>
              <a:t>меньше боится влаги и имеет гладкую поверхность. Из писчей бумаги можно делать различные изделия (бланки, тетради, блокноты, конверты).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2881BE-E097-B68E-7D1D-A0E00620F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294" y="2826995"/>
            <a:ext cx="3985915" cy="398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32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777720-D2F8-06C0-C6E0-4126C44E1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8141"/>
            <a:ext cx="10364451" cy="773555"/>
          </a:xfrm>
        </p:spPr>
        <p:txBody>
          <a:bodyPr/>
          <a:lstStyle/>
          <a:p>
            <a:r>
              <a:rPr lang="ru-RU" dirty="0"/>
              <a:t>Рисовальная бумага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04B0C1-CC54-5781-1508-0278E2DF55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6809" y="941696"/>
            <a:ext cx="7455495" cy="2887813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самая прочная и плотная бумага. </a:t>
            </a:r>
          </a:p>
          <a:p>
            <a:r>
              <a:rPr lang="ru-RU" sz="2400" dirty="0"/>
              <a:t>имеет шероховатую поверхность. </a:t>
            </a:r>
          </a:p>
          <a:p>
            <a:r>
              <a:rPr lang="ru-RU" sz="2400" dirty="0"/>
              <a:t>Такую бумагу легче раскрашивать, но труднее склеивать. </a:t>
            </a:r>
          </a:p>
          <a:p>
            <a:r>
              <a:rPr lang="ru-RU" sz="2400" dirty="0"/>
              <a:t>Ее можно использовать в объёмной пластике, для вырезания и плетения.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171151-116F-7569-0746-694D4C1C4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3121" y="2013043"/>
            <a:ext cx="3903261" cy="390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8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777720-D2F8-06C0-C6E0-4126C44E1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8141"/>
            <a:ext cx="10364451" cy="773555"/>
          </a:xfrm>
        </p:spPr>
        <p:txBody>
          <a:bodyPr/>
          <a:lstStyle/>
          <a:p>
            <a:r>
              <a:rPr lang="ru-RU" dirty="0"/>
              <a:t>Картон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04B0C1-CC54-5781-1508-0278E2DF55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6809" y="941696"/>
            <a:ext cx="8347685" cy="2887813"/>
          </a:xfrm>
        </p:spPr>
        <p:txBody>
          <a:bodyPr>
            <a:normAutofit/>
          </a:bodyPr>
          <a:lstStyle/>
          <a:p>
            <a:r>
              <a:rPr lang="ru-RU" sz="2400" dirty="0"/>
              <a:t>плотная бумага, чаще всего используемый в качестве упаковочного материала. </a:t>
            </a:r>
          </a:p>
          <a:p>
            <a:r>
              <a:rPr lang="ru-RU" sz="2400" dirty="0"/>
              <a:t>состоит из растительных волокон, полученных в результате переработки древесины, соломы злаковых или бобовых культур.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E257B9-57C7-DE20-2909-7E8065BB2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1110" y="3246178"/>
            <a:ext cx="6244081" cy="346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9300" y="260649"/>
            <a:ext cx="8829228" cy="924475"/>
          </a:xfrm>
        </p:spPr>
        <p:txBody>
          <a:bodyPr/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Художественные техники работы с бумагой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аппликация</a:t>
            </a:r>
          </a:p>
        </p:txBody>
      </p:sp>
      <p:pic>
        <p:nvPicPr>
          <p:cNvPr id="10243" name="Объект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9536" y="1412776"/>
            <a:ext cx="3962400" cy="3676650"/>
          </a:xfrm>
          <a:prstGeom prst="rect">
            <a:avLst/>
          </a:prstGeom>
        </p:spPr>
      </p:pic>
      <p:pic>
        <p:nvPicPr>
          <p:cNvPr id="10244" name="Объект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65875" y="2200275"/>
            <a:ext cx="36512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253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7286" y="260649"/>
            <a:ext cx="8501203" cy="924475"/>
          </a:xfrm>
        </p:spPr>
        <p:txBody>
          <a:bodyPr/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Художественные техники работы с бумагой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 err="1">
                <a:solidFill>
                  <a:schemeClr val="bg1"/>
                </a:solidFill>
              </a:rPr>
              <a:t>Бумагапластика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1267" name="Picture 4" descr="barokko_01[1]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1225" y="2028825"/>
            <a:ext cx="3638550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 descr="76511701[1]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91264" y="2024064"/>
            <a:ext cx="3800475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8145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750" y="442913"/>
            <a:ext cx="8229600" cy="1371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Художественные техники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работы с бумагой.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 err="1">
                <a:solidFill>
                  <a:schemeClr val="bg1"/>
                </a:solidFill>
              </a:rPr>
              <a:t>Бумагоплетение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2291" name="Picture 4" descr="esp_a0686adj[1]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2700" y="2147889"/>
            <a:ext cx="2895600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5" descr="2873188[1]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1414" y="2147889"/>
            <a:ext cx="3940175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6519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4D9FBF2-32CA-C8EF-F267-A377FE909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77" y="758801"/>
            <a:ext cx="11485046" cy="573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36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1" y="675725"/>
            <a:ext cx="7881003" cy="9244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Художественные техники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работы с бумагой.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Квиллинг и </a:t>
            </a:r>
            <a:r>
              <a:rPr lang="ru-RU" sz="2400" b="1" dirty="0" err="1">
                <a:solidFill>
                  <a:schemeClr val="bg1"/>
                </a:solidFill>
              </a:rPr>
              <a:t>бумагокручение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3315" name="Picture 4" descr="65375334_48a31ddccb[1]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2344739"/>
            <a:ext cx="4038600" cy="338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6" descr="55940314_1267602581_P102046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500" y="2247900"/>
            <a:ext cx="38100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2631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3443" y="260649"/>
            <a:ext cx="7125113" cy="93610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Изготовление цветка из бумаги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4294967295"/>
          </p:nvPr>
        </p:nvPicPr>
        <p:blipFill rotWithShape="1">
          <a:blip r:embed="rId2"/>
          <a:srcRect l="7169" t="24159" r="35304" b="6716"/>
          <a:stretch/>
        </p:blipFill>
        <p:spPr bwMode="auto">
          <a:xfrm>
            <a:off x="2135561" y="1484784"/>
            <a:ext cx="6984775" cy="51845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866768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33F989-16D1-7F34-BDC6-8896036D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4231738" cy="38533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C933F2-BC23-6893-1BD0-92B883602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477" y="0"/>
            <a:ext cx="3658743" cy="359379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F8F920-CFFE-6C5D-4206-169B07B7B0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764" y="2967098"/>
            <a:ext cx="5854683" cy="390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21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5FD143-BA43-29AF-1B09-37E2552B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Материалы для практической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479629-B529-07B5-AC15-51AA688B20F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3" y="2367092"/>
            <a:ext cx="10823301" cy="3424107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</a:rPr>
              <a:t>Бумага разного вида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(писчая, газетная, рисовальная, картон).</a:t>
            </a: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ёмкость с водой.</a:t>
            </a: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бумажные салфетки.</a:t>
            </a:r>
          </a:p>
          <a:p>
            <a:r>
              <a:rPr lang="ru-RU" sz="2800" dirty="0">
                <a:latin typeface="Times New Roman" panose="02020603050405020304" pitchFamily="18" charset="0"/>
              </a:rPr>
              <a:t>Рабочий лист практической работы.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9783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32253-789E-8A52-B95A-F5E67F20A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68712"/>
            <a:ext cx="10364451" cy="1596177"/>
          </a:xfrm>
        </p:spPr>
        <p:txBody>
          <a:bodyPr/>
          <a:lstStyle/>
          <a:p>
            <a:r>
              <a:rPr lang="ru-RU" dirty="0"/>
              <a:t>Практическая работа </a:t>
            </a:r>
            <a:br>
              <a:rPr lang="ru-RU" dirty="0"/>
            </a:br>
            <a:r>
              <a:rPr lang="ru-RU" dirty="0"/>
              <a:t>«Определение свойств бумаги».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8E9F72-0532-E206-AAF7-BD87F52C2ED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864890"/>
            <a:ext cx="10363826" cy="4194716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Возьмите образцы бумаги, сравните гладкость и шероховатость каждого из них и результат запишите в таблицу.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Возьмите образцы бумаги, сравните мягкость и твердость каждого из них и результат запишите в таблицу.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Возьмите образцы бумаги, попробуйте разорвать каждый образец на 2 части, согните 1 часть пополам, сравните легкость разрыва и сгиба образцов и результат запишите в таблицу.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Возьмите образцы бумаги, опустите каждый в воду, сравните степень впитываемости воды образцом, сравните и запишите результат в таблицу.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955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5B3CDA07-BEFF-8B58-B659-9C2A701D89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752184"/>
              </p:ext>
            </p:extLst>
          </p:nvPr>
        </p:nvGraphicFramePr>
        <p:xfrm>
          <a:off x="245658" y="150126"/>
          <a:ext cx="11655188" cy="6441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7417">
                  <a:extLst>
                    <a:ext uri="{9D8B030D-6E8A-4147-A177-3AD203B41FA5}">
                      <a16:colId xmlns:a16="http://schemas.microsoft.com/office/drawing/2014/main" val="1260813144"/>
                    </a:ext>
                  </a:extLst>
                </a:gridCol>
                <a:gridCol w="1665026">
                  <a:extLst>
                    <a:ext uri="{9D8B030D-6E8A-4147-A177-3AD203B41FA5}">
                      <a16:colId xmlns:a16="http://schemas.microsoft.com/office/drawing/2014/main" val="2477016252"/>
                    </a:ext>
                  </a:extLst>
                </a:gridCol>
                <a:gridCol w="1746914">
                  <a:extLst>
                    <a:ext uri="{9D8B030D-6E8A-4147-A177-3AD203B41FA5}">
                      <a16:colId xmlns:a16="http://schemas.microsoft.com/office/drawing/2014/main" val="2991055078"/>
                    </a:ext>
                  </a:extLst>
                </a:gridCol>
                <a:gridCol w="2947755">
                  <a:extLst>
                    <a:ext uri="{9D8B030D-6E8A-4147-A177-3AD203B41FA5}">
                      <a16:colId xmlns:a16="http://schemas.microsoft.com/office/drawing/2014/main" val="1682094162"/>
                    </a:ext>
                  </a:extLst>
                </a:gridCol>
                <a:gridCol w="2948076">
                  <a:extLst>
                    <a:ext uri="{9D8B030D-6E8A-4147-A177-3AD203B41FA5}">
                      <a16:colId xmlns:a16="http://schemas.microsoft.com/office/drawing/2014/main" val="125158210"/>
                    </a:ext>
                  </a:extLst>
                </a:gridCol>
              </a:tblGrid>
              <a:tr h="5359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бумаги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Гладкость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Мягкость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Прочность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Влагостойкость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90451070"/>
                  </a:ext>
                </a:extLst>
              </a:tr>
              <a:tr h="1476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Писчая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гладкая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не мягкая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хорошо складывается, легко рвется,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быстро намокает, становиться тонкой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48700739"/>
                  </a:ext>
                </a:extLst>
              </a:tr>
              <a:tr h="1476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Картон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шероховатый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твердый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прочный, трудно рвется, плохо сгибается, </a:t>
                      </a: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плохо впитывает воду, теряет форму, уменьшается в размерах,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79640629"/>
                  </a:ext>
                </a:extLst>
              </a:tr>
              <a:tr h="1476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Рисовальная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шероховатая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твердая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прочная, плохо сгибается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хорошо впитывает воду, не теряет форму.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51086207"/>
                  </a:ext>
                </a:extLst>
              </a:tr>
              <a:tr h="1476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Газетная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гладкая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мягкая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прочная легко мнется, легко рвется,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быстро впитывает воду, становиться тонкой,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60" marR="59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42538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1857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5" y="675724"/>
            <a:ext cx="7664979" cy="95307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История возникновения бумаги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Писать люди научились раньше, чем изобрели бумагу.</a:t>
            </a:r>
            <a:br>
              <a:rPr lang="ru-RU" sz="2800" dirty="0"/>
            </a:br>
            <a:r>
              <a:rPr lang="ru-RU" sz="2800" dirty="0"/>
              <a:t>Первобытные племена писали на скалах. Затем на глиняных табличках.</a:t>
            </a:r>
          </a:p>
        </p:txBody>
      </p:sp>
      <p:pic>
        <p:nvPicPr>
          <p:cNvPr id="3075" name="Picture 4" descr="pintura-rupestre-6[1]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9536" y="3429001"/>
            <a:ext cx="4038600" cy="26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Содержимое 15" descr="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4033" y="3427187"/>
            <a:ext cx="3652837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0983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Египтяне придумали писать на папирусе . Арабы писали на коже животных - пергаменте</a:t>
            </a:r>
          </a:p>
        </p:txBody>
      </p:sp>
      <p:pic>
        <p:nvPicPr>
          <p:cNvPr id="4100" name="Picture 4" descr="image4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7" b="8804"/>
          <a:stretch>
            <a:fillRect/>
          </a:stretch>
        </p:blipFill>
        <p:spPr bwMode="auto">
          <a:xfrm>
            <a:off x="1952626" y="3214689"/>
            <a:ext cx="41624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6" descr="856c303ea70936aab380ce11923e7b1d_full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1751" y="3171826"/>
            <a:ext cx="3895725" cy="273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02404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5560" y="248742"/>
            <a:ext cx="7772400" cy="99794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/>
              <a:t>На Руси писали на бересте. 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7648" y="5877273"/>
            <a:ext cx="6369050" cy="5746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>
                <a:solidFill>
                  <a:schemeClr val="tx1"/>
                </a:solidFill>
              </a:rPr>
              <a:t>Берестяные грамоты</a:t>
            </a:r>
          </a:p>
        </p:txBody>
      </p:sp>
      <p:pic>
        <p:nvPicPr>
          <p:cNvPr id="5124" name="Picture 4" descr="berestyanayagramota4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" t="21725" r="-793" b="13046"/>
          <a:stretch>
            <a:fillRect/>
          </a:stretch>
        </p:blipFill>
        <p:spPr bwMode="auto">
          <a:xfrm>
            <a:off x="5159376" y="2349500"/>
            <a:ext cx="52927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0006-006-Gramotnost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1484313"/>
            <a:ext cx="287972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773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75521" y="260351"/>
            <a:ext cx="8205093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/>
              <a:t>Бумагу изобрел Чай-Лунь.</a:t>
            </a:r>
            <a:br>
              <a:rPr lang="ru-RU" sz="2800" b="1" dirty="0"/>
            </a:br>
            <a:r>
              <a:rPr lang="ru-RU" sz="2800" b="1" dirty="0"/>
              <a:t>Нашел способ делать бумагу из  волокна тутового дерева</a:t>
            </a:r>
            <a:r>
              <a:rPr lang="ru-RU" sz="1800" b="1" dirty="0"/>
              <a:t>.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7127" y="6021289"/>
            <a:ext cx="6369050" cy="5746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>
                <a:solidFill>
                  <a:schemeClr val="tx1"/>
                </a:solidFill>
              </a:rPr>
              <a:t>Китайская бумага</a:t>
            </a:r>
          </a:p>
        </p:txBody>
      </p:sp>
      <p:pic>
        <p:nvPicPr>
          <p:cNvPr id="6148" name="Picture 2" descr="http://www.bbc.co.uk/worldservice/learningenglish/communicate/blog/teacher/images/first_paper_money_c19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1743269"/>
            <a:ext cx="3097212" cy="412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 descr="http://www.wiki.vladimir.i-edu.ru/images/8/8f/%D0%9F%D0%B5%D1%80%D0%B3%D0%B0%D0%BC%D0%B5%D0%BD%D1%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591" y="1806769"/>
            <a:ext cx="2160587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565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845" y="675725"/>
            <a:ext cx="9710627" cy="9244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/>
              <a:t>Надо экономно использовать бумагу, чтобы сберечь деревья. Так мы сохраним множество деревьев в наших лесах.</a:t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33443" y="1807362"/>
            <a:ext cx="7125112" cy="4051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4340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632" y="1685615"/>
            <a:ext cx="6845573" cy="457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6797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03513" y="260351"/>
            <a:ext cx="8277101" cy="79238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/>
              <a:t> </a:t>
            </a:r>
            <a:r>
              <a:rPr lang="ru-RU" sz="3200" b="1" dirty="0"/>
              <a:t>Современное производство бумаги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7350" y="5734051"/>
            <a:ext cx="6369050" cy="57467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tx1"/>
                </a:solidFill>
              </a:rPr>
              <a:t>Древесину расщепляют на волокна и превращают в бумажную массу</a:t>
            </a:r>
          </a:p>
        </p:txBody>
      </p:sp>
      <p:pic>
        <p:nvPicPr>
          <p:cNvPr id="7172" name="Picture 4" descr="32183_or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1" y="1971675"/>
            <a:ext cx="4144963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2" descr="http://krasnoyarsk.dk.ru/system/images/news/000/418/274_x_large_origin_copyrigh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340768"/>
            <a:ext cx="444341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42977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3" y="404665"/>
            <a:ext cx="7125113" cy="92447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Существует два вида обработки древесины: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32509" y="1807362"/>
            <a:ext cx="11149446" cy="40514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 Механический способ. Бумага получается непрочной, идет на производство газеты.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2.Химический способ. Из древесины получается бумажная масса, которая попадает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бумагодельную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машину, в которой много-много валиков.</a:t>
            </a:r>
          </a:p>
        </p:txBody>
      </p:sp>
    </p:spTree>
    <p:extLst>
      <p:ext uri="{BB962C8B-B14F-4D97-AF65-F5344CB8AC3E}">
        <p14:creationId xmlns:p14="http://schemas.microsoft.com/office/powerpoint/2010/main" val="2019191817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41</TotalTime>
  <Words>387</Words>
  <Application>Microsoft Office PowerPoint</Application>
  <PresentationFormat>Широкоэкранный</PresentationFormat>
  <Paragraphs>76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Tw Cen MT</vt:lpstr>
      <vt:lpstr>Wingdings 3</vt:lpstr>
      <vt:lpstr>Капля</vt:lpstr>
      <vt:lpstr>Бумага, ее виды и свойства</vt:lpstr>
      <vt:lpstr>Презентация PowerPoint</vt:lpstr>
      <vt:lpstr>  История возникновения бумаги  Писать люди научились раньше, чем изобрели бумагу. Первобытные племена писали на скалах. Затем на глиняных табличках.</vt:lpstr>
      <vt:lpstr> Египтяне придумали писать на папирусе . Арабы писали на коже животных - пергаменте</vt:lpstr>
      <vt:lpstr>На Руси писали на бересте. </vt:lpstr>
      <vt:lpstr>Бумагу изобрел Чай-Лунь. Нашел способ делать бумагу из  волокна тутового дерева.</vt:lpstr>
      <vt:lpstr>Надо экономно использовать бумагу, чтобы сберечь деревья. Так мы сохраним множество деревьев в наших лесах. </vt:lpstr>
      <vt:lpstr> Современное производство бумаги</vt:lpstr>
      <vt:lpstr>Существует два вида обработки древесины:</vt:lpstr>
      <vt:lpstr>Получение целлюлозы</vt:lpstr>
      <vt:lpstr>Презентация PowerPoint</vt:lpstr>
      <vt:lpstr>.</vt:lpstr>
      <vt:lpstr>Газетная бумага </vt:lpstr>
      <vt:lpstr>Писчая бумага  </vt:lpstr>
      <vt:lpstr>Рисовальная бумага</vt:lpstr>
      <vt:lpstr>Картон</vt:lpstr>
      <vt:lpstr>Художественные техники работы с бумагой аппликация</vt:lpstr>
      <vt:lpstr>Художественные техники работы с бумагой Бумагапластика</vt:lpstr>
      <vt:lpstr>Художественные техники  работы с бумагой. Бумагоплетение. </vt:lpstr>
      <vt:lpstr>Художественные техники  работы с бумагой. Квиллинг и бумагокручение</vt:lpstr>
      <vt:lpstr>Изготовление цветка из бумаги</vt:lpstr>
      <vt:lpstr>Презентация PowerPoint</vt:lpstr>
      <vt:lpstr>Материалы для практической работы</vt:lpstr>
      <vt:lpstr>Практическая работа  «Определение свойств бумаги».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Бумага, ее виды и свойства</dc:title>
  <dc:creator>Аленка</dc:creator>
  <cp:lastModifiedBy>User</cp:lastModifiedBy>
  <cp:revision>5</cp:revision>
  <dcterms:created xsi:type="dcterms:W3CDTF">2022-10-25T21:03:37Z</dcterms:created>
  <dcterms:modified xsi:type="dcterms:W3CDTF">2026-06-04T11:25:27Z</dcterms:modified>
</cp:coreProperties>
</file>