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58" r:id="rId4"/>
    <p:sldId id="259" r:id="rId5"/>
    <p:sldId id="260" r:id="rId6"/>
    <p:sldId id="262" r:id="rId7"/>
    <p:sldId id="265" r:id="rId8"/>
    <p:sldId id="263" r:id="rId9"/>
    <p:sldId id="264" r:id="rId10"/>
    <p:sldId id="266" r:id="rId11"/>
    <p:sldId id="267" r:id="rId12"/>
    <p:sldId id="270" r:id="rId13"/>
    <p:sldId id="268" r:id="rId14"/>
    <p:sldId id="269" r:id="rId15"/>
    <p:sldId id="271" r:id="rId16"/>
    <p:sldId id="272" r:id="rId17"/>
    <p:sldId id="25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909"/>
    <a:srgbClr val="C6C6C6"/>
    <a:srgbClr val="E6E6E6"/>
    <a:srgbClr val="704828"/>
    <a:srgbClr val="59739A"/>
    <a:srgbClr val="5A739A"/>
    <a:srgbClr val="B68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0773429" y="188540"/>
            <a:ext cx="1037571" cy="85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19414" y="188540"/>
            <a:ext cx="1037572" cy="8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3429" y="5634606"/>
            <a:ext cx="1037571" cy="85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9414" y="5634606"/>
            <a:ext cx="1037572" cy="8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1" y="820395"/>
            <a:ext cx="4921804" cy="2232367"/>
          </a:xfrm>
        </p:spPr>
        <p:txBody>
          <a:bodyPr anchor="b"/>
          <a:lstStyle>
            <a:lvl1pPr algn="ctr">
              <a:defRPr sz="6000">
                <a:solidFill>
                  <a:srgbClr val="090909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3653312"/>
            <a:ext cx="492180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2"/>
          <p:cNvSpPr>
            <a:spLocks noGrp="1"/>
          </p:cNvSpPr>
          <p:nvPr>
            <p:ph idx="13"/>
          </p:nvPr>
        </p:nvSpPr>
        <p:spPr>
          <a:xfrm>
            <a:off x="6342601" y="820395"/>
            <a:ext cx="5011199" cy="4948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038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904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16992" y="961401"/>
            <a:ext cx="2136808" cy="474291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863125"/>
            <a:ext cx="4933013" cy="493946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5802594"/>
            <a:ext cx="2743200" cy="365125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5802594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5802594"/>
            <a:ext cx="2743200" cy="365125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247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684376" y="461471"/>
            <a:ext cx="4913832" cy="540094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441789" y="461472"/>
            <a:ext cx="5014560" cy="8873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>
              <a:defRPr>
                <a:solidFill>
                  <a:srgbClr val="090909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6441788" y="1483793"/>
            <a:ext cx="5014561" cy="4378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237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7070" y="897308"/>
            <a:ext cx="5006730" cy="267805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47069" y="3920934"/>
            <a:ext cx="5044821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807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4555" y="452928"/>
            <a:ext cx="5109673" cy="5460761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4556" y="6356349"/>
            <a:ext cx="2743200" cy="365125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751603" y="6356350"/>
            <a:ext cx="462327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956844" cy="365125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479532" y="452928"/>
            <a:ext cx="5087911" cy="930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3"/>
          </p:nvPr>
        </p:nvSpPr>
        <p:spPr>
          <a:xfrm>
            <a:off x="6479532" y="1517976"/>
            <a:ext cx="5087912" cy="4395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591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1602" y="410265"/>
            <a:ext cx="5204387" cy="913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410265"/>
            <a:ext cx="506338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1" y="1401510"/>
            <a:ext cx="5063382" cy="421921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71601" y="1401510"/>
            <a:ext cx="52043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55219" y="2303645"/>
            <a:ext cx="5204387" cy="3425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18256" y="5728920"/>
            <a:ext cx="2743200" cy="365125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18656" y="5728920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590656" y="5728920"/>
            <a:ext cx="2968950" cy="365125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026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969495"/>
            <a:ext cx="48281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105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744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392" y="249640"/>
            <a:ext cx="4990606" cy="94438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4304" y="452928"/>
            <a:ext cx="5203972" cy="526420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6392" y="1281870"/>
            <a:ext cx="4990607" cy="445625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26392" y="5804985"/>
            <a:ext cx="2829370" cy="217407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12962" y="5804985"/>
            <a:ext cx="4114800" cy="217407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84962" y="5804985"/>
            <a:ext cx="2943314" cy="217407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267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108" y="517406"/>
            <a:ext cx="4972500" cy="126324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439742" y="517406"/>
            <a:ext cx="489696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1108" y="1974079"/>
            <a:ext cx="4972499" cy="341695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21108" y="5584455"/>
            <a:ext cx="2743200" cy="365125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21508" y="5584455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93508" y="5584455"/>
            <a:ext cx="2743200" cy="365125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00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0773429" y="188540"/>
            <a:ext cx="1037571" cy="85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19414" y="188540"/>
            <a:ext cx="1037572" cy="8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3429" y="5634606"/>
            <a:ext cx="1037571" cy="85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9414" y="5634606"/>
            <a:ext cx="1037572" cy="8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 userDrawn="1"/>
        </p:nvSpPr>
        <p:spPr>
          <a:xfrm>
            <a:off x="11129006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" dirty="0" smtClean="0">
                <a:solidFill>
                  <a:srgbClr val="B7B1A0"/>
                </a:solidFill>
                <a:latin typeface="AGReverance" pitchFamily="2" charset="0"/>
              </a:rPr>
              <a:t>© </a:t>
            </a:r>
            <a:r>
              <a:rPr lang="ru-RU" sz="600" dirty="0" smtClean="0">
                <a:solidFill>
                  <a:srgbClr val="B7B1A0"/>
                </a:solidFill>
                <a:latin typeface="AGReverance" pitchFamily="2" charset="0"/>
              </a:rPr>
              <a:t>Полшкова В.В., 2019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2423" y="632389"/>
            <a:ext cx="5011198" cy="1123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2422" y="1825624"/>
            <a:ext cx="5011199" cy="4028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pPr/>
              <a:t>19.04.2021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3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0" kern="1200" cap="none" spc="0">
          <a:ln w="0"/>
          <a:solidFill>
            <a:srgbClr val="090909"/>
          </a:solidFill>
          <a:effectLst>
            <a:outerShdw blurRad="38100" dist="19050" dir="2700000" algn="tl" rotWithShape="0">
              <a:schemeClr val="dk1">
                <a:alpha val="40000"/>
              </a:schemeClr>
            </a:outerShdw>
          </a:effectLst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hyperlink" Target="http://yandex.ru/clck/jsredir?from=yandex.ru;images/search;images;;&amp;text=&amp;etext=9079.HbvBwVeqG1d97wzYfLTcYeqCOIxU5VGKuFKqunmkqTPWYDQHWi1csDLSGTX_f64apL-FmPCfVymtY5YWYjwqQi3fP4KzLkz8m_PhDtue0w_aQF-W43cSQYfjxzMQqoRZIThOV7xJuZHcr5Yzl3l3tA.7e5c9f3fccd86f6d7fb18ea92fb40eae167ea477&amp;uuid=&amp;state=iric5OQ0sS1mPitaa3mxJE61AVKS1Y9siPMmVFsWPIWEtrEgMmapww,,&amp;data=eEwyM2lDYU9Gd1VROE1ZMXhZYkJTZE55a2tvdVZBNHR4Y1hVR296QWpwY3QzdTEyWEt5RGY4ZktQQ05OLWs0ZHFCWlZJZjFFWHROQUgxNURNU1laekdPaTc1SE9McUcyeF8wend1OVVrRkhYdzNRM0V3WVNGT0tBVURsWkQ4cGlhRVlyQmFlcHg5OCw,&amp;sign=14fa9161dbf4143b386a99470987f7d9&amp;keyno=IMGS_0&amp;b64e=2&amp;l10n=ru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0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gufo.me/search?term=%D1%81%D0%B5%D0%BC%D1%8C%D1%8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11467" y="659027"/>
            <a:ext cx="5839835" cy="22323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900" dirty="0" smtClean="0"/>
              <a:t>«Музей  слова -  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 smtClean="0"/>
              <a:t>СЕМЬЯ»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862913" y="4007539"/>
            <a:ext cx="4921803" cy="165576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кадеты 5 взвода: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Однораленко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Ломакин Денис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Пашкин Арсений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3"/>
          </p:nvPr>
        </p:nvSpPr>
        <p:spPr>
          <a:xfrm>
            <a:off x="6419716" y="1121434"/>
            <a:ext cx="5011199" cy="494801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 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10"/>
          <p:cNvSpPr txBox="1">
            <a:spLocks/>
          </p:cNvSpPr>
          <p:nvPr/>
        </p:nvSpPr>
        <p:spPr>
          <a:xfrm>
            <a:off x="6419716" y="1121434"/>
            <a:ext cx="4811843" cy="50555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200" dirty="0"/>
          </a:p>
        </p:txBody>
      </p:sp>
      <p:pic>
        <p:nvPicPr>
          <p:cNvPr id="3076" name="Picture 4" descr="https://ds05.infourok.ru/uploads/ex/0bc4/00058a03-d5fdbfa7/3/hello_html_ma8ec3c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716" y="96908"/>
            <a:ext cx="2451009" cy="289109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870725" y="1030210"/>
            <a:ext cx="28146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Л.Н. Толстой говорил:</a:t>
            </a: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«Слово –дело великое»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04230" y="2689631"/>
            <a:ext cx="48726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Буквально с самого рождения мы слышим слово СЕМЬЯ.  Оно ассоциируется у нас, как самое дорогое, что у нас есть на Земле.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Содержимое 6" descr="облако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220" y="3828028"/>
            <a:ext cx="3145027" cy="201478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5693" y="767385"/>
            <a:ext cx="5203972" cy="5264208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«Семья это счастье, любовь и удача»</a:t>
            </a: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счастье, любовь и удача,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летом поездки на дачу.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праздник, семейные даты,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Подарки, покупки, приятные траты.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Рожденье детей, первый шаг, первый лепет,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Мечты о хорошем, волненье и трепет.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труд, друг о друге забота,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много домашней работы.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важно!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сложно!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счастливо жить одному невозможно!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будьте вместе, любовь берегите,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Обиды и ссоры подальше гоните,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Хотим, чтоб про вас говорили друзья: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хорошая эта семья! (М.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Лангер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471" y="125084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4480" y="894756"/>
            <a:ext cx="4990606" cy="1787147"/>
          </a:xfrm>
          <a:prstGeom prst="rect">
            <a:avLst/>
          </a:prstGeom>
        </p:spPr>
        <p:txBody>
          <a:bodyPr spcFirstLastPara="1" vert="horz" lIns="91440" tIns="45720" rIns="91440" bIns="45720" numCol="1" rtlCol="0" anchor="b">
            <a:prstTxWarp prst="textArchUp">
              <a:avLst/>
            </a:prstTxWarp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cap="none" spc="0">
                <a:ln w="0"/>
                <a:solidFill>
                  <a:srgbClr val="09090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Стихи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4480" y="2236798"/>
            <a:ext cx="6096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- мой дом родной.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я живу, там мой покой,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 пристанище и кров,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мечты, моя любовь</a:t>
            </a:r>
            <a:r>
              <a:rPr lang="ru-RU" altLang="ru-RU" sz="2000" dirty="0">
                <a:solidFill>
                  <a:prstClr val="black"/>
                </a:solidFill>
                <a:latin typeface="Candara" panose="020E0502030303020204" pitchFamily="34" charset="0"/>
              </a:rPr>
              <a:t>.</a:t>
            </a:r>
          </a:p>
        </p:txBody>
      </p:sp>
      <p:pic>
        <p:nvPicPr>
          <p:cNvPr id="9218" name="Picture 2" descr="https://s-tabul-chi-edu54.edusite.ru/images/novyiyrisunok-1-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011" y="2990850"/>
            <a:ext cx="3639684" cy="363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0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471" y="99917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261" y="2538162"/>
            <a:ext cx="3000375" cy="21352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609725" y="493051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Согоян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 Вера Семеновна (1925 - 1986) </a:t>
            </a:r>
          </a:p>
          <a:p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"Молодая семья", 1973 г.</a:t>
            </a:r>
            <a:endParaRPr lang="ru-RU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 descr="Семья за столом. 1938. Иван Семёнович Кулик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131" y="503757"/>
            <a:ext cx="2643187" cy="25812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800292" y="3222945"/>
            <a:ext cx="1664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С. </a:t>
            </a:r>
            <a:r>
              <a:rPr lang="ru-RU" altLang="ru-RU" sz="140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Куликов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«Семья за столом»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705096" y="990006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Изобразительное искусство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4978" y="3746165"/>
            <a:ext cx="3073320" cy="20480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8464978" y="5937718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Саратов ул</a:t>
            </a:r>
            <a:r>
              <a:rPr lang="ru-RU" sz="14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Советская,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endParaRPr lang="ru-RU" sz="1400" u="sng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604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471" y="75203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05096" y="990006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Семья </a:t>
            </a:r>
            <a:br>
              <a:rPr lang="ru-RU" dirty="0" smtClean="0"/>
            </a:br>
            <a:r>
              <a:rPr lang="ru-RU" dirty="0" smtClean="0"/>
              <a:t>на страницах литературных произведений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05" y="1985319"/>
            <a:ext cx="2573278" cy="37616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1609" y="2125362"/>
            <a:ext cx="2160360" cy="3356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3795" y="278807"/>
            <a:ext cx="2332338" cy="3109784"/>
          </a:xfrm>
          <a:prstGeom prst="rect">
            <a:avLst/>
          </a:prstGeom>
        </p:spPr>
      </p:pic>
      <p:pic>
        <p:nvPicPr>
          <p:cNvPr id="1026" name="Picture 2" descr="https://www.libex.ru/img/x/24/1d/7976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454" y="1126793"/>
            <a:ext cx="2612080" cy="330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3795" y="3592195"/>
            <a:ext cx="2349413" cy="282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047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709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03951" y="970956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День любви, семьи и верности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57950" y="1506647"/>
            <a:ext cx="51625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Ежегодно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июля в России отмечается День семьи, любви и верности. В этот день Русская православная церковь отмечает день памяти святых Петра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Февронии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издревле считались на Руси покровителями семьи и брака.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святые прославляются церковью не как преподобные, хотя они приняли в конце жизни схиму, а пост и молитва были частью их семейной жизни. Петр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Феврония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удостоены церковного почитания за то, что дали пример идеальной христианской семьи.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История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любви святой супружеской пары описана в древнерусской "Повести о Петре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Февронии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Муромских".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chttst21.ru/images/Docks/biblioteka/80/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831" y="2150718"/>
            <a:ext cx="4885726" cy="3664295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063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933" y="749436"/>
            <a:ext cx="3395870" cy="1952625"/>
          </a:xfrm>
          <a:prstGeom prst="rect">
            <a:avLst/>
          </a:prstGeom>
        </p:spPr>
      </p:pic>
      <p:pic>
        <p:nvPicPr>
          <p:cNvPr id="5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610" y="252903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03951" y="1117825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Семья в природе</a:t>
            </a:r>
            <a:endParaRPr lang="ru-RU" dirty="0"/>
          </a:p>
        </p:txBody>
      </p:sp>
      <p:pic>
        <p:nvPicPr>
          <p:cNvPr id="12290" name="Picture 2" descr="https://doseng.org/uploads/posts/2014-10/1413340580_001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53" y="2168901"/>
            <a:ext cx="2443997" cy="244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i.pinimg.com/736x/a0/c2/b2/a0c2b2762499f862c25a7869ebc262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039371"/>
            <a:ext cx="2307076" cy="230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bugaga.ru/uploads/posts/2014-10/1413269336_semeynye-portrety-13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538" y="2168901"/>
            <a:ext cx="2484328" cy="1809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1401" y="2702061"/>
            <a:ext cx="2953153" cy="1990725"/>
          </a:xfrm>
          <a:prstGeom prst="rect">
            <a:avLst/>
          </a:prstGeom>
        </p:spPr>
      </p:pic>
      <p:pic>
        <p:nvPicPr>
          <p:cNvPr id="12296" name="Picture 8" descr="http://s2.fotokto.ru/photo/full/279/279350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899" y="4442108"/>
            <a:ext cx="2863668" cy="190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221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450215" algn="just">
              <a:lnSpc>
                <a:spcPct val="150000"/>
              </a:lnSpc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результате проделанной работы,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пришли к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выводу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450215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семья это то место, где мне хорошо и безопасно.</a:t>
            </a:r>
          </a:p>
          <a:p>
            <a:pPr marL="0" lvl="0" indent="450215" algn="just">
              <a:lnSpc>
                <a:spcPct val="150000"/>
              </a:lnSpc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убедились, что только в семье человек бывает по-настоящему счастлив.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6271" y="751101"/>
            <a:ext cx="4990607" cy="4456252"/>
          </a:xfrm>
        </p:spPr>
        <p:txBody>
          <a:bodyPr>
            <a:noAutofit/>
          </a:bodyPr>
          <a:lstStyle/>
          <a:p>
            <a:pPr indent="450215">
              <a:lnSpc>
                <a:spcPct val="10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подготовительном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этапе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работы над проектом,  мы провели опрос среди сверстников, выбрали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тему нашей работы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выдвинули гипотезу,  поставили  цель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задачи.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исследовательском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этапе,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распределили обязанности по сбору информации и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приступили к изучению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научной литературы,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вырезок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журналов и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газет,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 источников по данной теме,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посетили библиотеку.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проектировочном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этапе, мы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проанализировали собранный материал.  </a:t>
            </a:r>
          </a:p>
          <a:p>
            <a:pPr indent="450215" algn="just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технологическом этапе мы оформили электронную книгу «Музей слова –СЕМЬЯ»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745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343" y="2029013"/>
            <a:ext cx="4990606" cy="2460609"/>
          </a:xfrm>
        </p:spPr>
        <p:txBody>
          <a:bodyPr>
            <a:prstTxWarp prst="textFadeRight">
              <a:avLst/>
            </a:prstTxWarp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32" name="Picture 8" descr="https://img.freepik.com/free-vector/_29190-2950.jpg?size=626&amp;ext=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869147"/>
            <a:ext cx="5203825" cy="443073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811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3"/>
          </p:nvPr>
        </p:nvSpPr>
        <p:spPr>
          <a:xfrm>
            <a:off x="684376" y="733245"/>
            <a:ext cx="4913832" cy="5129169"/>
          </a:xfrm>
        </p:spPr>
        <p:txBody>
          <a:bodyPr/>
          <a:lstStyle/>
          <a:p>
            <a:pPr marL="0" indent="0" algn="just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41789" y="577970"/>
            <a:ext cx="5014560" cy="77088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Информационные источники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6400801" y="1590675"/>
            <a:ext cx="4879648" cy="408910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С.И. Ожегов «Толковый словарь русского языка»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А.Г. Преображенский «Этимологический словарь русского языка»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А.Н. Тихонов «Школьный словообразовательный словарь русского языка»</a:t>
            </a:r>
          </a:p>
          <a:p>
            <a:endParaRPr lang="ru-RU" sz="1800" dirty="0" smtClean="0">
              <a:solidFill>
                <a:srgbClr val="555555"/>
              </a:solidFill>
              <a:latin typeface="Roboto"/>
            </a:endParaRPr>
          </a:p>
          <a:p>
            <a:r>
              <a:rPr lang="ru-RU" sz="1800" dirty="0" smtClean="0">
                <a:solidFill>
                  <a:srgbClr val="555555"/>
                </a:solidFill>
                <a:latin typeface="Roboto"/>
              </a:rPr>
              <a:t>Источник</a:t>
            </a:r>
            <a:r>
              <a:rPr lang="ru-RU" sz="1800" dirty="0">
                <a:solidFill>
                  <a:srgbClr val="555555"/>
                </a:solidFill>
                <a:latin typeface="Roboto"/>
              </a:rPr>
              <a:t>: </a:t>
            </a:r>
            <a:r>
              <a:rPr lang="ru-RU" sz="1800" dirty="0">
                <a:solidFill>
                  <a:srgbClr val="0078CE"/>
                </a:solidFill>
                <a:latin typeface="Roboto"/>
                <a:hlinkClick r:id="rId2"/>
              </a:rPr>
              <a:t>https://gufo.me/search?term=%D1%81%D0%B5%D0%BC%D1%8C%D1%8F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27646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3"/>
          </p:nvPr>
        </p:nvSpPr>
        <p:spPr>
          <a:xfrm>
            <a:off x="-2042887" y="3836566"/>
            <a:ext cx="1228208" cy="1806352"/>
          </a:xfrm>
          <a:effectLst>
            <a:softEdge rad="127000"/>
          </a:effectLst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357306" y="3353955"/>
            <a:ext cx="1669409" cy="71433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8653" y="542453"/>
            <a:ext cx="52242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стало интересно, знают ли наши сверстники значение слова СЕМЬЯ, его историю. Назовут ли пословицы, поговорки, фразеологизмы или загадки со словом СЕМЬЯ.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это узнать, мы провели опрос.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653" y="4504277"/>
            <a:ext cx="58043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Результаты </a:t>
            </a:r>
            <a:r>
              <a:rPr lang="ru-RU" dirty="0" smtClean="0"/>
              <a:t>опроса: Из 26 опрошенных, 23 кадета </a:t>
            </a:r>
          </a:p>
          <a:p>
            <a:r>
              <a:rPr lang="ru-RU" dirty="0"/>
              <a:t>з</a:t>
            </a:r>
            <a:r>
              <a:rPr lang="ru-RU" dirty="0" smtClean="0"/>
              <a:t>нают значение слова «семья» , пословицы и </a:t>
            </a:r>
          </a:p>
          <a:p>
            <a:r>
              <a:rPr lang="ru-RU" dirty="0"/>
              <a:t>п</a:t>
            </a:r>
            <a:r>
              <a:rPr lang="ru-RU" dirty="0" smtClean="0"/>
              <a:t>оговорки с этим словом.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502012" y="800887"/>
            <a:ext cx="5011199" cy="4948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dirty="0" smtClean="0"/>
              <a:t>   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Предположим, что изучив слово СЕМЬЯ с точки зрения его лексического значения, его этимологии, проследив «жизнь» этого слова в языке, в малых жанрах фольклора, в литературе, в искусстве, в природе  и полученную информацию собрать в электронную книгу  «Музей слова – СЕМЬЯ», затем продемонстрировать её нашим сверстникам, то мы сможем расширить знания наших сверстников, привьём им любовь к русскому языку. 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 descr="https://img2.postila.ru/storage/7872000/7849319/c449f3cbf6afe5d2a97fcc867d6e522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156" y="4292095"/>
            <a:ext cx="2826912" cy="195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180977" y="5344912"/>
            <a:ext cx="3791824" cy="1341114"/>
          </a:xfrm>
          <a:prstGeom prst="rect">
            <a:avLst/>
          </a:prstGeom>
          <a:effectLst>
            <a:softEdge rad="317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522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yt3.ggpht.com/a/AATXAJzcNJqfQ4Tk6jF1t5l4U5JsTcsZnqyWBNYMUw=s900-c-k-c0xffffffff-no-rj-m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074" y="4679092"/>
            <a:ext cx="1961635" cy="1961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/>
          <p:cNvSpPr>
            <a:spLocks noGrp="1"/>
          </p:cNvSpPr>
          <p:nvPr>
            <p:ph idx="13"/>
          </p:nvPr>
        </p:nvSpPr>
        <p:spPr>
          <a:xfrm>
            <a:off x="733803" y="469709"/>
            <a:ext cx="4913832" cy="52773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Тип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 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Вид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  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Цель проекта: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электронную книгу «Музей слова – СЕМЬЯ»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Задачи проекта: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1.Провести опрос среди кадетов 5 взвода;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2.Изучить лексическое значение слова СЕМЬЯ, его этимологию;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Исследовать «жизнь» слова СЕМЬЯ в языке, в малых жанрах фольклора, в литературе, в искусстве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природе.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Создать электронную книгу «Музей слова – СЕМЬЯ»;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endParaRPr lang="ru-RU" dirty="0"/>
          </a:p>
        </p:txBody>
      </p:sp>
      <p:pic>
        <p:nvPicPr>
          <p:cNvPr id="2052" name="Picture 4" descr="http://andrey-eltsov.ru/wp-content/uploads/2019/11/zzz7hfh-fje4njnjjjdssw-njjdacija2b.gif"/>
          <p:cNvPicPr>
            <a:picLocks noGrp="1" noChangeAspect="1" noChangeArrowheads="1" noCrop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059" y="163727"/>
            <a:ext cx="333375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173141">
            <a:off x="6353053" y="1531975"/>
            <a:ext cx="4815733" cy="1222239"/>
          </a:xfrm>
          <a:prstGeom prst="rect">
            <a:avLst/>
          </a:prstGeom>
          <a:noFill/>
          <a:effectLst>
            <a:softEdge rad="12700"/>
          </a:effectLst>
        </p:spPr>
        <p:txBody>
          <a:bodyPr wrap="none" rtlCol="0">
            <a:prstTxWarp prst="textCurveDown">
              <a:avLst>
                <a:gd name="adj" fmla="val 56338"/>
              </a:avLst>
            </a:prstTxWarp>
            <a:spAutoFit/>
          </a:bodyPr>
          <a:lstStyle/>
          <a:p>
            <a:r>
              <a:rPr lang="ru-RU" dirty="0" smtClean="0"/>
              <a:t>Разделим обязанности по сбору информации: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359611" y="2825578"/>
            <a:ext cx="53545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Однораленко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Лексическое, этимологическое значение слова;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Синонимы, антонимы и однокоренные слова;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Семья в на страницах литературы.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Пашкин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Арсений: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Пословицы, поговорки, загадки;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Стихи.</a:t>
            </a:r>
          </a:p>
          <a:p>
            <a:pPr marL="28575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Ломакин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Денис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«День семьи, любви и верности»;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в искусстве, природе.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33973" y="1696993"/>
            <a:ext cx="1893588" cy="1420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77874" y="1203463"/>
            <a:ext cx="5087911" cy="93011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dirty="0" smtClean="0"/>
              <a:t>Заглянем в толковый словарь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1868" y="379467"/>
            <a:ext cx="56108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СЕМЬЯ, и, мн. семьи,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семьям, ж.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живущих вместе близких родственников.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Многодетная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семьи. Член семьи. В семье трое детей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89353">
            <a:off x="3570304" y="3136463"/>
            <a:ext cx="2044232" cy="31421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3"/>
          </p:nvPr>
        </p:nvPicPr>
        <p:blipFill>
          <a:blip r:embed="rId4"/>
          <a:stretch>
            <a:fillRect/>
          </a:stretch>
        </p:blipFill>
        <p:spPr>
          <a:xfrm rot="21034090">
            <a:off x="217340" y="1607295"/>
            <a:ext cx="4451764" cy="30197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421868" y="350722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перен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Объединение людей, сплочённых общими интересами (высок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Дружная 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кадетская семья.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157" y="4434710"/>
            <a:ext cx="3513264" cy="1975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645967" y="27538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Лексическое значение слова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841" y="1718889"/>
            <a:ext cx="2005182" cy="1337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46439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821" y="2140482"/>
            <a:ext cx="2393378" cy="3576654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324304" y="807155"/>
            <a:ext cx="5203972" cy="5264208"/>
          </a:xfrm>
        </p:spPr>
        <p:txBody>
          <a:bodyPr>
            <a:normAutofit lnSpcReduction="10000"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произошло от старого: СЕМЪЕ, что означает - моё семя, семя - в значении: род, племя. Русское СЕМЬ так и означало - семя, только во множественном числе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8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Съмия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образовано от древнего индоевропейского корня </a:t>
            </a:r>
            <a:r>
              <a:rPr lang="ru-RU" altLang="ru-RU" sz="1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kei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«лежать»: собирательное имя от этого корня стало обозначать то, что находится в одном «жилище». В разных родственных языках суффиксальные образования с этим корнем означают «селение», «домашний очаг», «родина», но в древнеславянском языке, а затем и в древнерусском </a:t>
            </a:r>
            <a:r>
              <a:rPr lang="ru-RU" altLang="ru-RU" sz="18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съмия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совокупность всех членов рода, живущих совместно. В новгородских грамотах ХIV-ХV вв. термин </a:t>
            </a:r>
            <a:r>
              <a:rPr lang="ru-RU" altLang="ru-RU" sz="1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тождествен термину </a:t>
            </a:r>
            <a:r>
              <a:rPr lang="ru-RU" altLang="ru-RU" sz="18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дворъ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По составу членов (</a:t>
            </a:r>
            <a:r>
              <a:rPr lang="ru-RU" altLang="ru-RU" sz="1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узком смысле слова) семья понималась вначале со стороны одного супруга - мужа: </a:t>
            </a:r>
            <a:r>
              <a:rPr lang="ru-RU" altLang="ru-RU" sz="1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дорогая моя </a:t>
            </a:r>
            <a:r>
              <a:rPr lang="ru-RU" altLang="ru-RU" sz="18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семеюшка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Впоследствии супружеская пара стала восприниматься как семья.</a:t>
            </a:r>
          </a:p>
          <a:p>
            <a:endParaRPr lang="ru-RU" dirty="0"/>
          </a:p>
        </p:txBody>
      </p:sp>
      <p:sp>
        <p:nvSpPr>
          <p:cNvPr id="7" name="Заголовок 7"/>
          <p:cNvSpPr>
            <a:spLocks noGrp="1"/>
          </p:cNvSpPr>
          <p:nvPr>
            <p:ph type="title"/>
          </p:nvPr>
        </p:nvSpPr>
        <p:spPr>
          <a:xfrm>
            <a:off x="601426" y="1692946"/>
            <a:ext cx="5297374" cy="1010967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dirty="0" smtClean="0"/>
              <a:t>Заглянем </a:t>
            </a:r>
            <a:br>
              <a:rPr lang="ru-RU" dirty="0" smtClean="0"/>
            </a:br>
            <a:r>
              <a:rPr lang="ru-RU" dirty="0" smtClean="0"/>
              <a:t>в этимологический словарь </a:t>
            </a:r>
            <a:endParaRPr lang="ru-RU" dirty="0"/>
          </a:p>
        </p:txBody>
      </p:sp>
      <p:pic>
        <p:nvPicPr>
          <p:cNvPr id="1028" name="Picture 4" descr="http://gsmc.ucoz.ru/mer/vceznat/ehkhmblema_201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568" y="3267345"/>
            <a:ext cx="2513914" cy="3165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26445" y="28365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Этимология слова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569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178">
            <a:off x="3048971" y="1571738"/>
            <a:ext cx="2397853" cy="35176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Заголовок 7"/>
          <p:cNvSpPr>
            <a:spLocks noGrp="1"/>
          </p:cNvSpPr>
          <p:nvPr>
            <p:ph type="title"/>
          </p:nvPr>
        </p:nvSpPr>
        <p:spPr>
          <a:xfrm>
            <a:off x="670144" y="1674786"/>
            <a:ext cx="4990606" cy="944381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r>
              <a:rPr lang="ru-RU" dirty="0" smtClean="0"/>
              <a:t>Заглянем </a:t>
            </a:r>
            <a:br>
              <a:rPr lang="ru-RU" dirty="0" smtClean="0"/>
            </a:br>
            <a:r>
              <a:rPr lang="ru-RU" dirty="0" smtClean="0"/>
              <a:t>в словообразовательный словарь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45967" y="27538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122" name="Picture 2" descr="http://ddu371.minsk.edu.by/be/sm.aspx?guid=115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4" y="2783296"/>
            <a:ext cx="3416838" cy="276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edia.lpgenerator.ru/images/342425/58ohnqk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718" y="825590"/>
            <a:ext cx="4797759" cy="475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408323" y="2951449"/>
            <a:ext cx="15840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(я') [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с'эм'jа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519622" y="2951449"/>
            <a:ext cx="159139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>
              <a:lnSpc>
                <a:spcPct val="90000"/>
              </a:lnSpc>
              <a:spcBef>
                <a:spcPts val="1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е'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й-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 </a:t>
            </a:r>
          </a:p>
        </p:txBody>
      </p:sp>
      <p:sp>
        <p:nvSpPr>
          <p:cNvPr id="10" name="Прямоугольник 9"/>
          <p:cNvSpPr/>
          <p:nvPr/>
        </p:nvSpPr>
        <p:spPr>
          <a:xfrm rot="17706365">
            <a:off x="9052481" y="1764464"/>
            <a:ext cx="12884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е'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j-</a:t>
            </a:r>
            <a:r>
              <a:rPr lang="ru-RU" sz="16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ушк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rot="3755533">
            <a:off x="7795664" y="1831910"/>
            <a:ext cx="11297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семj-</a:t>
            </a:r>
            <a:r>
              <a:rPr lang="ru-RU" sz="16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и'щ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97928" y="2943103"/>
            <a:ext cx="191039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>
              <a:lnSpc>
                <a:spcPct val="90000"/>
              </a:lnSpc>
              <a:spcBef>
                <a:spcPts val="1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е'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й-</a:t>
            </a:r>
            <a:r>
              <a:rPr lang="ru-RU" sz="16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ств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(о)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9594562">
            <a:off x="5876908" y="4066062"/>
            <a:ext cx="2764796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lvl="0">
              <a:lnSpc>
                <a:spcPct val="90000"/>
              </a:lnSpc>
              <a:spcBef>
                <a:spcPts val="1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семе'йств-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енн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7256297" y="5388274"/>
            <a:ext cx="328134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71600" lvl="0">
              <a:lnSpc>
                <a:spcPct val="90000"/>
              </a:lnSpc>
              <a:spcBef>
                <a:spcPts val="1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семе'йственн-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ость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248682">
            <a:off x="9708115" y="3773289"/>
            <a:ext cx="11281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семj-</a:t>
            </a:r>
            <a:r>
              <a:rPr lang="ru-RU" sz="16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ани'н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3653225">
            <a:off x="9013292" y="4311364"/>
            <a:ext cx="13894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семьяни'н-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826445" y="28365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Однокоренные лова 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905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57679" y="1872153"/>
            <a:ext cx="5203972" cy="5264208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Возвращаться в лоно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человеком из хорошей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Обзаводиться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семьёй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Счастливая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семейка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176" name="Picture 8" descr="https://fsd.multiurok.ru/html/2019/11/09/s_5dc710aa74273/1250263_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55" y="3773114"/>
            <a:ext cx="2305517" cy="230051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633" y="2370516"/>
            <a:ext cx="2518117" cy="3703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1" name="Заголовок 7"/>
          <p:cNvSpPr txBox="1">
            <a:spLocks/>
          </p:cNvSpPr>
          <p:nvPr/>
        </p:nvSpPr>
        <p:spPr>
          <a:xfrm>
            <a:off x="670144" y="1674786"/>
            <a:ext cx="4990606" cy="944381"/>
          </a:xfrm>
          <a:prstGeom prst="rect">
            <a:avLst/>
          </a:prstGeom>
        </p:spPr>
        <p:txBody>
          <a:bodyPr spcFirstLastPara="1" vert="horz" lIns="91440" tIns="45720" rIns="91440" bIns="45720" numCol="1" rtlCol="0" anchor="b">
            <a:prstTxWarp prst="textArchUp">
              <a:avLst/>
            </a:prstTxWarp>
            <a:normAutofit fontScale="97500"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cap="none" spc="0">
                <a:ln w="0"/>
                <a:solidFill>
                  <a:srgbClr val="09090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Заглянем </a:t>
            </a:r>
            <a:br>
              <a:rPr lang="ru-RU" dirty="0" smtClean="0"/>
            </a:br>
            <a:r>
              <a:rPr lang="ru-RU" dirty="0" smtClean="0"/>
              <a:t>в фразеологический словарь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26445" y="28365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Фразеологизмы со словом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765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471" y="125084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096" y="990006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Пословицы и поговорки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9038" y="845663"/>
            <a:ext cx="5203972" cy="5264208"/>
          </a:xfrm>
        </p:spPr>
        <p:txBody>
          <a:bodyPr>
            <a:normAutofit/>
          </a:bodyPr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Семья без детей, что цветок без запаха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вместе, и душа на месте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сильна, когда над ней крыша одна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крепка ладом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в куче – не страшна и туча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без любви – дерево без корней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 descr="https://4-prazdnik.ru/image/cache/catalog/data/fdacard/20191106/3/d-ru-upload-iblock-c6b-cd3e4599-526a-11e6-968b-1cc1dee987cb_55eef73b-526b-11e6-968b-1cc1dee987cb-resize1-800x800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6" t="-521" r="15610" b="521"/>
          <a:stretch/>
        </p:blipFill>
        <p:spPr bwMode="auto">
          <a:xfrm>
            <a:off x="1664043" y="1350540"/>
            <a:ext cx="3072714" cy="425445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086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946" y="174880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005" y="907923"/>
            <a:ext cx="4990606" cy="2657475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лако 6"/>
          <p:cNvSpPr/>
          <p:nvPr/>
        </p:nvSpPr>
        <p:spPr>
          <a:xfrm>
            <a:off x="713999" y="1585155"/>
            <a:ext cx="3267075" cy="284198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01328" y="2128982"/>
            <a:ext cx="290245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Это слово каждый знает,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Ни на что не променяет!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 цифре «семь» добавлю «я» —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Что получится?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8184957" y="747161"/>
            <a:ext cx="3435323" cy="2505201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8522404" y="1113319"/>
            <a:ext cx="322885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Кто не в шутку, а всерьёз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Нас забить научит гвоздь?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Кто научит смелым быть?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 велика упав, не ныть,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 коленку расцарапав,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 реветь? Конечно ...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064654" y="4078914"/>
            <a:ext cx="3857625" cy="2505201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работает она,</a:t>
            </a:r>
            <a:b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 она — жена,</a:t>
            </a:r>
            <a:b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праздник, она — дама,</a:t>
            </a:r>
            <a:b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же это? Моя...</a:t>
            </a:r>
            <a:endParaRPr lang="ru-RU" alt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6418563" y="3943574"/>
            <a:ext cx="3857625" cy="2505201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6772192" y="4457510"/>
            <a:ext cx="350399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Без чего на белом свете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Взрослым не прожить и детям?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Кто поддержит вас, друзья?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Ваша дружная...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8194" name="Picture 2" descr="https://stihi.ru/pics/2013/08/08/4598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018" y="1972986"/>
            <a:ext cx="1904648" cy="220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482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ание 8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листание 7" id="{0CE75DB1-FDE2-4B07-8783-FD2325410490}" vid="{4B0FD19C-AF86-4C35-9F38-0720CAB139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8</Template>
  <TotalTime>1487</TotalTime>
  <Words>874</Words>
  <Application>Microsoft Office PowerPoint</Application>
  <PresentationFormat>Широкоэкранный</PresentationFormat>
  <Paragraphs>122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AGReverance</vt:lpstr>
      <vt:lpstr>AGReverence-Oblique</vt:lpstr>
      <vt:lpstr>Arial</vt:lpstr>
      <vt:lpstr>Calibri</vt:lpstr>
      <vt:lpstr>Candara</vt:lpstr>
      <vt:lpstr>Roboto</vt:lpstr>
      <vt:lpstr>Times New Roman</vt:lpstr>
      <vt:lpstr>листание 8</vt:lpstr>
      <vt:lpstr>«Музей  слова -   СЕМЬЯ»</vt:lpstr>
      <vt:lpstr>Презентация PowerPoint</vt:lpstr>
      <vt:lpstr>Презентация PowerPoint</vt:lpstr>
      <vt:lpstr>Заглянем в толковый словарь </vt:lpstr>
      <vt:lpstr>Заглянем  в этимологический словарь </vt:lpstr>
      <vt:lpstr>Заглянем  в словообразовательный словарь </vt:lpstr>
      <vt:lpstr>Презентация PowerPoint</vt:lpstr>
      <vt:lpstr>Пословицы и поговорки</vt:lpstr>
      <vt:lpstr>Загадки</vt:lpstr>
      <vt:lpstr>Презентация PowerPoint</vt:lpstr>
      <vt:lpstr>Изобразительное искусство</vt:lpstr>
      <vt:lpstr>Семья  на страницах литературных произведений</vt:lpstr>
      <vt:lpstr>День любви, семьи и верности</vt:lpstr>
      <vt:lpstr>Семья в природе</vt:lpstr>
      <vt:lpstr>Презентация PowerPoint</vt:lpstr>
      <vt:lpstr>Спасибо за внимание!</vt:lpstr>
      <vt:lpstr>Информационные источники </vt:lpstr>
    </vt:vector>
  </TitlesOfParts>
  <Manager>Полшкова Виктория Валерьяновна</Manager>
  <Company>МАОУ ДО ЦРТДиЮКаменского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Книга</dc:title>
  <dc:subject>литература, книги</dc:subject>
  <dc:creator>Viktoriya Polshkova</dc:creator>
  <cp:keywords>литература;шаблон по литературе;книга</cp:keywords>
  <cp:lastModifiedBy>Покатилова Любовь Михайловна</cp:lastModifiedBy>
  <cp:revision>130</cp:revision>
  <dcterms:created xsi:type="dcterms:W3CDTF">2016-11-15T09:14:47Z</dcterms:created>
  <dcterms:modified xsi:type="dcterms:W3CDTF">2021-04-19T05:26:27Z</dcterms:modified>
</cp:coreProperties>
</file>