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5" r:id="rId3"/>
    <p:sldId id="257" r:id="rId4"/>
    <p:sldId id="258" r:id="rId5"/>
    <p:sldId id="259" r:id="rId6"/>
    <p:sldId id="260" r:id="rId7"/>
    <p:sldId id="286" r:id="rId8"/>
    <p:sldId id="261" r:id="rId9"/>
    <p:sldId id="273" r:id="rId10"/>
    <p:sldId id="262" r:id="rId11"/>
    <p:sldId id="263" r:id="rId12"/>
    <p:sldId id="264" r:id="rId13"/>
    <p:sldId id="281" r:id="rId14"/>
    <p:sldId id="292" r:id="rId15"/>
    <p:sldId id="285" r:id="rId16"/>
    <p:sldId id="274" r:id="rId17"/>
    <p:sldId id="275" r:id="rId18"/>
    <p:sldId id="265" r:id="rId19"/>
    <p:sldId id="266" r:id="rId20"/>
    <p:sldId id="267" r:id="rId21"/>
    <p:sldId id="268" r:id="rId22"/>
    <p:sldId id="269" r:id="rId23"/>
    <p:sldId id="270" r:id="rId24"/>
    <p:sldId id="287" r:id="rId25"/>
    <p:sldId id="271" r:id="rId26"/>
    <p:sldId id="272" r:id="rId27"/>
    <p:sldId id="279" r:id="rId28"/>
    <p:sldId id="294" r:id="rId29"/>
    <p:sldId id="288" r:id="rId30"/>
    <p:sldId id="290" r:id="rId31"/>
    <p:sldId id="291" r:id="rId32"/>
    <p:sldId id="289" r:id="rId33"/>
    <p:sldId id="293" r:id="rId34"/>
    <p:sldId id="276" r:id="rId35"/>
    <p:sldId id="277" r:id="rId36"/>
    <p:sldId id="280" r:id="rId37"/>
    <p:sldId id="278" r:id="rId38"/>
    <p:sldId id="284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0" y="9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253-FFD9-441B-A26D-B79F30CC4207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7C158-84A1-4FC5-8D52-F060EBD3F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793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253-FFD9-441B-A26D-B79F30CC4207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7C158-84A1-4FC5-8D52-F060EBD3F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712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253-FFD9-441B-A26D-B79F30CC4207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7C158-84A1-4FC5-8D52-F060EBD3F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165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253-FFD9-441B-A26D-B79F30CC4207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7C158-84A1-4FC5-8D52-F060EBD3F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801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253-FFD9-441B-A26D-B79F30CC4207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7C158-84A1-4FC5-8D52-F060EBD3F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782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253-FFD9-441B-A26D-B79F30CC4207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7C158-84A1-4FC5-8D52-F060EBD3F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006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253-FFD9-441B-A26D-B79F30CC4207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7C158-84A1-4FC5-8D52-F060EBD3F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281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253-FFD9-441B-A26D-B79F30CC4207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7C158-84A1-4FC5-8D52-F060EBD3F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132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253-FFD9-441B-A26D-B79F30CC4207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7C158-84A1-4FC5-8D52-F060EBD3F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240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253-FFD9-441B-A26D-B79F30CC4207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7C158-84A1-4FC5-8D52-F060EBD3F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484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0253-FFD9-441B-A26D-B79F30CC4207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7C158-84A1-4FC5-8D52-F060EBD3F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676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C0253-FFD9-441B-A26D-B79F30CC4207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57C158-84A1-4FC5-8D52-F060EBD3FD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733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5.png"/><Relationship Id="rId4" Type="http://schemas.openxmlformats.org/officeDocument/2006/relationships/image" Target="../media/image24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0.png"/><Relationship Id="rId4" Type="http://schemas.openxmlformats.org/officeDocument/2006/relationships/image" Target="../media/image29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334108"/>
            <a:ext cx="9144000" cy="2391507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Поэтический мир</a:t>
            </a:r>
            <a:b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Николая Рубцова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43706" y="2968991"/>
            <a:ext cx="10152185" cy="3062531"/>
          </a:xfrm>
        </p:spPr>
        <p:txBody>
          <a:bodyPr>
            <a:noAutofit/>
          </a:bodyPr>
          <a:lstStyle/>
          <a:p>
            <a:pPr algn="r"/>
            <a:r>
              <a:rPr lang="ru-RU" sz="4000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Привет, Россия - родина моя!</a:t>
            </a:r>
            <a:br>
              <a:rPr lang="ru-RU" sz="4000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Сильнее бурь, сильнее всякой воли</a:t>
            </a:r>
            <a:br>
              <a:rPr lang="ru-RU" sz="4000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Любовь к твоим овинам у жнивья,</a:t>
            </a:r>
            <a:br>
              <a:rPr lang="ru-RU" sz="4000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Любовь к тебе, изба в лазурном поле</a:t>
            </a:r>
            <a:r>
              <a:rPr lang="ru-RU" sz="4000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4000" i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447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769" y="457200"/>
            <a:ext cx="7346705" cy="5719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>
                <a:solidFill>
                  <a:srgbClr val="002060"/>
                </a:solidFill>
              </a:rPr>
              <a:t>В 1950 году после окончания семилетней школы Рубцов поступает в Лесотехнический техникум, но, едва получив паспорт, отправляется в странствия. Более двух лет он работал кочегаром на рыболовецком судне</a:t>
            </a:r>
            <a:r>
              <a:rPr lang="ru-RU" dirty="0"/>
              <a:t>.</a:t>
            </a:r>
          </a:p>
        </p:txBody>
      </p:sp>
      <p:pic>
        <p:nvPicPr>
          <p:cNvPr id="1026" name="Picture 2" descr="http://cs625718.vk.me/v625718077/12869/9WYh9518rq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475" y="368300"/>
            <a:ext cx="423862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35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00600" y="96838"/>
            <a:ext cx="7209692" cy="652370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002060"/>
                </a:solidFill>
              </a:rPr>
              <a:t>В начале 1955 года приехал в Ленинград и стал рабочим Кировского завода. Отсюда он был призван в армию и прослужил на флоте 4 года. При газете Северного флота было литературное объединение, членом которого он стал, и к этим годам относятся первые публикации его стихов</a:t>
            </a:r>
            <a:r>
              <a:rPr lang="ru-RU" sz="3200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endParaRPr lang="ru-RU" sz="32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200" dirty="0">
                <a:solidFill>
                  <a:srgbClr val="002060"/>
                </a:solidFill>
              </a:rPr>
              <a:t>После демобилизации Рубцов возвращается на Кировский завод, работает кочегаром, слесарем, </a:t>
            </a:r>
            <a:r>
              <a:rPr lang="ru-RU" sz="3200" dirty="0" err="1">
                <a:solidFill>
                  <a:srgbClr val="002060"/>
                </a:solidFill>
              </a:rPr>
              <a:t>шлихтовщиком</a:t>
            </a:r>
            <a:r>
              <a:rPr lang="ru-RU" sz="3200" dirty="0">
                <a:solidFill>
                  <a:srgbClr val="002060"/>
                </a:solidFill>
              </a:rPr>
              <a:t>. Одновременно участвует в работе литературного объединения при заводской газете</a:t>
            </a:r>
            <a:r>
              <a:rPr lang="ru-RU" sz="3200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3200" b="1" i="1" dirty="0" smtClean="0">
                <a:solidFill>
                  <a:srgbClr val="002060"/>
                </a:solidFill>
              </a:rPr>
              <a:t>(Помню, как тропкой едва заметной…)</a:t>
            </a:r>
          </a:p>
          <a:p>
            <a:pPr marL="0" indent="0">
              <a:buNone/>
            </a:pPr>
            <a:endParaRPr lang="ru-RU" sz="3200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3074" name="Picture 2" descr="http://img0.liveinternet.ru/images/attach/c/4/82/534/82534562_4514961_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96837"/>
            <a:ext cx="4213225" cy="652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96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2631" y="125412"/>
            <a:ext cx="6822831" cy="64035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002060"/>
                </a:solidFill>
              </a:rPr>
              <a:t>В 1962 году, после окончания вечерней школы, поступает в Литературный институт в Москве. Широкому читателю его имя стало известно после опубликованной в 1964 году в журнале “Октябрь” подборки из нескольких его стихотворений. В этом же году Рубцов переводится на заочное отделение, и с этого времени начинается его неустроенная, полная лишений скитальческая жизнь. Он ездит по стране, возвращается в родное село, где иногда подолгу живет один, отрезанный от мира бездорожьем…</a:t>
            </a:r>
          </a:p>
        </p:txBody>
      </p:sp>
      <p:pic>
        <p:nvPicPr>
          <p:cNvPr id="5122" name="Picture 2" descr="http://www.ajournaliv.ru/wp-content/uploads/2013/03/Rubcov-T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4" y="125412"/>
            <a:ext cx="4708525" cy="640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004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://profilib.com/reader/88/84/b88488/042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235" y="0"/>
            <a:ext cx="102355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005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8" descr="49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-38894"/>
            <a:ext cx="6604000" cy="2465493"/>
          </a:xfrm>
          <a:prstGeom prst="rect">
            <a:avLst/>
          </a:prstGeom>
          <a:noFill/>
          <a:effectLst>
            <a:outerShdw dist="107763" dir="81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" name="Picture 6" descr="вологодские писател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579" y="2426599"/>
            <a:ext cx="7147421" cy="4431401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454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155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155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89000"/>
              </a:schemeClr>
            </a:gs>
            <a:gs pos="0">
              <a:schemeClr val="accent2">
                <a:lumMod val="89000"/>
              </a:schemeClr>
            </a:gs>
            <a:gs pos="10000">
              <a:schemeClr val="accent2">
                <a:lumMod val="75000"/>
              </a:schemeClr>
            </a:gs>
            <a:gs pos="97000">
              <a:schemeClr val="accent2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://cultinfo.ru/upload/medialibrary/ff7/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623" y="-123092"/>
            <a:ext cx="9176685" cy="698109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882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6523" y="404446"/>
            <a:ext cx="6611815" cy="57725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solidFill>
                  <a:srgbClr val="002060"/>
                </a:solidFill>
              </a:rPr>
              <a:t>Россия, Русь – куда я ни взгляну…</a:t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>За все твои страдания и битвы</a:t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>Люблю твою, Россия, старину,</a:t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>Твои леса, погосты и молитвы,</a:t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>Люблю твои избушки и цветы,</a:t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>И небеса, горящие от зноя,</a:t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>И шепот ив у </a:t>
            </a:r>
            <a:r>
              <a:rPr lang="ru-RU" sz="3600" dirty="0" err="1">
                <a:solidFill>
                  <a:srgbClr val="002060"/>
                </a:solidFill>
              </a:rPr>
              <a:t>омутной</a:t>
            </a:r>
            <a:r>
              <a:rPr lang="ru-RU" sz="3600" dirty="0">
                <a:solidFill>
                  <a:srgbClr val="002060"/>
                </a:solidFill>
              </a:rPr>
              <a:t> воды,</a:t>
            </a:r>
            <a:br>
              <a:rPr lang="ru-RU" sz="3600" dirty="0">
                <a:solidFill>
                  <a:srgbClr val="002060"/>
                </a:solidFill>
              </a:rPr>
            </a:br>
            <a:r>
              <a:rPr lang="ru-RU" sz="3600" dirty="0">
                <a:solidFill>
                  <a:srgbClr val="002060"/>
                </a:solidFill>
              </a:rPr>
              <a:t>Люблю навек, до вечного покоя…</a:t>
            </a:r>
          </a:p>
        </p:txBody>
      </p:sp>
      <p:pic>
        <p:nvPicPr>
          <p:cNvPr id="6146" name="Picture 2" descr="http://www.sidislushai.ru/uploads/images/kreshenskie_morozi_peredelka_pesni_ljapis_trubetskoj_v_plate_belo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355" y="-1"/>
            <a:ext cx="5052646" cy="678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95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398477"/>
            <a:ext cx="10515600" cy="778486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Тихая моя Родина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14340" name="Picture 4" descr="http://image.librs.net/67/pre66851_proza_monologi_vospominani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467" y="779950"/>
            <a:ext cx="3150333" cy="4387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463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41277" y="469900"/>
            <a:ext cx="6412523" cy="57070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solidFill>
                  <a:srgbClr val="002060"/>
                </a:solidFill>
              </a:rPr>
              <a:t>Жизнь поэта трагически оборвалась в расцвете его творчества.</a:t>
            </a:r>
          </a:p>
          <a:p>
            <a:pPr marL="0" indent="0">
              <a:buNone/>
            </a:pPr>
            <a:r>
              <a:rPr lang="ru-RU" sz="3600" dirty="0">
                <a:solidFill>
                  <a:srgbClr val="002060"/>
                </a:solidFill>
              </a:rPr>
              <a:t>Задолго до смерти Николай Рубцов написал знаменитое стихотворение:</a:t>
            </a:r>
          </a:p>
          <a:p>
            <a:pPr marL="0" indent="0">
              <a:buNone/>
            </a:pPr>
            <a:r>
              <a:rPr lang="ru-RU" sz="3600" i="1" dirty="0" smtClean="0">
                <a:solidFill>
                  <a:srgbClr val="002060"/>
                </a:solidFill>
              </a:rPr>
              <a:t>«Я умру в крещенские морозы»</a:t>
            </a:r>
            <a:endParaRPr lang="ru-RU" sz="3600" i="1" dirty="0">
              <a:solidFill>
                <a:srgbClr val="002060"/>
              </a:solidFill>
            </a:endParaRPr>
          </a:p>
        </p:txBody>
      </p:sp>
      <p:pic>
        <p:nvPicPr>
          <p:cNvPr id="4098" name="Picture 2" descr="http://resheto.ru/speaking/news/poet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74" y="170656"/>
            <a:ext cx="3806825" cy="6300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98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69278"/>
            <a:ext cx="6787662" cy="5807686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>
                <a:solidFill>
                  <a:srgbClr val="002060"/>
                </a:solidFill>
              </a:rPr>
              <a:t>Конечно, многие поэты угадывали свою судьбу. Но Рубцов не только совершенно точно предсказал день своей гибели, он предсказал и то, что будет после его смерти</a:t>
            </a:r>
            <a:r>
              <a:rPr lang="ru-RU" sz="3200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endParaRPr lang="ru-RU" sz="3200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200" dirty="0">
                <a:solidFill>
                  <a:srgbClr val="002060"/>
                </a:solidFill>
              </a:rPr>
              <a:t>Стихи Рубцова живут уже вдвое больше своего создателя, и им предстоит еще долгая жизнь.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(Элегия)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7172" name="Picture 4" descr="http://img1.liveinternet.ru/images/attach/c/7/96/755/96755857_nikolay_rubc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677" y="-1"/>
            <a:ext cx="503377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68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Тихая моя Родина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14834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6523" y="175846"/>
            <a:ext cx="7385539" cy="64535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solidFill>
                  <a:srgbClr val="002060"/>
                </a:solidFill>
              </a:rPr>
              <a:t>Первым сборником Николая Рубцова была самодельная книга “Волны и скалы”(1953-1962), представленная автором на конкурс при поступлении в Литературный институт. Стихотворения, помещенные в сборнике, порой наивны, но всегда искренни и достоверны, максимально биографичны. В это время Рубцов только ищет свой стиль</a:t>
            </a:r>
            <a:r>
              <a:rPr lang="ru-RU" sz="3600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«Хлеб», «Праздник в поселке»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83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650630"/>
            <a:ext cx="11696700" cy="62073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rgbClr val="002060"/>
                </a:solidFill>
              </a:rPr>
              <a:t>С особой тщательностью подходит он к выбору стихотворений для сборника </a:t>
            </a:r>
            <a:r>
              <a:rPr lang="ru-RU" sz="4000" dirty="0">
                <a:solidFill>
                  <a:srgbClr val="C00000"/>
                </a:solidFill>
              </a:rPr>
              <a:t>“Звезда полей”(1967). </a:t>
            </a:r>
            <a:r>
              <a:rPr lang="ru-RU" sz="4000" dirty="0">
                <a:solidFill>
                  <a:srgbClr val="002060"/>
                </a:solidFill>
              </a:rPr>
              <a:t>Далее появился сборник </a:t>
            </a:r>
            <a:r>
              <a:rPr lang="ru-RU" sz="4000" dirty="0">
                <a:solidFill>
                  <a:srgbClr val="C00000"/>
                </a:solidFill>
              </a:rPr>
              <a:t>“Душа хранит” (1969) </a:t>
            </a:r>
            <a:r>
              <a:rPr lang="ru-RU" sz="4000" dirty="0">
                <a:solidFill>
                  <a:srgbClr val="002060"/>
                </a:solidFill>
              </a:rPr>
              <a:t>– это книга о состоянии души лирического героя, молодости, любви. </a:t>
            </a:r>
            <a:endParaRPr lang="ru-RU" sz="40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В </a:t>
            </a:r>
            <a:r>
              <a:rPr lang="ru-RU" sz="4000" dirty="0">
                <a:solidFill>
                  <a:srgbClr val="002060"/>
                </a:solidFill>
              </a:rPr>
              <a:t>1970 году выходит книга стихов </a:t>
            </a:r>
            <a:r>
              <a:rPr lang="ru-RU" sz="4000" dirty="0">
                <a:solidFill>
                  <a:srgbClr val="C00000"/>
                </a:solidFill>
              </a:rPr>
              <a:t>“Сосен шум”. </a:t>
            </a:r>
            <a:r>
              <a:rPr lang="ru-RU" sz="4000" dirty="0">
                <a:solidFill>
                  <a:srgbClr val="002060"/>
                </a:solidFill>
              </a:rPr>
              <a:t>Последний, подготовленный Рубцовым поэтический сборник “Зеленые цветы” был издан уже после гибели поэта в 1971 году</a:t>
            </a:r>
            <a:r>
              <a:rPr lang="ru-RU" sz="4000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4000" b="1" i="1" dirty="0" smtClean="0">
                <a:solidFill>
                  <a:srgbClr val="002060"/>
                </a:solidFill>
              </a:rPr>
              <a:t>(Звезда полей)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09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39615"/>
            <a:ext cx="5562600" cy="57373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solidFill>
                  <a:srgbClr val="002060"/>
                </a:solidFill>
              </a:rPr>
              <a:t>Стихотворения Рубцова необычны. </a:t>
            </a:r>
            <a:endParaRPr lang="ru-RU" sz="36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С </a:t>
            </a:r>
            <a:r>
              <a:rPr lang="ru-RU" sz="3600" dirty="0">
                <a:solidFill>
                  <a:srgbClr val="002060"/>
                </a:solidFill>
              </a:rPr>
              <a:t>одной стороны простые, лишенные замысловатых образов, а с другой – необычайно сложные, исполненные глубокого смысла. </a:t>
            </a:r>
          </a:p>
        </p:txBody>
      </p:sp>
    </p:spTree>
    <p:extLst>
      <p:ext uri="{BB962C8B-B14F-4D97-AF65-F5344CB8AC3E}">
        <p14:creationId xmlns:p14="http://schemas.microsoft.com/office/powerpoint/2010/main" val="33417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262" y="3112476"/>
            <a:ext cx="11195538" cy="37455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002060"/>
                </a:solidFill>
              </a:rPr>
              <a:t>У Рубцова мы видим чаще всего не цвет, а свет. Некоторые исследователи называют творчество Рубцова “поэзией света”. </a:t>
            </a:r>
            <a:r>
              <a:rPr lang="ru-RU" sz="3200" dirty="0" smtClean="0">
                <a:solidFill>
                  <a:srgbClr val="002060"/>
                </a:solidFill>
              </a:rPr>
              <a:t>Давайте послушаем песню на  стихи Николая Рубцова  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“</a:t>
            </a:r>
            <a:r>
              <a:rPr lang="ru-RU" sz="3200" dirty="0">
                <a:solidFill>
                  <a:srgbClr val="002060"/>
                </a:solidFill>
              </a:rPr>
              <a:t>В горнице</a:t>
            </a:r>
            <a:r>
              <a:rPr lang="ru-RU" sz="3200" dirty="0" smtClean="0">
                <a:solidFill>
                  <a:srgbClr val="002060"/>
                </a:solidFill>
              </a:rPr>
              <a:t>”.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Автор музыки – композитор Александр Морозов</a:t>
            </a:r>
            <a:r>
              <a:rPr lang="ru-RU" sz="3200" dirty="0">
                <a:solidFill>
                  <a:srgbClr val="002060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13447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Витас В горнице моей [Low, 360p]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19592" y="0"/>
            <a:ext cx="9078424" cy="6808198"/>
          </a:xfrm>
        </p:spPr>
      </p:pic>
    </p:spTree>
    <p:extLst>
      <p:ext uri="{BB962C8B-B14F-4D97-AF65-F5344CB8AC3E}">
        <p14:creationId xmlns:p14="http://schemas.microsoft.com/office/powerpoint/2010/main" val="337322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78769" y="123092"/>
            <a:ext cx="5890846" cy="605387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dirty="0">
                <a:solidFill>
                  <a:srgbClr val="002060"/>
                </a:solidFill>
              </a:rPr>
              <a:t>Художественный мир Николая Рубцова связан с родным ему северным селом. Это - "тихая родина", царство красоты и первозданной гармонии. </a:t>
            </a:r>
            <a:endParaRPr lang="ru-RU" sz="36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600" dirty="0">
                <a:solidFill>
                  <a:srgbClr val="002060"/>
                </a:solidFill>
              </a:rPr>
              <a:t>Тайна поэтического мастерства поэта лежит в умении совмещать звуковое, визуальное и эмоциональное решения</a:t>
            </a:r>
            <a:r>
              <a:rPr lang="ru-RU" sz="3600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3600" b="1" i="1" dirty="0" smtClean="0">
                <a:solidFill>
                  <a:srgbClr val="002060"/>
                </a:solidFill>
              </a:rPr>
              <a:t>(Погружены в томительный мороз)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pic>
        <p:nvPicPr>
          <p:cNvPr id="9218" name="Picture 2" descr="http://afisha.amic.ru/images/images_01-2014/567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61" y="0"/>
            <a:ext cx="5240216" cy="661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47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2031" y="461963"/>
            <a:ext cx="6137031" cy="5715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400" dirty="0">
                <a:solidFill>
                  <a:srgbClr val="002060"/>
                </a:solidFill>
              </a:rPr>
              <a:t>В стихотворении “До конца”, созвучном предыдущему, поэт практически подводит итог своей жизни и творчества, определяет смысл земного существования человека</a:t>
            </a:r>
            <a:r>
              <a:rPr lang="ru-RU" sz="4400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3200" b="1" i="1" dirty="0" smtClean="0">
                <a:solidFill>
                  <a:srgbClr val="002060"/>
                </a:solidFill>
              </a:rPr>
              <a:t>(До конца)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pic>
        <p:nvPicPr>
          <p:cNvPr id="10242" name="Picture 2" descr="http://test.cherinfo.ru/u/pages/2014/01/17/nikolaj-rubzov-dar-poet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893" y="-1"/>
            <a:ext cx="4525108" cy="6787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68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ajournaliv.ru/wp-content/uploads/2013/03/%D0%94%D0%B5%D1%80%D0%B1%D0%B8%D0%BD%D0%B0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492" y="0"/>
            <a:ext cx="5122985" cy="6819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2369" y="2967335"/>
            <a:ext cx="469509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Verdana" panose="020B0604030504040204" pitchFamily="34" charset="0"/>
              </a:rPr>
              <a:t>В 1969 году у Рубцова появилась женщина, которой суждено будет сыграть в его судьбе роковую роль. Звали ее Людмила </a:t>
            </a:r>
            <a:r>
              <a:rPr lang="ru-RU" sz="2800" dirty="0" err="1">
                <a:solidFill>
                  <a:srgbClr val="002060"/>
                </a:solidFill>
                <a:latin typeface="Verdana" panose="020B0604030504040204" pitchFamily="34" charset="0"/>
              </a:rPr>
              <a:t>Дербина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8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Barykin_-_BUKET_(iPlayer.fm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98431" y="5454162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137891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5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11015"/>
            <a:ext cx="10515600" cy="596594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>
                <a:solidFill>
                  <a:srgbClr val="002060"/>
                </a:solidFill>
              </a:rPr>
              <a:t>Рубцов, носивший пыльный берет и старенькое вытертое пальто, произвел на девушку отталкивающее впечатление. Но уже через четыре года после этого, прочитав книгу его стихов "Звезда полей", </a:t>
            </a:r>
            <a:r>
              <a:rPr lang="ru-RU" sz="3200" dirty="0" err="1">
                <a:solidFill>
                  <a:srgbClr val="002060"/>
                </a:solidFill>
              </a:rPr>
              <a:t>Дербина</a:t>
            </a:r>
            <a:r>
              <a:rPr lang="ru-RU" sz="3200" dirty="0">
                <a:solidFill>
                  <a:srgbClr val="002060"/>
                </a:solidFill>
              </a:rPr>
              <a:t> </a:t>
            </a:r>
            <a:r>
              <a:rPr lang="ru-RU" sz="3200" dirty="0" smtClean="0">
                <a:solidFill>
                  <a:srgbClr val="002060"/>
                </a:solidFill>
              </a:rPr>
              <a:t>захотела познакомиться с ним поближе.</a:t>
            </a:r>
          </a:p>
          <a:p>
            <a:pPr marL="0" indent="0" algn="ctr">
              <a:buNone/>
            </a:pPr>
            <a:r>
              <a:rPr lang="ru-RU" sz="3200" dirty="0">
                <a:solidFill>
                  <a:srgbClr val="002060"/>
                </a:solidFill>
              </a:rPr>
              <a:t>"Я хотела сделать его жизнь более-менее человеческой... Хотела упорядочить его быт, внести хоть какой-то уют. Он был поэт, а спал как последний босяк. У него не было ни одной подушки, была одна прожженная простыня, прожженное рваное одеяло. У него не было белья, ел он прямо из кастрюли. Почти всю посуду, которую я привезла, он разбил. Купила я ему как-то куртку, замшевую, на "молнии". Через месяц спрашиваю - где? Он так спокойно: "А-а, подарил, понравилась тут одному".</a:t>
            </a:r>
          </a:p>
        </p:txBody>
      </p:sp>
    </p:spTree>
    <p:extLst>
      <p:ext uri="{BB962C8B-B14F-4D97-AF65-F5344CB8AC3E}">
        <p14:creationId xmlns:p14="http://schemas.microsoft.com/office/powerpoint/2010/main" val="218932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519112"/>
            <a:ext cx="6184900" cy="56578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002060"/>
                </a:solidFill>
              </a:rPr>
              <a:t>Эти проникновенные строки принадлежат перу Николая Рубцова. Мне кажется, что даже в том случае, если бы Рубцов написал только одно это стихотворение, он стал бы известен и любим</a:t>
            </a:r>
            <a:r>
              <a:rPr lang="ru-RU" sz="3200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>
                <a:solidFill>
                  <a:srgbClr val="002060"/>
                </a:solidFill>
              </a:rPr>
              <a:t>Но ведь есть еще “Звезда полей”, “Тихая моя Родина”, “В горнице” и много других стихотворений, которые считаются шедеврами поэзии 60-х годов.</a:t>
            </a:r>
          </a:p>
        </p:txBody>
      </p:sp>
      <p:pic>
        <p:nvPicPr>
          <p:cNvPr id="2050" name="Picture 2" descr="http://cs624722.vk.me/v624722112/16805/o5wohHGPq0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900" y="214311"/>
            <a:ext cx="4879975" cy="625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639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://img0.liveinternet.ru/images/attach/c/4/82/543/82543086_4514961_obessilev_ot_myki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383"/>
            <a:ext cx="4132385" cy="3099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http://ki.ill.in.ua/m/300x225/1261289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81938"/>
            <a:ext cx="5111261" cy="383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42537" y="1859340"/>
            <a:ext cx="497644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</a:rPr>
              <a:t>По обвинению в умышленном убийстве Николая Рубцова Вологодский </a:t>
            </a:r>
            <a:r>
              <a:rPr lang="ru-RU" sz="2000" b="1" dirty="0" err="1">
                <a:solidFill>
                  <a:srgbClr val="002060"/>
                </a:solidFill>
                <a:latin typeface="Arial" panose="020B0604020202020204" pitchFamily="34" charset="0"/>
              </a:rPr>
              <a:t>горсуд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</a:rPr>
              <a:t> приговорил к 8–летнему лишению свободы с отбыванием наказания в колонии общего режима Людмилу Грановскую, с которой Николай Рубцов в феврале намеревался оформить брак… </a:t>
            </a:r>
            <a:r>
              <a:rPr lang="ru-RU" sz="2000" dirty="0">
                <a:solidFill>
                  <a:srgbClr val="002060"/>
                </a:solidFill>
              </a:rPr>
              <a:t/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/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</a:rPr>
              <a:t>Но большинству почитателей поэта она больше известна как Людмила </a:t>
            </a:r>
            <a:r>
              <a:rPr lang="ru-RU" sz="2000" dirty="0" err="1">
                <a:solidFill>
                  <a:srgbClr val="002060"/>
                </a:solidFill>
                <a:latin typeface="Arial" panose="020B0604020202020204" pitchFamily="34" charset="0"/>
              </a:rPr>
              <a:t>Дербина</a:t>
            </a: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</a:rPr>
              <a:t>. Под этим именем много лет спустя после смерти Николая Рубцова она написала воспоминания "Как это было"… 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685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51692"/>
            <a:ext cx="10515600" cy="58252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002060"/>
                </a:solidFill>
              </a:rPr>
              <a:t> "Меня немного отпустило, -- пишет она, -- только восемнадцать лет спустя -- в 89-м, 3 января, на Колин день рождения. Мне и Коля приснился в его день рождения. Будто ведут меня на расстрел -- за то, что его погубила. Идем, сбоку ров глубокий, а на той стороне -- группа морячков. Один оборачивается, улыбается, я смотрю -- Коля. Вдруг он отделился от группы и идет ко мне. Подошел, приобнял меня. "Вот видишь, -- говорю, -- меня из-за тебя расстрелять хотят". А он в ответ с улыбкой: "Знаю..." А в этом "знаю" -- тут все: и надежда, и утешение, и желание ободрить. Он вернулся к товарищам, а меня ведут дальше, и уже ничего черного, только покой..." </a:t>
            </a:r>
          </a:p>
        </p:txBody>
      </p:sp>
    </p:spTree>
    <p:extLst>
      <p:ext uri="{BB962C8B-B14F-4D97-AF65-F5344CB8AC3E}">
        <p14:creationId xmlns:p14="http://schemas.microsoft.com/office/powerpoint/2010/main" val="374884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img0.liveinternet.ru/images/attach/c/4/82/545/82545062_4514961_barelef_na_mogile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717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завеща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8833" y="2313133"/>
            <a:ext cx="4623167" cy="3383915"/>
          </a:xfrm>
          <a:prstGeom prst="rect">
            <a:avLst/>
          </a:prstGeom>
          <a:noFill/>
          <a:ln w="38100">
            <a:solidFill>
              <a:srgbClr val="00FF00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053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04446"/>
            <a:ext cx="10515600" cy="6453554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Выбитые на надгробии строки </a:t>
            </a:r>
            <a:r>
              <a:rPr lang="ru-RU" sz="3600" b="1" i="1" dirty="0">
                <a:latin typeface="Monotype Corsiva" pitchFamily="66" charset="0"/>
              </a:rPr>
              <a:t>"</a:t>
            </a:r>
            <a:r>
              <a:rPr lang="ru-RU" sz="3600" b="1" i="1" dirty="0">
                <a:solidFill>
                  <a:srgbClr val="C00000"/>
                </a:solidFill>
                <a:latin typeface="Monotype Corsiva" pitchFamily="66" charset="0"/>
              </a:rPr>
              <a:t>Россия, </a:t>
            </a:r>
            <a:r>
              <a:rPr lang="ru-RU" sz="3600" b="1" i="1" dirty="0">
                <a:solidFill>
                  <a:srgbClr val="800000"/>
                </a:solidFill>
                <a:latin typeface="Monotype Corsiva" pitchFamily="66" charset="0"/>
              </a:rPr>
              <a:t>Русь! Храни себя, храни!"</a:t>
            </a: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выражают главную </a:t>
            </a: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духовно-нравственную </a:t>
            </a: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линию в стихах поэта. Уважительное и любовное </a:t>
            </a: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отношение </a:t>
            </a: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деревне, восприятие </a:t>
            </a: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человека </a:t>
            </a: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природы как гармонично </a:t>
            </a: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целого</a:t>
            </a: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верность отчему дому, Роди-не, духовным ценностям </a:t>
            </a: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предыдущих </a:t>
            </a: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поколений русских людей </a:t>
            </a: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сделали </a:t>
            </a: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поэзию Рубцова преемницей творчества Есенина, объединяя ее со стихами Тютчева, Фета, Бунина</a:t>
            </a:r>
            <a:endParaRPr lang="en-US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  <a:defRPr/>
            </a:pPr>
            <a:r>
              <a:rPr lang="ru-RU" sz="3600" dirty="0">
                <a:solidFill>
                  <a:srgbClr val="C00000"/>
                </a:solidFill>
              </a:rPr>
              <a:t> </a:t>
            </a:r>
            <a:r>
              <a:rPr lang="ru-RU" sz="3600" b="1" i="1" dirty="0" smtClean="0">
                <a:solidFill>
                  <a:srgbClr val="C00000"/>
                </a:solidFill>
                <a:latin typeface="Monotype Corsiva" pitchFamily="66" charset="0"/>
              </a:rPr>
              <a:t>«До </a:t>
            </a:r>
            <a:r>
              <a:rPr lang="ru-RU" sz="3600" b="1" i="1" dirty="0">
                <a:solidFill>
                  <a:srgbClr val="C00000"/>
                </a:solidFill>
                <a:latin typeface="Monotype Corsiva" pitchFamily="66" charset="0"/>
              </a:rPr>
              <a:t>конца, до тихого креста, Пусть душа останется </a:t>
            </a:r>
            <a:r>
              <a:rPr lang="ru-RU" sz="3600" b="1" i="1" dirty="0" smtClean="0">
                <a:solidFill>
                  <a:srgbClr val="C00000"/>
                </a:solidFill>
                <a:latin typeface="Monotype Corsiva" pitchFamily="66" charset="0"/>
              </a:rPr>
              <a:t>чиста»</a:t>
            </a:r>
            <a:r>
              <a:rPr lang="ru-RU" sz="3600" b="1" dirty="0" smtClean="0"/>
              <a:t>— </a:t>
            </a: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главная </a:t>
            </a: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заповедь </a:t>
            </a: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коренного русского</a:t>
            </a:r>
            <a:r>
              <a:rPr lang="en-US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человека </a:t>
            </a:r>
            <a:b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7486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1692" y="298940"/>
            <a:ext cx="11002108" cy="291904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При жизни поэта были изданы четыре сборника его стихотворений. Все </a:t>
            </a:r>
            <a:r>
              <a:rPr lang="ru-RU" dirty="0">
                <a:solidFill>
                  <a:srgbClr val="002060"/>
                </a:solidFill>
              </a:rPr>
              <a:t>вместе они дали сорок три тысячи тиража, – а ведь не затерялись. Рубцова читатели нашли сразу, потому что ждали его, – и теперь уже идут к ним книжка за книжкой (после смерти поэта вышло почти два десятка его книг общим тиражом, превышающим два миллиона экземпляров).</a:t>
            </a:r>
          </a:p>
        </p:txBody>
      </p:sp>
      <p:pic>
        <p:nvPicPr>
          <p:cNvPr id="13316" name="Picture 4" descr="http://static2.ozone.ru/multimedia/books_covers/10021007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60" y="2936631"/>
            <a:ext cx="2464532" cy="3240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static2.ozone.ru/multimedia/books_covers/100355757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9242" y="2410271"/>
            <a:ext cx="2741758" cy="429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://www.gulyanda.kz/tools/images/image.php?source=25000062883.jpg&amp;standart=10&amp;imag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604" y="2936631"/>
            <a:ext cx="2476531" cy="358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http://j.livelib.ru/boocover/1000447787/l/b249/Minuty_muzyki_pechalnoj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677" y="3175582"/>
            <a:ext cx="2093290" cy="32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44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1" y="5486400"/>
            <a:ext cx="11289322" cy="114299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</a:rPr>
              <a:t>Через два года после гибели поэта на могиле его появился памятник с бронзовым барельефом, выполненным вологодским скульптором Валентином Малыгиным</a:t>
            </a:r>
            <a:r>
              <a:rPr lang="ru-RU" dirty="0"/>
              <a:t>.</a:t>
            </a:r>
          </a:p>
        </p:txBody>
      </p:sp>
      <p:pic>
        <p:nvPicPr>
          <p:cNvPr id="15362" name="Picture 2" descr="http://content.foto.mail.ru/mail/fenina-aa/_blogs/i-688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988" y="-1"/>
            <a:ext cx="8315239" cy="5292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77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://player.myshared.ru/941513/data/images/img36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555" y="-59148"/>
            <a:ext cx="4595446" cy="6917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img1.liveinternet.ru/images/attach/c/0/53/266/53266543_rubtzov_monumen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45" y="21981"/>
            <a:ext cx="5468815" cy="6836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98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41476" y="386862"/>
            <a:ext cx="5486401" cy="57901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>
                <a:solidFill>
                  <a:srgbClr val="002060"/>
                </a:solidFill>
              </a:rPr>
              <a:t>Сегодня без творческих достижений Рубцова невозможно себе представить развитие русской поэзии в 60-70-е годы. И с годами значение созданного поэтом осознается все полнее. Большой талант всегда несет новый взгляд на привычные явления, влияет на культуру чувств, на культуру слова.</a:t>
            </a:r>
          </a:p>
        </p:txBody>
      </p:sp>
      <p:pic>
        <p:nvPicPr>
          <p:cNvPr id="12290" name="Picture 2" descr="http://iic.vologda-portal.ru/upload/iblock/1ba/av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67" y="650631"/>
            <a:ext cx="6324809" cy="4747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671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://ppt4web.ru/images/937/26755/640/img1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7901"/>
          <a:stretch/>
        </p:blipFill>
        <p:spPr bwMode="auto">
          <a:xfrm>
            <a:off x="1318846" y="-263768"/>
            <a:ext cx="10310336" cy="7121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116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0" y="-189035"/>
            <a:ext cx="9091246" cy="6818435"/>
          </a:xfr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33569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68215"/>
            <a:ext cx="10515600" cy="55087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solidFill>
                  <a:srgbClr val="002060"/>
                </a:solidFill>
              </a:rPr>
              <a:t>Жизнь Рубцова в литературе продолжалась очень недолго, всего 5-6 лет. За это время он успел выпустить только четыре небольших сборника стихотворений. </a:t>
            </a:r>
            <a:endParaRPr lang="ru-RU" sz="36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Критика </a:t>
            </a:r>
            <a:r>
              <a:rPr lang="ru-RU" sz="3600" dirty="0">
                <a:solidFill>
                  <a:srgbClr val="002060"/>
                </a:solidFill>
              </a:rPr>
              <a:t>отмечала его талант, подлинный, органичный, а многие считали его одним из лучших, если не лучшим лириком 60-х годов.</a:t>
            </a:r>
          </a:p>
        </p:txBody>
      </p:sp>
    </p:spTree>
    <p:extLst>
      <p:ext uri="{BB962C8B-B14F-4D97-AF65-F5344CB8AC3E}">
        <p14:creationId xmlns:p14="http://schemas.microsoft.com/office/powerpoint/2010/main" val="218551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52292" y="422031"/>
            <a:ext cx="6201508" cy="57549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Николай Михайлович Рубцов родился 5 января 1936 года в поселке Емецк, к северу от Архангельска. К началу войны его семья обосновывается в Вологде.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 О родителях поэт </a:t>
            </a:r>
            <a:r>
              <a:rPr lang="ru-RU" sz="3600" dirty="0">
                <a:solidFill>
                  <a:srgbClr val="002060"/>
                </a:solidFill>
              </a:rPr>
              <a:t>знал очень немного: “Мать умерла рано. Отец ушел на фронт”. </a:t>
            </a:r>
          </a:p>
        </p:txBody>
      </p:sp>
      <p:pic>
        <p:nvPicPr>
          <p:cNvPr id="10" name="Picture 4" descr="http://rubtsov-poetry.ru/others_2/veresov/rub_shev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38" y="74195"/>
            <a:ext cx="3859223" cy="6450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94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bigslide.ru/images/25/24116/960/img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-395654"/>
            <a:ext cx="10046677" cy="753500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198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85738" y="334108"/>
            <a:ext cx="3077308" cy="65238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002060"/>
                </a:solidFill>
              </a:rPr>
              <a:t>С 1942 года начинается детдомовское сиротское детство в отдаленном селе Никольское. Оно навсегда останется его малой родиной, сюда он будет часто возвращаться из своих скитаний.</a:t>
            </a:r>
          </a:p>
        </p:txBody>
      </p:sp>
      <p:pic>
        <p:nvPicPr>
          <p:cNvPr id="18434" name="Picture 2" descr="http://fs.nashaucheba.ru/tw_files2/urls_3/1110/d-1109092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61" y="246184"/>
            <a:ext cx="8628184" cy="6471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88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769" y="193431"/>
            <a:ext cx="11090031" cy="63089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С</a:t>
            </a:r>
            <a:r>
              <a:rPr lang="ru-RU" dirty="0" smtClean="0">
                <a:solidFill>
                  <a:srgbClr val="002060"/>
                </a:solidFill>
              </a:rPr>
              <a:t>реди </a:t>
            </a:r>
            <a:r>
              <a:rPr lang="ru-RU" dirty="0">
                <a:solidFill>
                  <a:srgbClr val="002060"/>
                </a:solidFill>
              </a:rPr>
              <a:t>детдомовцев Николай Рубцов считался одним из лучших учеников. И хотя учили их намного хуже того, что было в средних школах (на четыре предмета был один учитель), однако дети и этому были рады. И третий класс Коля закончил с похвальной грамотой. Тогда же он написал первое стихотворение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ru-RU" i="1" dirty="0">
                <a:solidFill>
                  <a:srgbClr val="002060"/>
                </a:solidFill>
              </a:rPr>
              <a:t>Вот говорят, что скуден был паек</a:t>
            </a:r>
            <a:br>
              <a:rPr lang="ru-RU" i="1" dirty="0">
                <a:solidFill>
                  <a:srgbClr val="002060"/>
                </a:solidFill>
              </a:rPr>
            </a:br>
            <a:r>
              <a:rPr lang="ru-RU" i="1" dirty="0">
                <a:solidFill>
                  <a:srgbClr val="002060"/>
                </a:solidFill>
              </a:rPr>
              <a:t>Что были ночи с холодом, с </a:t>
            </a:r>
            <a:r>
              <a:rPr lang="ru-RU" i="1" dirty="0" err="1">
                <a:solidFill>
                  <a:srgbClr val="002060"/>
                </a:solidFill>
              </a:rPr>
              <a:t>тоскою</a:t>
            </a:r>
            <a:r>
              <a:rPr lang="ru-RU" i="1" dirty="0">
                <a:solidFill>
                  <a:srgbClr val="002060"/>
                </a:solidFill>
              </a:rPr>
              <a:t>, –</a:t>
            </a:r>
            <a:br>
              <a:rPr lang="ru-RU" i="1" dirty="0">
                <a:solidFill>
                  <a:srgbClr val="002060"/>
                </a:solidFill>
              </a:rPr>
            </a:br>
            <a:r>
              <a:rPr lang="ru-RU" i="1" dirty="0">
                <a:solidFill>
                  <a:srgbClr val="002060"/>
                </a:solidFill>
              </a:rPr>
              <a:t>Я лучше помню ивы над рекою</a:t>
            </a:r>
            <a:br>
              <a:rPr lang="ru-RU" i="1" dirty="0">
                <a:solidFill>
                  <a:srgbClr val="002060"/>
                </a:solidFill>
              </a:rPr>
            </a:br>
            <a:r>
              <a:rPr lang="ru-RU" i="1" dirty="0">
                <a:solidFill>
                  <a:srgbClr val="002060"/>
                </a:solidFill>
              </a:rPr>
              <a:t>И запоздалый в поле огонек.</a:t>
            </a:r>
            <a:br>
              <a:rPr lang="ru-RU" i="1" dirty="0">
                <a:solidFill>
                  <a:srgbClr val="002060"/>
                </a:solidFill>
              </a:rPr>
            </a:br>
            <a:r>
              <a:rPr lang="ru-RU" i="1" dirty="0">
                <a:solidFill>
                  <a:srgbClr val="002060"/>
                </a:solidFill>
              </a:rPr>
              <a:t>До слез теперь любимые места!</a:t>
            </a:r>
            <a:br>
              <a:rPr lang="ru-RU" i="1" dirty="0">
                <a:solidFill>
                  <a:srgbClr val="002060"/>
                </a:solidFill>
              </a:rPr>
            </a:br>
            <a:r>
              <a:rPr lang="ru-RU" i="1" dirty="0">
                <a:solidFill>
                  <a:srgbClr val="002060"/>
                </a:solidFill>
              </a:rPr>
              <a:t>И там, в глуши, под крышею детдома,</a:t>
            </a:r>
            <a:br>
              <a:rPr lang="ru-RU" i="1" dirty="0">
                <a:solidFill>
                  <a:srgbClr val="002060"/>
                </a:solidFill>
              </a:rPr>
            </a:br>
            <a:r>
              <a:rPr lang="ru-RU" i="1" dirty="0">
                <a:solidFill>
                  <a:srgbClr val="002060"/>
                </a:solidFill>
              </a:rPr>
              <a:t>Для нас звучало как-то незнакомо,</a:t>
            </a:r>
            <a:br>
              <a:rPr lang="ru-RU" i="1" dirty="0">
                <a:solidFill>
                  <a:srgbClr val="002060"/>
                </a:solidFill>
              </a:rPr>
            </a:br>
            <a:r>
              <a:rPr lang="ru-RU" i="1" dirty="0">
                <a:solidFill>
                  <a:srgbClr val="002060"/>
                </a:solidFill>
              </a:rPr>
              <a:t>Нас оскорбляло слово «сирота».</a:t>
            </a:r>
          </a:p>
        </p:txBody>
      </p:sp>
      <p:pic>
        <p:nvPicPr>
          <p:cNvPr id="24578" name="Picture 2" descr="http://rubtsov-poetry.ru/photo/photo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765" y="2264330"/>
            <a:ext cx="4650290" cy="3327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10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1191</Words>
  <Application>Microsoft Office PowerPoint</Application>
  <PresentationFormat>Широкоэкранный</PresentationFormat>
  <Paragraphs>52</Paragraphs>
  <Slides>38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4" baseType="lpstr">
      <vt:lpstr>Arial</vt:lpstr>
      <vt:lpstr>Calibri</vt:lpstr>
      <vt:lpstr>Calibri Light</vt:lpstr>
      <vt:lpstr>Monotype Corsiva</vt:lpstr>
      <vt:lpstr>Verdana</vt:lpstr>
      <vt:lpstr>Тема Office</vt:lpstr>
      <vt:lpstr>Поэтический мир  Николая Рубцова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Поэтический мир  Николая Рубцова</dc:title>
  <dc:creator>Елена Резанцева</dc:creator>
  <cp:lastModifiedBy>Елена</cp:lastModifiedBy>
  <cp:revision>19</cp:revision>
  <dcterms:created xsi:type="dcterms:W3CDTF">2016-01-12T08:05:35Z</dcterms:created>
  <dcterms:modified xsi:type="dcterms:W3CDTF">2020-02-05T08:00:49Z</dcterms:modified>
</cp:coreProperties>
</file>