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52" r:id="rId2"/>
    <p:sldId id="351" r:id="rId3"/>
    <p:sldId id="324" r:id="rId4"/>
    <p:sldId id="360" r:id="rId5"/>
    <p:sldId id="361" r:id="rId6"/>
    <p:sldId id="365" r:id="rId7"/>
    <p:sldId id="331" r:id="rId8"/>
    <p:sldId id="330" r:id="rId9"/>
    <p:sldId id="332" r:id="rId10"/>
    <p:sldId id="329" r:id="rId11"/>
    <p:sldId id="290" r:id="rId12"/>
    <p:sldId id="362" r:id="rId13"/>
    <p:sldId id="335" r:id="rId14"/>
    <p:sldId id="354" r:id="rId15"/>
    <p:sldId id="355" r:id="rId16"/>
    <p:sldId id="357" r:id="rId17"/>
    <p:sldId id="358" r:id="rId18"/>
    <p:sldId id="333" r:id="rId19"/>
    <p:sldId id="341" r:id="rId20"/>
    <p:sldId id="344" r:id="rId21"/>
    <p:sldId id="343" r:id="rId22"/>
    <p:sldId id="342" r:id="rId23"/>
    <p:sldId id="340" r:id="rId24"/>
    <p:sldId id="339" r:id="rId25"/>
    <p:sldId id="338" r:id="rId26"/>
    <p:sldId id="364" r:id="rId27"/>
    <p:sldId id="363" r:id="rId28"/>
    <p:sldId id="337" r:id="rId29"/>
    <p:sldId id="297" r:id="rId30"/>
    <p:sldId id="34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3A3"/>
    <a:srgbClr val="7A5100"/>
    <a:srgbClr val="BEAA12"/>
    <a:srgbClr val="007635"/>
    <a:srgbClr val="264B96"/>
    <a:srgbClr val="70578F"/>
    <a:srgbClr val="1E3C78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9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92C68-0BA9-466F-A2A3-EB3FBB1D9B30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CDCDD-67A1-46FF-9990-AED9016F07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359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6AD224-FC18-4DF2-AC31-65641F186651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072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10</a:t>
            </a:fld>
            <a:endParaRPr lang="ru-RU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11</a:t>
            </a:fld>
            <a:endParaRPr lang="ru-RU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12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177725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13</a:t>
            </a:fld>
            <a:endParaRPr lang="ru-RU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14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8746734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15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6120370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16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0204404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17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6478865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18</a:t>
            </a:fld>
            <a:endParaRPr lang="ru-RU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19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6AD224-FC18-4DF2-AC31-65641F186651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73037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20</a:t>
            </a:fld>
            <a:endParaRPr lang="ru-RU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21</a:t>
            </a:fld>
            <a:endParaRPr lang="ru-RU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22</a:t>
            </a:fld>
            <a:endParaRPr lang="ru-RU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23</a:t>
            </a:fld>
            <a:endParaRPr lang="ru-RU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24</a:t>
            </a:fld>
            <a:endParaRPr lang="ru-RU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25</a:t>
            </a:fld>
            <a:endParaRPr lang="ru-RU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26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892017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27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3373722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28</a:t>
            </a:fld>
            <a:endParaRPr lang="ru-RU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29</a:t>
            </a:fld>
            <a:endParaRPr 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3</a:t>
            </a:fld>
            <a:endParaRPr lang="ru-RU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30</a:t>
            </a:fld>
            <a:endParaRPr 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4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958346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5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884766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6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49832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7</a:t>
            </a:fld>
            <a:endParaRPr lang="ru-RU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8</a:t>
            </a:fld>
            <a:endParaRPr lang="ru-RU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9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2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2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1.jpeg"/><Relationship Id="rId7" Type="http://schemas.openxmlformats.org/officeDocument/2006/relationships/image" Target="../media/image22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4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25.gif"/><Relationship Id="rId10" Type="http://schemas.openxmlformats.org/officeDocument/2006/relationships/image" Target="../media/image26.png"/><Relationship Id="rId4" Type="http://schemas.microsoft.com/office/2007/relationships/hdphoto" Target="../media/hdphoto2.wdp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4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25.gif"/><Relationship Id="rId4" Type="http://schemas.microsoft.com/office/2007/relationships/hdphoto" Target="../media/hdphoto2.wdp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4.jpeg"/><Relationship Id="rId7" Type="http://schemas.openxmlformats.org/officeDocument/2006/relationships/image" Target="../media/image2.png"/><Relationship Id="rId12" Type="http://schemas.microsoft.com/office/2007/relationships/hdphoto" Target="../media/hdphoto3.wd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28.png"/><Relationship Id="rId5" Type="http://schemas.openxmlformats.org/officeDocument/2006/relationships/image" Target="../media/image25.gif"/><Relationship Id="rId10" Type="http://schemas.openxmlformats.org/officeDocument/2006/relationships/image" Target="../media/image27.jpeg"/><Relationship Id="rId4" Type="http://schemas.microsoft.com/office/2007/relationships/hdphoto" Target="../media/hdphoto2.wdp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4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25.gif"/><Relationship Id="rId10" Type="http://schemas.openxmlformats.org/officeDocument/2006/relationships/image" Target="../media/image29.jpeg"/><Relationship Id="rId4" Type="http://schemas.microsoft.com/office/2007/relationships/hdphoto" Target="../media/hdphoto2.wdp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4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25.gif"/><Relationship Id="rId10" Type="http://schemas.openxmlformats.org/officeDocument/2006/relationships/image" Target="../media/image30.jpeg"/><Relationship Id="rId4" Type="http://schemas.microsoft.com/office/2007/relationships/hdphoto" Target="../media/hdphoto2.wdp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4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25.gif"/><Relationship Id="rId4" Type="http://schemas.microsoft.com/office/2007/relationships/hdphoto" Target="../media/hdphoto2.wdp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1.jpeg"/><Relationship Id="rId7" Type="http://schemas.microsoft.com/office/2007/relationships/hdphoto" Target="../media/hdphoto1.wd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32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5.jpg"/><Relationship Id="rId9" Type="http://schemas.openxmlformats.org/officeDocument/2006/relationships/image" Target="../media/image7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1.jpeg"/><Relationship Id="rId7" Type="http://schemas.microsoft.com/office/2007/relationships/hdphoto" Target="../media/hdphoto1.wdp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32.gif"/><Relationship Id="rId9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9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1196752"/>
            <a:ext cx="764900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https://catherineasquithgallery.com/uploads/posts/2021-02/thumbs/1613581117_96-p-fon-dlya-prezentatsii-stalingradskaya-bitv-111.jpg">
            <a:extLst>
              <a:ext uri="{FF2B5EF4-FFF2-40B4-BE49-F238E27FC236}">
                <a16:creationId xmlns:a16="http://schemas.microsoft.com/office/drawing/2014/main" id="{D7DBFA30-4B46-774C-D902-4A616E9360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5"/>
          <a:stretch/>
        </p:blipFill>
        <p:spPr bwMode="auto">
          <a:xfrm>
            <a:off x="485292" y="652214"/>
            <a:ext cx="8173416" cy="564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79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460375" y="933032"/>
            <a:ext cx="76490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Гитлер завоевал Польшу, Бельгию или Францию быстрее, чем пару кварталов в Сталинграде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87712" y="5807093"/>
            <a:ext cx="23131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 </a:t>
            </a:r>
            <a:r>
              <a:rPr lang="ru-RU" sz="2800" b="1" i="1" dirty="0">
                <a:latin typeface="Aptos" panose="020B0004020202020204" pitchFamily="34" charset="0"/>
              </a:rPr>
              <a:t>верно </a:t>
            </a: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375" y="5439627"/>
            <a:ext cx="2191737" cy="1258152"/>
          </a:xfrm>
          <a:prstGeom prst="rect">
            <a:avLst/>
          </a:prstGeom>
        </p:spPr>
      </p:pic>
      <p:sp>
        <p:nvSpPr>
          <p:cNvPr id="46082" name="AutoShape 2" descr="https://hgnet.ca/sites/default/files/poster/portret_v_do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4" name="AutoShape 4" descr="https://hgnet.ca/sites/default/files/poster/portret_v_do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2" descr="8. Гифка вечный огонь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2259373" cy="1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виток: горизонтальный 2">
            <a:extLst>
              <a:ext uri="{FF2B5EF4-FFF2-40B4-BE49-F238E27FC236}">
                <a16:creationId xmlns:a16="http://schemas.microsoft.com/office/drawing/2014/main" id="{DD301EBD-3925-8DB2-58BE-FD1C1AA37091}"/>
              </a:ext>
            </a:extLst>
          </p:cNvPr>
          <p:cNvSpPr/>
          <p:nvPr/>
        </p:nvSpPr>
        <p:spPr>
          <a:xfrm>
            <a:off x="2603895" y="1772816"/>
            <a:ext cx="4449280" cy="4320480"/>
          </a:xfrm>
          <a:prstGeom prst="horizontalScroll">
            <a:avLst>
              <a:gd name="adj" fmla="val 25000"/>
            </a:avLst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ptos" panose="020B0004020202020204" pitchFamily="34" charset="0"/>
              </a:rPr>
              <a:t>Дания – 6 часов,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ptos" panose="020B0004020202020204" pitchFamily="34" charset="0"/>
              </a:rPr>
              <a:t> Голландия – 5 дней,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ptos" panose="020B0004020202020204" pitchFamily="34" charset="0"/>
              </a:rPr>
              <a:t>Бельгия – 18 дней,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ptos" panose="020B0004020202020204" pitchFamily="34" charset="0"/>
              </a:rPr>
              <a:t>Греция – 24 дня,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ptos" panose="020B0004020202020204" pitchFamily="34" charset="0"/>
              </a:rPr>
              <a:t>Польша – 36 дней,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ptos" panose="020B0004020202020204" pitchFamily="34" charset="0"/>
              </a:rPr>
              <a:t>Франция – 43 дня,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ptos" panose="020B0004020202020204" pitchFamily="34" charset="0"/>
              </a:rPr>
              <a:t>Норвегия – 61 день.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97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79385" y="1196752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За время Сталинградской битвы сменилось 5 командующих Сталинградским фронтом </a:t>
            </a: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193443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63888" y="5822519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>
                <a:latin typeface="Aptos" panose="020B0004020202020204" pitchFamily="34" charset="0"/>
              </a:rPr>
              <a:t>Не верно </a:t>
            </a:r>
          </a:p>
        </p:txBody>
      </p:sp>
      <p:pic>
        <p:nvPicPr>
          <p:cNvPr id="14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9" y="2294875"/>
            <a:ext cx="2853640" cy="311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82FFAE4-B2DB-A7AF-2A72-F6B482F79214}"/>
              </a:ext>
            </a:extLst>
          </p:cNvPr>
          <p:cNvGrpSpPr/>
          <p:nvPr/>
        </p:nvGrpSpPr>
        <p:grpSpPr>
          <a:xfrm>
            <a:off x="6056413" y="3090722"/>
            <a:ext cx="2097049" cy="3206369"/>
            <a:chOff x="6056413" y="3090722"/>
            <a:chExt cx="2097049" cy="3206369"/>
          </a:xfrm>
        </p:grpSpPr>
        <p:pic>
          <p:nvPicPr>
            <p:cNvPr id="8194" name="Picture 2" descr="Маршал Советского Союза Герой Советского Союза Андрей Иванович Ерёменко (cropped)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566" y="3090722"/>
              <a:ext cx="1875014" cy="2471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6056413" y="5650760"/>
              <a:ext cx="2097049" cy="64633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dirty="0">
                  <a:latin typeface="Aptos" panose="020B0004020202020204" pitchFamily="34" charset="0"/>
                </a:rPr>
                <a:t>Андрей Иванович </a:t>
              </a:r>
            </a:p>
            <a:p>
              <a:r>
                <a:rPr lang="ru-RU" dirty="0">
                  <a:latin typeface="Aptos" panose="020B0004020202020204" pitchFamily="34" charset="0"/>
                </a:rPr>
                <a:t>Еременко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131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193443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779912" y="5803841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/>
              <a:t>верно </a:t>
            </a:r>
          </a:p>
        </p:txBody>
      </p:sp>
      <p:pic>
        <p:nvPicPr>
          <p:cNvPr id="14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9" y="2294875"/>
            <a:ext cx="2853640" cy="311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5">
            <a:extLst>
              <a:ext uri="{FF2B5EF4-FFF2-40B4-BE49-F238E27FC236}">
                <a16:creationId xmlns:a16="http://schemas.microsoft.com/office/drawing/2014/main" id="{6EDF09B1-2B0A-0A6A-9C47-5F92BA1592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953527"/>
            <a:ext cx="748883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Жуков  координировал действие советских войск в ходе Сталинградской битвы?</a:t>
            </a:r>
            <a:endParaRPr lang="ru-RU" sz="2800" b="1" i="1" dirty="0">
              <a:effectLst>
                <a:outerShdw blurRad="38100" dist="38100" dir="2700000" algn="tl">
                  <a:srgbClr val="C0C0C0"/>
                </a:outerShdw>
              </a:effectLst>
              <a:latin typeface="Aptos" panose="020B0004020202020204" pitchFamily="34" charset="0"/>
            </a:endParaRPr>
          </a:p>
        </p:txBody>
      </p:sp>
      <p:pic>
        <p:nvPicPr>
          <p:cNvPr id="6" name="Picture 11" descr="&amp;Mcy;&amp;acy;&amp;rcy;&amp;shcy;&amp;acy;&amp;lcy; &amp;ZHcy;&amp;ucy;&amp;kcy;&amp;ocy;&amp;vcy; 2">
            <a:extLst>
              <a:ext uri="{FF2B5EF4-FFF2-40B4-BE49-F238E27FC236}">
                <a16:creationId xmlns:a16="http://schemas.microsoft.com/office/drawing/2014/main" id="{17B73A33-6B02-B8EB-010D-0C0D19030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853" y="3957638"/>
            <a:ext cx="1875014" cy="247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56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27460" y="1052736"/>
            <a:ext cx="76490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В день окончания Великой Отечественной войны в 1945 году Сталинграду было присвоено звание «Город-герой» </a:t>
            </a: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613232" y="5785511"/>
            <a:ext cx="19175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/>
              <a:t>Не верно</a:t>
            </a:r>
          </a:p>
        </p:txBody>
      </p:sp>
      <p:pic>
        <p:nvPicPr>
          <p:cNvPr id="13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939" y="2996952"/>
            <a:ext cx="2853640" cy="247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виток: горизонтальный 2">
            <a:extLst>
              <a:ext uri="{FF2B5EF4-FFF2-40B4-BE49-F238E27FC236}">
                <a16:creationId xmlns:a16="http://schemas.microsoft.com/office/drawing/2014/main" id="{5BEE0966-D74E-0C62-9C81-2D1EC1887FE5}"/>
              </a:ext>
            </a:extLst>
          </p:cNvPr>
          <p:cNvSpPr/>
          <p:nvPr/>
        </p:nvSpPr>
        <p:spPr>
          <a:xfrm>
            <a:off x="2526792" y="2783442"/>
            <a:ext cx="3600400" cy="1923023"/>
          </a:xfrm>
          <a:prstGeom prst="horizontalScroll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ptos" panose="020B0004020202020204" pitchFamily="34" charset="0"/>
              </a:rPr>
              <a:t>8 мая 1965 год</a:t>
            </a:r>
          </a:p>
          <a:p>
            <a:pPr algn="ctr"/>
            <a:endParaRPr lang="ru-RU" dirty="0"/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33BD4D57-8C3F-F4D0-FF6C-9198F0C018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t="6342" r="9051" b="4514"/>
          <a:stretch/>
        </p:blipFill>
        <p:spPr bwMode="auto">
          <a:xfrm>
            <a:off x="6604633" y="3059886"/>
            <a:ext cx="2126641" cy="2153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36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7411" y="5939039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164" y="5218229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433838" y="5754821"/>
            <a:ext cx="2119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 </a:t>
            </a:r>
            <a:r>
              <a:rPr lang="ru-RU" sz="2800" b="1" i="1" dirty="0">
                <a:latin typeface="Aptos" panose="020B0004020202020204" pitchFamily="34" charset="0"/>
              </a:rPr>
              <a:t>верно</a:t>
            </a:r>
          </a:p>
        </p:txBody>
      </p:sp>
      <p:pic>
        <p:nvPicPr>
          <p:cNvPr id="13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2" y="4467456"/>
            <a:ext cx="2853640" cy="103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DEC656A-F1E1-7DDD-B056-4A45223D0F43}"/>
              </a:ext>
            </a:extLst>
          </p:cNvPr>
          <p:cNvSpPr/>
          <p:nvPr/>
        </p:nvSpPr>
        <p:spPr>
          <a:xfrm>
            <a:off x="899591" y="560909"/>
            <a:ext cx="74168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Aptos" panose="020B0004020202020204" pitchFamily="34" charset="0"/>
              </a:rPr>
              <a:t>30 января 1943 года Гитлер повысил Паулюса до фельдмаршала. В радиограмме, отправленной Гитлером Паулюсу, кроме всего прочего говорилось: «Еще ни один немецкий фельдмаршал не попадал в плен». Утром 31 января 1943 года Паулюс сдался в плен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D53990-790D-436A-CBBB-02FBBC9830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66809" y="4004772"/>
            <a:ext cx="1886027" cy="247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08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7411" y="5939039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164" y="5218229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779912" y="5847305"/>
            <a:ext cx="2119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 </a:t>
            </a:r>
            <a:r>
              <a:rPr lang="ru-RU" sz="2800" b="1" i="1" dirty="0">
                <a:latin typeface="Aptos" panose="020B0004020202020204" pitchFamily="34" charset="0"/>
              </a:rPr>
              <a:t>не верно</a:t>
            </a:r>
          </a:p>
        </p:txBody>
      </p:sp>
      <p:pic>
        <p:nvPicPr>
          <p:cNvPr id="13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64" y="3284984"/>
            <a:ext cx="1977163" cy="231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>
            <a:extLst>
              <a:ext uri="{FF2B5EF4-FFF2-40B4-BE49-F238E27FC236}">
                <a16:creationId xmlns:a16="http://schemas.microsoft.com/office/drawing/2014/main" id="{91181EC1-A152-8ACB-1CD0-F7F1052F41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498" y="547929"/>
            <a:ext cx="7649004" cy="1815882"/>
          </a:xfrm>
          <a:prstGeom prst="rect">
            <a:avLst/>
          </a:prstGeom>
          <a:solidFill>
            <a:schemeClr val="accent2">
              <a:lumMod val="20000"/>
              <a:lumOff val="80000"/>
              <a:alpha val="18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Сына Г.К. Жукова взяли в плен и предлагали обменять на Ф. Паулюса. Г.К. Жуков отказался, сказав: «Я солдата на фельдмаршала не меняю»–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62768C-23FE-66E9-AA2D-13CB46D139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8327" y="2692988"/>
            <a:ext cx="4307874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44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7411" y="5939039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164" y="5218229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706211" y="5786574"/>
            <a:ext cx="2119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  </a:t>
            </a:r>
            <a:r>
              <a:rPr lang="ru-RU" sz="2800" b="1" i="1" dirty="0">
                <a:latin typeface="Aptos" panose="020B0004020202020204" pitchFamily="34" charset="0"/>
              </a:rPr>
              <a:t>верно</a:t>
            </a:r>
          </a:p>
        </p:txBody>
      </p:sp>
      <p:pic>
        <p:nvPicPr>
          <p:cNvPr id="13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64" y="3284984"/>
            <a:ext cx="1977163" cy="231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5">
            <a:extLst>
              <a:ext uri="{FF2B5EF4-FFF2-40B4-BE49-F238E27FC236}">
                <a16:creationId xmlns:a16="http://schemas.microsoft.com/office/drawing/2014/main" id="{08DF0DA3-5FCA-9CDC-A59B-7399E4E3D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637" y="922202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Командующим Сталинградским фронтом был К.К. Рокоссовский. - </a:t>
            </a:r>
            <a:endParaRPr lang="ru-RU" sz="2600" b="1" dirty="0">
              <a:latin typeface="Aptos" panose="020B00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EC6F8B-92C7-C36F-C5A1-72EE9FB073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7822" y="3866492"/>
            <a:ext cx="1875014" cy="244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9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7411" y="5939039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164" y="5218229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300150" y="5847305"/>
            <a:ext cx="2119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 </a:t>
            </a:r>
            <a:r>
              <a:rPr lang="ru-RU" sz="2800" b="1" i="1" dirty="0">
                <a:latin typeface="Aptos" panose="020B0004020202020204" pitchFamily="34" charset="0"/>
              </a:rPr>
              <a:t>не верно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406405"/>
            <a:ext cx="67687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2">
                    <a:lumMod val="75000"/>
                  </a:schemeClr>
                </a:solidFill>
              </a:rPr>
              <a:t>ГЕРОИ</a:t>
            </a:r>
          </a:p>
        </p:txBody>
      </p:sp>
      <p:pic>
        <p:nvPicPr>
          <p:cNvPr id="13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64" y="3284984"/>
            <a:ext cx="1977163" cy="231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DEBF3EA-A33F-8CBE-1829-6817C42D5CEA}"/>
              </a:ext>
            </a:extLst>
          </p:cNvPr>
          <p:cNvGrpSpPr/>
          <p:nvPr/>
        </p:nvGrpSpPr>
        <p:grpSpPr>
          <a:xfrm>
            <a:off x="1763688" y="2433640"/>
            <a:ext cx="5361017" cy="2520280"/>
            <a:chOff x="3347864" y="1988840"/>
            <a:chExt cx="5433025" cy="255688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D497C79-217D-72C1-F89F-2275548CF582}"/>
                </a:ext>
              </a:extLst>
            </p:cNvPr>
            <p:cNvSpPr txBox="1"/>
            <p:nvPr/>
          </p:nvSpPr>
          <p:spPr>
            <a:xfrm>
              <a:off x="3347864" y="2251621"/>
              <a:ext cx="3222104" cy="20608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just"/>
              <a:r>
                <a:rPr lang="ru-RU" b="1" dirty="0">
                  <a:latin typeface="Aptos" panose="020B0004020202020204" pitchFamily="34" charset="0"/>
                </a:rPr>
                <a:t>Группу армий «Дон»</a:t>
              </a:r>
              <a:r>
                <a:rPr lang="ru-RU" dirty="0">
                  <a:latin typeface="Aptos" panose="020B0004020202020204" pitchFamily="34" charset="0"/>
                </a:rPr>
                <a:t> в декабре 1942 года (во время попытки деблокировать окружённые под Сталинградом войска) возглавил </a:t>
              </a:r>
              <a:r>
                <a:rPr lang="ru-RU" b="1" dirty="0">
                  <a:latin typeface="Aptos" panose="020B0004020202020204" pitchFamily="34" charset="0"/>
                </a:rPr>
                <a:t>Эрих фон </a:t>
              </a:r>
              <a:r>
                <a:rPr lang="ru-RU" b="1" dirty="0" err="1">
                  <a:latin typeface="Aptos" panose="020B0004020202020204" pitchFamily="34" charset="0"/>
                </a:rPr>
                <a:t>Манштейн</a:t>
              </a:r>
              <a:endParaRPr lang="ru-RU" dirty="0">
                <a:latin typeface="Aptos" panose="020B0004020202020204" pitchFamily="34" charset="0"/>
              </a:endParaRP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A24C9C90-5C3D-BFD6-053B-DCB739589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80845" y="1988840"/>
              <a:ext cx="1900044" cy="2556889"/>
            </a:xfrm>
            <a:prstGeom prst="rect">
              <a:avLst/>
            </a:prstGeom>
          </p:spPr>
        </p:pic>
      </p:grpSp>
      <p:sp>
        <p:nvSpPr>
          <p:cNvPr id="5" name="Text Box 5">
            <a:extLst>
              <a:ext uri="{FF2B5EF4-FFF2-40B4-BE49-F238E27FC236}">
                <a16:creationId xmlns:a16="http://schemas.microsoft.com/office/drawing/2014/main" id="{E865EFC5-9FBD-DA00-E1A6-1A30AC1ED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1179705"/>
            <a:ext cx="7064862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Немецкую группу армий «Дон» возглавил Максимилиан фон </a:t>
            </a:r>
            <a:r>
              <a:rPr lang="ru-RU" sz="2800" b="1" dirty="0" err="1">
                <a:latin typeface="Aptos" panose="020B0004020202020204" pitchFamily="34" charset="0"/>
              </a:rPr>
              <a:t>Вейхс</a:t>
            </a:r>
            <a:endParaRPr lang="ru-RU" sz="2800" b="1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95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37460" y="847893"/>
            <a:ext cx="764900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«Катюши» не использовались советскими войсками при защите Сталинграда из-за того, что их не смогли перебросить на другой берег Волги </a:t>
            </a:r>
            <a:endParaRPr lang="ru-RU" sz="2600" b="1" dirty="0">
              <a:latin typeface="Aptos" panose="020B0004020202020204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7411" y="5939039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164" y="5218229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02097" y="5939039"/>
            <a:ext cx="2119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Не верно</a:t>
            </a:r>
          </a:p>
        </p:txBody>
      </p:sp>
      <p:pic>
        <p:nvPicPr>
          <p:cNvPr id="13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2" y="2975600"/>
            <a:ext cx="1847492" cy="251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5817336-95B4-1DFD-3DA8-E444718613D0}"/>
              </a:ext>
            </a:extLst>
          </p:cNvPr>
          <p:cNvGrpSpPr/>
          <p:nvPr/>
        </p:nvGrpSpPr>
        <p:grpSpPr>
          <a:xfrm>
            <a:off x="1528668" y="2204704"/>
            <a:ext cx="6237571" cy="3726348"/>
            <a:chOff x="2631110" y="2513952"/>
            <a:chExt cx="6237571" cy="3726348"/>
          </a:xfrm>
        </p:grpSpPr>
        <p:sp>
          <p:nvSpPr>
            <p:cNvPr id="4" name="Свиток: горизонтальный 3">
              <a:extLst>
                <a:ext uri="{FF2B5EF4-FFF2-40B4-BE49-F238E27FC236}">
                  <a16:creationId xmlns:a16="http://schemas.microsoft.com/office/drawing/2014/main" id="{1018F876-830C-D412-280B-7EAADDDFE9E8}"/>
                </a:ext>
              </a:extLst>
            </p:cNvPr>
            <p:cNvSpPr/>
            <p:nvPr/>
          </p:nvSpPr>
          <p:spPr>
            <a:xfrm>
              <a:off x="2631110" y="2513952"/>
              <a:ext cx="6237571" cy="2319900"/>
            </a:xfrm>
            <a:prstGeom prst="horizontalScroll">
              <a:avLst>
                <a:gd name="adj" fmla="val 25000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0" i="0" dirty="0">
                  <a:solidFill>
                    <a:srgbClr val="000000"/>
                  </a:solidFill>
                  <a:effectLst/>
                  <a:latin typeface="Aptos" panose="020B0004020202020204" pitchFamily="34" charset="0"/>
                </a:rPr>
                <a:t>19 ноября 1942 года ровно в 7 часов 30 минут залпы гвардейских минометов возвестили о начале контрнаступления советских войск под Сталинградом.</a:t>
              </a:r>
              <a:endParaRPr lang="ru-RU" dirty="0">
                <a:latin typeface="Aptos" panose="020B0004020202020204" pitchFamily="34" charset="0"/>
              </a:endParaRPr>
            </a:p>
          </p:txBody>
        </p:sp>
        <p:pic>
          <p:nvPicPr>
            <p:cNvPr id="5" name="Picture 2" descr="https://s1.bloknot-volgograd.ru/thumb/600x0xcut/upload/iblock/ab2/1.jpg">
              <a:extLst>
                <a:ext uri="{FF2B5EF4-FFF2-40B4-BE49-F238E27FC236}">
                  <a16:creationId xmlns:a16="http://schemas.microsoft.com/office/drawing/2014/main" id="{E0BA52DA-A7A8-9116-CAF4-CF57F42D51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4543894"/>
              <a:ext cx="3231248" cy="16964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4117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448897" y="605006"/>
            <a:ext cx="7721012" cy="181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Эвакуация жителей Сталинграда началась заблаговременно. Почти все гражданское население удалось вывезти к сентябрю 1942 года </a:t>
            </a:r>
            <a:endParaRPr lang="ru-RU" sz="2600" b="1" dirty="0">
              <a:latin typeface="Aptos" panose="020B0004020202020204" pitchFamily="34" charset="0"/>
            </a:endParaRP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278627" y="5859985"/>
            <a:ext cx="20615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>
                <a:latin typeface="Aptos" panose="020B0004020202020204" pitchFamily="34" charset="0"/>
              </a:rPr>
              <a:t>Не верно </a:t>
            </a:r>
          </a:p>
        </p:txBody>
      </p:sp>
      <p:pic>
        <p:nvPicPr>
          <p:cNvPr id="13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35" y="4277567"/>
            <a:ext cx="2191737" cy="125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виток: горизонтальный 2">
            <a:extLst>
              <a:ext uri="{FF2B5EF4-FFF2-40B4-BE49-F238E27FC236}">
                <a16:creationId xmlns:a16="http://schemas.microsoft.com/office/drawing/2014/main" id="{B379ECFF-D525-B3FF-548D-4E1AA905B0A3}"/>
              </a:ext>
            </a:extLst>
          </p:cNvPr>
          <p:cNvSpPr/>
          <p:nvPr/>
        </p:nvSpPr>
        <p:spPr>
          <a:xfrm>
            <a:off x="1403648" y="2204864"/>
            <a:ext cx="6336704" cy="2980882"/>
          </a:xfrm>
          <a:prstGeom prst="horizontalScroll">
            <a:avLst>
              <a:gd name="adj" fmla="val 17078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  <a:latin typeface="Aptos" panose="020B0004020202020204" pitchFamily="34" charset="0"/>
              </a:rPr>
              <a:t>до 23 августа 1942 года – дня трагедии Сталинграда – город успели покинуть около 100 тыс. человек. Основная же масса жителей в большинстве своем по собственной инициативе оставалась в городе в готовности бороться за него ни на жизнь, а на смерть и активно помогала обороняющим его войскам. </a:t>
            </a:r>
          </a:p>
        </p:txBody>
      </p:sp>
    </p:spTree>
    <p:extLst>
      <p:ext uri="{BB962C8B-B14F-4D97-AF65-F5344CB8AC3E}">
        <p14:creationId xmlns:p14="http://schemas.microsoft.com/office/powerpoint/2010/main" val="220479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1196752"/>
            <a:ext cx="764900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 w="11430"/>
                <a:solidFill>
                  <a:srgbClr val="264B9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20</a:t>
            </a: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50212F-6316-B754-D311-1B724D0A30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5"/>
            <a:ext cx="9144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6B2E556-5213-FFC3-C889-F3BBFE226EE9}"/>
              </a:ext>
            </a:extLst>
          </p:cNvPr>
          <p:cNvSpPr/>
          <p:nvPr/>
        </p:nvSpPr>
        <p:spPr>
          <a:xfrm>
            <a:off x="788765" y="5808682"/>
            <a:ext cx="754799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Aptos" panose="020B0004020202020204" pitchFamily="34" charset="0"/>
              </a:rPr>
              <a:t>Интеллектуальная игра-викторина, </a:t>
            </a:r>
          </a:p>
          <a:p>
            <a:pPr algn="ctr"/>
            <a:r>
              <a:rPr lang="ru-RU" sz="2800" b="1" i="1" dirty="0">
                <a:latin typeface="Aptos" panose="020B0004020202020204" pitchFamily="34" charset="0"/>
              </a:rPr>
              <a:t>посвященная Сталинградской битве</a:t>
            </a:r>
          </a:p>
        </p:txBody>
      </p:sp>
    </p:spTree>
    <p:extLst>
      <p:ext uri="{BB962C8B-B14F-4D97-AF65-F5344CB8AC3E}">
        <p14:creationId xmlns:p14="http://schemas.microsoft.com/office/powerpoint/2010/main" val="266998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70947" y="531915"/>
            <a:ext cx="76490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На Сталинград и Кавказ вела наступление немецкая группа армий «Центр», возглавляемая Федором фон Боком </a:t>
            </a: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671900" y="5773871"/>
            <a:ext cx="18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latin typeface="Aptos" panose="020B0004020202020204" pitchFamily="34" charset="0"/>
              </a:rPr>
              <a:t>Не верно </a:t>
            </a:r>
          </a:p>
        </p:txBody>
      </p:sp>
      <p:pic>
        <p:nvPicPr>
          <p:cNvPr id="13" name="Picture 2" descr="9. Анимация вечный огонь горит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492896"/>
            <a:ext cx="1775918" cy="311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узырек для мыслей: облако 2">
            <a:extLst>
              <a:ext uri="{FF2B5EF4-FFF2-40B4-BE49-F238E27FC236}">
                <a16:creationId xmlns:a16="http://schemas.microsoft.com/office/drawing/2014/main" id="{A3B29275-BEE5-5D1B-59A2-E1E3E2E61B5D}"/>
              </a:ext>
            </a:extLst>
          </p:cNvPr>
          <p:cNvSpPr/>
          <p:nvPr/>
        </p:nvSpPr>
        <p:spPr>
          <a:xfrm>
            <a:off x="570947" y="2060848"/>
            <a:ext cx="6977663" cy="2779684"/>
          </a:xfrm>
          <a:prstGeom prst="cloudCallout">
            <a:avLst>
              <a:gd name="adj1" fmla="val -43735"/>
              <a:gd name="adj2" fmla="val -4740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rgbClr val="333333"/>
                </a:solidFill>
                <a:latin typeface="Aptos" panose="020B0004020202020204" pitchFamily="34" charset="0"/>
              </a:rPr>
              <a:t>летом 1942 года немецкие войска наступали по двум расходящимся направлениям: на Кавказ и Сталинград. При этом главной целью был Кавказ, а Сталинградское направление рассматривалось как вспомогательное</a:t>
            </a:r>
            <a:endParaRPr lang="ru-RU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3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69984" y="1299390"/>
            <a:ext cx="81369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Центральный вокзал Сталинграда трижды переходил из рук в руки </a:t>
            </a:r>
            <a:endParaRPr lang="ru-RU" sz="2600" b="1" dirty="0">
              <a:latin typeface="Aptos" panose="020B0004020202020204" pitchFamily="34" charset="0"/>
            </a:endParaRP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55848" y="5924823"/>
            <a:ext cx="21651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dirty="0">
                <a:latin typeface="Aptos" panose="020B0004020202020204" pitchFamily="34" charset="0"/>
              </a:rPr>
              <a:t>Не верно </a:t>
            </a:r>
          </a:p>
        </p:txBody>
      </p:sp>
      <p:pic>
        <p:nvPicPr>
          <p:cNvPr id="13" name="Picture 12" descr="1. Гифка вечный огонь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00" y="4407372"/>
            <a:ext cx="1349971" cy="115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600" y="5459128"/>
            <a:ext cx="1944216" cy="1258152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131E665-7D16-DDBD-A2E2-398005999992}"/>
              </a:ext>
            </a:extLst>
          </p:cNvPr>
          <p:cNvGrpSpPr/>
          <p:nvPr/>
        </p:nvGrpSpPr>
        <p:grpSpPr>
          <a:xfrm>
            <a:off x="2555776" y="2394505"/>
            <a:ext cx="4784805" cy="3349558"/>
            <a:chOff x="1035211" y="504562"/>
            <a:chExt cx="5681178" cy="398219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9A0C43D-DF3B-9441-E939-B77D0B0FBB9D}"/>
                </a:ext>
              </a:extLst>
            </p:cNvPr>
            <p:cNvSpPr txBox="1"/>
            <p:nvPr/>
          </p:nvSpPr>
          <p:spPr>
            <a:xfrm>
              <a:off x="1081409" y="504562"/>
              <a:ext cx="5550284" cy="109772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/>
              <a:r>
                <a:rPr lang="ru-RU" b="0" i="0" dirty="0">
                  <a:solidFill>
                    <a:srgbClr val="333333"/>
                  </a:solidFill>
                  <a:effectLst/>
                  <a:latin typeface="Aptos" panose="020B0004020202020204" pitchFamily="34" charset="0"/>
                </a:rPr>
                <a:t>Во время боёв, которые шли в Сталинграде, Центральный вокзал переходил из рук в руки </a:t>
              </a:r>
              <a:r>
                <a:rPr lang="ru-RU" b="1" i="0" dirty="0">
                  <a:solidFill>
                    <a:srgbClr val="333333"/>
                  </a:solidFill>
                  <a:effectLst/>
                  <a:latin typeface="Aptos" panose="020B0004020202020204" pitchFamily="34" charset="0"/>
                </a:rPr>
                <a:t>13 раз</a:t>
              </a:r>
              <a:endParaRPr lang="ru-RU" dirty="0">
                <a:latin typeface="Aptos" panose="020B0004020202020204" pitchFamily="34" charset="0"/>
              </a:endParaRP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32697D9F-499B-4BB5-85AA-B3FD7BE4D0F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2750" t="31071" r="2750"/>
            <a:stretch/>
          </p:blipFill>
          <p:spPr>
            <a:xfrm>
              <a:off x="1035211" y="1728258"/>
              <a:ext cx="5681178" cy="27584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608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467544" y="710387"/>
            <a:ext cx="820891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ru-RU" sz="2400" b="1" dirty="0">
                <a:latin typeface="Aptos" panose="020B0004020202020204" pitchFamily="34" charset="0"/>
              </a:rPr>
              <a:t>В Сталинградской битве советские защитники использовали психологическое давление на врага: из громкоговорителей, установленных у передовой, неслись любимые шлягеры немецкой музыки, которые прерывались сообщениями о победах Красной армии на участках Сталинградского фронта. Одним из самых эффективных средств стал монотонный стук метронома, который прерывался через 7 ударов комментарием на немецком языке: «Каждые 7 секунд на фронте погибает один немецкий солдат». По завершению серии из 10-20 «отчетов таймера» из громкоговорителей неслось танго</a:t>
            </a: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815408" y="5886003"/>
            <a:ext cx="5328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>
                <a:latin typeface="Aptos" panose="020B0004020202020204" pitchFamily="34" charset="0"/>
              </a:rPr>
              <a:t>Верно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373216"/>
            <a:ext cx="1975713" cy="1134145"/>
          </a:xfrm>
          <a:prstGeom prst="rect">
            <a:avLst/>
          </a:prstGeom>
        </p:spPr>
      </p:pic>
      <p:pic>
        <p:nvPicPr>
          <p:cNvPr id="2" name="Picture 2" descr="8. Гифка вечный огонь на прозрачном фоне">
            <a:extLst>
              <a:ext uri="{FF2B5EF4-FFF2-40B4-BE49-F238E27FC236}">
                <a16:creationId xmlns:a16="http://schemas.microsoft.com/office/drawing/2014/main" id="{D30643F2-B03D-DBF0-EA1A-27DD017A2AB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47" y="3933056"/>
            <a:ext cx="1202073" cy="1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73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7. Гифка Вечная слава героям с вечным огнём">
            <a:extLst>
              <a:ext uri="{FF2B5EF4-FFF2-40B4-BE49-F238E27FC236}">
                <a16:creationId xmlns:a16="http://schemas.microsoft.com/office/drawing/2014/main" id="{3A782FA2-D0B8-4DFF-7326-B6638F2A89F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87352"/>
            <a:ext cx="1008112" cy="1637471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1124744"/>
            <a:ext cx="764900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На Мамаевом кургане хранится капсула-послание защитников Сталинграда потомкам. Капсулу вскроют 9 мая 2045 года. </a:t>
            </a:r>
            <a:endParaRPr lang="ru-RU" sz="2600" b="1" dirty="0">
              <a:latin typeface="Aptos" panose="020B0004020202020204" pitchFamily="34" charset="0"/>
            </a:endParaRP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295747"/>
            <a:ext cx="1800200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464367" y="6035481"/>
            <a:ext cx="54411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latin typeface="Aptos" panose="020B0004020202020204" pitchFamily="34" charset="0"/>
              </a:rPr>
              <a:t>Верно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E564B0F-09E0-6A77-95DC-A3798DE881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09112" y="2913780"/>
            <a:ext cx="4725775" cy="314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9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. Гифка Вечная слава героям с вечным огнём">
            <a:extLst>
              <a:ext uri="{FF2B5EF4-FFF2-40B4-BE49-F238E27FC236}">
                <a16:creationId xmlns:a16="http://schemas.microsoft.com/office/drawing/2014/main" id="{E74A2E16-5ED8-FDF4-5C90-7508671D309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83" y="4264854"/>
            <a:ext cx="1232613" cy="1637471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99592" y="955675"/>
            <a:ext cx="764900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lvl="0" algn="ctr"/>
            <a:r>
              <a:rPr lang="ru-RU" sz="2800" b="1" dirty="0">
                <a:latin typeface="Aptos" panose="020B0004020202020204" pitchFamily="34" charset="0"/>
              </a:rPr>
              <a:t>Безопасно передвигаться по освобожденному Сталинграду стало возможно только к июлю после работы саперов.  В городе было заложено огромнейшее количество мин. </a:t>
            </a: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887924" y="5936977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latin typeface="Aptos" panose="020B0004020202020204" pitchFamily="34" charset="0"/>
              </a:rPr>
              <a:t>Верно </a:t>
            </a:r>
          </a:p>
        </p:txBody>
      </p:sp>
    </p:spTree>
    <p:extLst>
      <p:ext uri="{BB962C8B-B14F-4D97-AF65-F5344CB8AC3E}">
        <p14:creationId xmlns:p14="http://schemas.microsoft.com/office/powerpoint/2010/main" val="408153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7. Гифка Вечная слава героям с вечным огнём">
            <a:extLst>
              <a:ext uri="{FF2B5EF4-FFF2-40B4-BE49-F238E27FC236}">
                <a16:creationId xmlns:a16="http://schemas.microsoft.com/office/drawing/2014/main" id="{0111075C-92BE-2E00-A27E-D4BC56CB10D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05" y="4458630"/>
            <a:ext cx="1488610" cy="1637471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70947" y="455031"/>
            <a:ext cx="7649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Название этого памятника Малахов курган</a:t>
            </a: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779913" y="5924823"/>
            <a:ext cx="50700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Не верно </a:t>
            </a:r>
          </a:p>
        </p:txBody>
      </p:sp>
      <p:pic>
        <p:nvPicPr>
          <p:cNvPr id="2" name="Picture 10" descr="&amp;Fcy;&amp;acy;&amp;ucy;&amp;ncy;&amp;acy;-&amp;TScy;&amp;acy;&amp;rcy;&amp;icy;&amp;tscy;&amp;ycy;&amp;ncy; - 2011 - &amp;Scy;&amp;tcy;&amp;rcy;&amp;acy;&amp;ncy;&amp;icy;&amp;tscy;&amp;acy; 2">
            <a:extLst>
              <a:ext uri="{FF2B5EF4-FFF2-40B4-BE49-F238E27FC236}">
                <a16:creationId xmlns:a16="http://schemas.microsoft.com/office/drawing/2014/main" id="{67719E94-9FEA-722D-FF39-4376D9503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85029"/>
            <a:ext cx="3063875" cy="43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C322DA67-C062-3171-2486-1012173938E2}"/>
              </a:ext>
            </a:extLst>
          </p:cNvPr>
          <p:cNvGrpSpPr/>
          <p:nvPr/>
        </p:nvGrpSpPr>
        <p:grpSpPr>
          <a:xfrm>
            <a:off x="329391" y="1985029"/>
            <a:ext cx="4913353" cy="4392611"/>
            <a:chOff x="1004524" y="764703"/>
            <a:chExt cx="4298947" cy="2745491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BAC71E02-FE10-D916-06E6-7735C9085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l="24163" r="23483" b="29085"/>
            <a:stretch/>
          </p:blipFill>
          <p:spPr>
            <a:xfrm>
              <a:off x="1004524" y="764703"/>
              <a:ext cx="1944217" cy="2745491"/>
            </a:xfrm>
            <a:prstGeom prst="rect">
              <a:avLst/>
            </a:prstGeom>
          </p:spPr>
        </p:pic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134A16AA-942C-E3C0-89DB-5BCE3F751363}"/>
                </a:ext>
              </a:extLst>
            </p:cNvPr>
            <p:cNvSpPr/>
            <p:nvPr/>
          </p:nvSpPr>
          <p:spPr>
            <a:xfrm>
              <a:off x="3071223" y="764703"/>
              <a:ext cx="2232248" cy="274549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latin typeface="Aptos" panose="020B0004020202020204" pitchFamily="34" charset="0"/>
                </a:rPr>
                <a:t>Малахов курган находится в Севастополе </a:t>
              </a:r>
            </a:p>
            <a:p>
              <a:pPr algn="ctr"/>
              <a:endParaRPr lang="ru-RU" b="1" dirty="0">
                <a:latin typeface="Aptos" panose="020B0004020202020204" pitchFamily="34" charset="0"/>
              </a:endParaRPr>
            </a:p>
            <a:p>
              <a:pPr algn="ctr"/>
              <a:r>
                <a:rPr lang="ru-RU" b="1" dirty="0">
                  <a:latin typeface="Aptos" panose="020B0004020202020204" pitchFamily="34" charset="0"/>
                </a:rPr>
                <a:t>На месте гибели адмирала Корнилова в период Крымской войны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342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. Гифка Вечная слава героям с вечным огнём">
            <a:extLst>
              <a:ext uri="{FF2B5EF4-FFF2-40B4-BE49-F238E27FC236}">
                <a16:creationId xmlns:a16="http://schemas.microsoft.com/office/drawing/2014/main" id="{8DEC8BD1-CAF6-6492-7DB1-DF6C24C959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23" y="4287352"/>
            <a:ext cx="1488610" cy="1637471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3568" y="1291635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Военное название Мамаева кургана – Высота 102</a:t>
            </a: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635896" y="5951116"/>
            <a:ext cx="51530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>
                <a:latin typeface="Aptos" panose="020B0004020202020204" pitchFamily="34" charset="0"/>
              </a:rPr>
              <a:t>Верно </a:t>
            </a: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E47C1352-F8C6-D556-F6A8-5A518373B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331" y="2923401"/>
            <a:ext cx="6140213" cy="2642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911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. Гифка Вечная слава героям с вечным огнём">
            <a:extLst>
              <a:ext uri="{FF2B5EF4-FFF2-40B4-BE49-F238E27FC236}">
                <a16:creationId xmlns:a16="http://schemas.microsoft.com/office/drawing/2014/main" id="{F82DCB6D-8357-080B-AF5E-B173BB13CAF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73238"/>
            <a:ext cx="1488610" cy="1637471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326072" y="5942910"/>
            <a:ext cx="51530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>
                <a:latin typeface="Aptos" panose="020B0004020202020204" pitchFamily="34" charset="0"/>
              </a:rPr>
              <a:t>Не верно </a:t>
            </a: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E47C1352-F8C6-D556-F6A8-5A518373B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619" y="2908774"/>
            <a:ext cx="4896544" cy="2679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5">
            <a:extLst>
              <a:ext uri="{FF2B5EF4-FFF2-40B4-BE49-F238E27FC236}">
                <a16:creationId xmlns:a16="http://schemas.microsoft.com/office/drawing/2014/main" id="{2DCA6012-E61B-F95C-F054-45DBC297F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84" y="816237"/>
            <a:ext cx="7200900" cy="11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ru-RU" sz="3200" b="1" dirty="0">
                <a:latin typeface="Aptos" panose="020B0004020202020204" pitchFamily="34" charset="0"/>
              </a:rPr>
              <a:t>бои за Мамаев Курган шли 200 дней и ночей </a:t>
            </a:r>
            <a:endParaRPr lang="ru-RU" sz="1600" b="1" i="1" dirty="0">
              <a:latin typeface="Aptos" panose="020B0004020202020204" pitchFamily="34" charset="0"/>
            </a:endParaRPr>
          </a:p>
        </p:txBody>
      </p:sp>
      <p:sp>
        <p:nvSpPr>
          <p:cNvPr id="4" name="Взрыв: 14 точек 3">
            <a:extLst>
              <a:ext uri="{FF2B5EF4-FFF2-40B4-BE49-F238E27FC236}">
                <a16:creationId xmlns:a16="http://schemas.microsoft.com/office/drawing/2014/main" id="{9BFB4BB9-8982-1645-DEAE-14F22462FF39}"/>
              </a:ext>
            </a:extLst>
          </p:cNvPr>
          <p:cNvSpPr/>
          <p:nvPr/>
        </p:nvSpPr>
        <p:spPr>
          <a:xfrm>
            <a:off x="4283968" y="1270120"/>
            <a:ext cx="3816424" cy="1797565"/>
          </a:xfrm>
          <a:prstGeom prst="irregularSeal2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rgbClr val="FF0000"/>
              </a:solidFill>
              <a:latin typeface="Aptos" panose="020B0004020202020204" pitchFamily="34" charset="0"/>
            </a:endParaRPr>
          </a:p>
          <a:p>
            <a:pPr algn="ctr"/>
            <a:r>
              <a:rPr lang="ru-RU" b="1" i="1" dirty="0">
                <a:solidFill>
                  <a:srgbClr val="FF0000"/>
                </a:solidFill>
                <a:latin typeface="Aptos" panose="020B0004020202020204" pitchFamily="34" charset="0"/>
              </a:rPr>
              <a:t>140 дней и ночей</a:t>
            </a:r>
            <a:endParaRPr lang="ru-RU" b="1" dirty="0">
              <a:solidFill>
                <a:srgbClr val="FF0000"/>
              </a:solidFill>
              <a:latin typeface="Aptos" panose="020B0004020202020204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556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7. Гифка Вечная слава героям с вечным огнём">
            <a:extLst>
              <a:ext uri="{FF2B5EF4-FFF2-40B4-BE49-F238E27FC236}">
                <a16:creationId xmlns:a16="http://schemas.microsoft.com/office/drawing/2014/main" id="{14A2469A-390B-19E0-917B-493F1B87EA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50" y="4343990"/>
            <a:ext cx="963631" cy="1637471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02344" y="426435"/>
            <a:ext cx="8105406" cy="25545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ru-RU" sz="2000" dirty="0">
                <a:latin typeface="Aptos" panose="020B0004020202020204" pitchFamily="34" charset="0"/>
              </a:rPr>
              <a:t>Большую роль в поддержании боевого духа защитников Сталинграда сыграли комиссары − политработники. Они доставляли на передовую письма и свежие газеты, разъясняли ситуацию на фронте, каждый раз подчеркивая, что советский народ наблюдает за происходящим и гордиться своими воинами. Появление такого комиссара рядом, когда солдат сутками не видело никого, кроме своего боевого товарища, было вообще неоценимо</a:t>
            </a: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5295747"/>
            <a:ext cx="1687681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563888" y="5908345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Верно </a:t>
            </a:r>
          </a:p>
        </p:txBody>
      </p:sp>
      <p:sp>
        <p:nvSpPr>
          <p:cNvPr id="2" name="Свиток: горизонтальный 1">
            <a:extLst>
              <a:ext uri="{FF2B5EF4-FFF2-40B4-BE49-F238E27FC236}">
                <a16:creationId xmlns:a16="http://schemas.microsoft.com/office/drawing/2014/main" id="{2EE575A8-8922-EF2E-AB35-9294EFE0F480}"/>
              </a:ext>
            </a:extLst>
          </p:cNvPr>
          <p:cNvSpPr/>
          <p:nvPr/>
        </p:nvSpPr>
        <p:spPr>
          <a:xfrm>
            <a:off x="1619672" y="2795206"/>
            <a:ext cx="6408712" cy="3129617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ptos" panose="020B0004020202020204" pitchFamily="34" charset="0"/>
              </a:rPr>
              <a:t>Комиссары доставляли на передовую: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ptos" panose="020B0004020202020204" pitchFamily="34" charset="0"/>
              </a:rPr>
              <a:t>письма из дома;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ptos" panose="020B0004020202020204" pitchFamily="34" charset="0"/>
              </a:rPr>
              <a:t>свежие газеты.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ptos" panose="020B0004020202020204" pitchFamily="34" charset="0"/>
              </a:rPr>
              <a:t>детально разъясняли обстановку на фронте;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ptos" panose="020B0004020202020204" pitchFamily="34" charset="0"/>
              </a:rPr>
              <a:t>подчёркивали значимость борьбы;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ptos" panose="020B0004020202020204" pitchFamily="34" charset="0"/>
              </a:rPr>
              <a:t>напоминали о внимании всего советского народа к их подвигу.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02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4. Гифка огонь горит">
            <a:extLst>
              <a:ext uri="{FF2B5EF4-FFF2-40B4-BE49-F238E27FC236}">
                <a16:creationId xmlns:a16="http://schemas.microsoft.com/office/drawing/2014/main" id="{62D94612-C009-9598-9E62-2BDA6129780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06" y="4025967"/>
            <a:ext cx="1738164" cy="173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47498" y="1093869"/>
            <a:ext cx="7649004" cy="13849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dirty="0">
                <a:latin typeface="Aptos" panose="020B0004020202020204" pitchFamily="34" charset="0"/>
              </a:rPr>
              <a:t>В </a:t>
            </a:r>
            <a:r>
              <a:rPr lang="ru-RU" sz="2800" b="1" dirty="0">
                <a:latin typeface="Aptos" panose="020B0004020202020204" pitchFamily="34" charset="0"/>
              </a:rPr>
              <a:t>Германии после поражения в Сталинграде был объявлен трехдневный траур</a:t>
            </a:r>
            <a:endParaRPr lang="ru-RU" sz="2400" b="1" dirty="0">
              <a:latin typeface="Aptos" panose="020B0004020202020204" pitchFamily="34" charset="0"/>
            </a:endParaRPr>
          </a:p>
        </p:txBody>
      </p:sp>
      <p:pic>
        <p:nvPicPr>
          <p:cNvPr id="12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883418" y="5915253"/>
            <a:ext cx="50810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Верно </a:t>
            </a:r>
          </a:p>
        </p:txBody>
      </p:sp>
      <p:sp>
        <p:nvSpPr>
          <p:cNvPr id="13314" name="AutoShape 2" descr="http://monateka.com/images/26542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0330DE00-2C03-0C47-F410-C2DDC5E84695}"/>
              </a:ext>
            </a:extLst>
          </p:cNvPr>
          <p:cNvSpPr/>
          <p:nvPr/>
        </p:nvSpPr>
        <p:spPr>
          <a:xfrm>
            <a:off x="2719090" y="3429000"/>
            <a:ext cx="6084168" cy="1805661"/>
          </a:xfrm>
          <a:prstGeom prst="cloudCallout">
            <a:avLst>
              <a:gd name="adj1" fmla="val -73435"/>
              <a:gd name="adj2" fmla="val -47749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333333"/>
              </a:solidFill>
              <a:latin typeface="YS Text"/>
            </a:endParaRPr>
          </a:p>
          <a:p>
            <a:pPr algn="ctr"/>
            <a:r>
              <a:rPr lang="ru-RU" b="1" dirty="0">
                <a:solidFill>
                  <a:srgbClr val="333333"/>
                </a:solidFill>
                <a:latin typeface="Aptos" panose="020B0004020202020204" pitchFamily="34" charset="0"/>
              </a:rPr>
              <a:t>С 4 по 6 февраля 1943 года</a:t>
            </a:r>
            <a:r>
              <a:rPr lang="ru-RU" dirty="0">
                <a:solidFill>
                  <a:srgbClr val="333333"/>
                </a:solidFill>
                <a:latin typeface="Aptos" panose="020B0004020202020204" pitchFamily="34" charset="0"/>
              </a:rPr>
              <a:t> в Германии был объявлен трёхдневный траур по случаю поражения в Сталинградской битве</a:t>
            </a:r>
            <a:endParaRPr lang="ru-RU" dirty="0">
              <a:latin typeface="Aptos" panose="020B0004020202020204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68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533104A-8721-EBBC-2599-2AD5DFE3B2A1}"/>
              </a:ext>
            </a:extLst>
          </p:cNvPr>
          <p:cNvSpPr/>
          <p:nvPr/>
        </p:nvSpPr>
        <p:spPr>
          <a:xfrm>
            <a:off x="2443257" y="1804070"/>
            <a:ext cx="4666803" cy="324986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843808" y="5958609"/>
            <a:ext cx="22727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dirty="0">
                <a:latin typeface="Aptos" panose="020B0004020202020204" pitchFamily="34" charset="0"/>
              </a:rPr>
              <a:t>НЕ ВЕРНО.</a:t>
            </a:r>
            <a:endParaRPr lang="ru-RU" sz="2800" i="1" dirty="0">
              <a:latin typeface="Aptos" panose="020B0004020202020204" pitchFamily="34" charset="0"/>
            </a:endParaRPr>
          </a:p>
        </p:txBody>
      </p:sp>
      <p:pic>
        <p:nvPicPr>
          <p:cNvPr id="11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8. Гифка вечный огонь на прозрачном фоне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67439"/>
            <a:ext cx="2259373" cy="1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642E88C-20FE-F094-22F3-89FFB5102468}"/>
              </a:ext>
            </a:extLst>
          </p:cNvPr>
          <p:cNvSpPr/>
          <p:nvPr/>
        </p:nvSpPr>
        <p:spPr>
          <a:xfrm>
            <a:off x="899592" y="693080"/>
            <a:ext cx="7488832" cy="9361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ptos" panose="020B0004020202020204" pitchFamily="34" charset="0"/>
              </a:rPr>
              <a:t>Гитлер</a:t>
            </a:r>
            <a:r>
              <a:rPr lang="ru-RU" sz="2800" b="1" dirty="0">
                <a:solidFill>
                  <a:schemeClr val="tx1"/>
                </a:solidFill>
              </a:rPr>
              <a:t> хотел овладеть городом Сталинградом за две недели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9E34574-4ED3-08D9-2E09-8B7D07088C0E}"/>
              </a:ext>
            </a:extLst>
          </p:cNvPr>
          <p:cNvSpPr/>
          <p:nvPr/>
        </p:nvSpPr>
        <p:spPr>
          <a:xfrm>
            <a:off x="2668796" y="5627315"/>
            <a:ext cx="4666803" cy="8640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ptos" panose="020B0004020202020204" pitchFamily="34" charset="0"/>
              </a:rPr>
              <a:t>Сталинградская битва длилась 200 дней</a:t>
            </a:r>
          </a:p>
        </p:txBody>
      </p:sp>
    </p:spTree>
    <p:extLst>
      <p:ext uri="{BB962C8B-B14F-4D97-AF65-F5344CB8AC3E}">
        <p14:creationId xmlns:p14="http://schemas.microsoft.com/office/powerpoint/2010/main" val="126002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4. Гифка огонь горит">
            <a:extLst>
              <a:ext uri="{FF2B5EF4-FFF2-40B4-BE49-F238E27FC236}">
                <a16:creationId xmlns:a16="http://schemas.microsoft.com/office/drawing/2014/main" id="{2845D075-B00A-AC09-298D-EC3CE401DDD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9" y="4622083"/>
            <a:ext cx="1258153" cy="125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400683" y="558855"/>
            <a:ext cx="8342634" cy="181588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ru-RU" sz="2800" b="1" dirty="0"/>
              <a:t>Медалями «За Оборону Сталинграда» награждались военнослужащие, защищавшие город. Гражданское население не награждали</a:t>
            </a:r>
          </a:p>
        </p:txBody>
      </p:sp>
      <p:pic>
        <p:nvPicPr>
          <p:cNvPr id="12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546025" y="5880237"/>
            <a:ext cx="200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Не верно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49" y="5512771"/>
            <a:ext cx="2191737" cy="1258152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24CC61B-5C42-DBF1-0078-D5E4A12F261F}"/>
              </a:ext>
            </a:extLst>
          </p:cNvPr>
          <p:cNvGrpSpPr/>
          <p:nvPr/>
        </p:nvGrpSpPr>
        <p:grpSpPr>
          <a:xfrm>
            <a:off x="1813411" y="2476945"/>
            <a:ext cx="6073690" cy="3219241"/>
            <a:chOff x="323528" y="1343031"/>
            <a:chExt cx="7837210" cy="5115898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3787C3C-EB5A-677E-D56B-F8580D8A2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0624" t="22079" r="48426" b="26870"/>
            <a:stretch/>
          </p:blipFill>
          <p:spPr>
            <a:xfrm>
              <a:off x="323528" y="2852936"/>
              <a:ext cx="3744416" cy="3496543"/>
            </a:xfrm>
            <a:prstGeom prst="rect">
              <a:avLst/>
            </a:prstGeom>
          </p:spPr>
        </p:pic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3D929D61-F1C3-75D9-7246-D6AFF6FDD813}"/>
                </a:ext>
              </a:extLst>
            </p:cNvPr>
            <p:cNvSpPr/>
            <p:nvPr/>
          </p:nvSpPr>
          <p:spPr>
            <a:xfrm>
              <a:off x="557636" y="1343031"/>
              <a:ext cx="6856248" cy="132059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0"/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ptos Narrow" panose="020B0004020202020204" pitchFamily="34" charset="0"/>
                </a:rPr>
                <a:t>Медаль за оборону </a:t>
              </a:r>
            </a:p>
            <a:p>
              <a:pPr algn="ctr"/>
              <a:r>
                <a:rPr lang="ru-RU" sz="2400" b="1" cap="none" spc="0" dirty="0">
                  <a:ln w="0"/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ptos Narrow" panose="020B0004020202020204" pitchFamily="34" charset="0"/>
                </a:rPr>
                <a:t>Сталинграда </a:t>
              </a: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190D97F8-13D1-2511-DFC8-DB83392EF3A6}"/>
                </a:ext>
              </a:extLst>
            </p:cNvPr>
            <p:cNvSpPr/>
            <p:nvPr/>
          </p:nvSpPr>
          <p:spPr>
            <a:xfrm>
              <a:off x="4249091" y="2852936"/>
              <a:ext cx="3911647" cy="360599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latin typeface="Aptos" panose="020B0004020202020204" pitchFamily="34" charset="0"/>
                </a:rPr>
                <a:t>Указ Президиума Верховного Совета СССР </a:t>
              </a:r>
            </a:p>
            <a:p>
              <a:pPr algn="ctr"/>
              <a:r>
                <a:rPr lang="ru-RU" sz="1600" dirty="0">
                  <a:latin typeface="Aptos" panose="020B0004020202020204" pitchFamily="34" charset="0"/>
                </a:rPr>
                <a:t>( 22.12.1942)</a:t>
              </a:r>
            </a:p>
            <a:p>
              <a:pPr algn="ctr"/>
              <a:endParaRPr lang="ru-RU" sz="1600" dirty="0">
                <a:latin typeface="Aptos" panose="020B0004020202020204" pitchFamily="34" charset="0"/>
              </a:endParaRPr>
            </a:p>
            <a:p>
              <a:pPr algn="ctr"/>
              <a:r>
                <a:rPr lang="ru-RU" sz="1600" dirty="0">
                  <a:latin typeface="Aptos" panose="020B0004020202020204" pitchFamily="34" charset="0"/>
                </a:rPr>
                <a:t>Награждались все участники обороны Сталинграда</a:t>
              </a:r>
            </a:p>
            <a:p>
              <a:pPr algn="ctr"/>
              <a:endParaRPr lang="ru-RU" sz="1600" dirty="0">
                <a:latin typeface="Aptos" panose="020B0004020202020204" pitchFamily="34" charset="0"/>
              </a:endParaRPr>
            </a:p>
            <a:p>
              <a:pPr algn="ctr"/>
              <a:r>
                <a:rPr lang="ru-RU" sz="1600" dirty="0">
                  <a:latin typeface="Aptos" panose="020B0004020202020204" pitchFamily="34" charset="0"/>
                </a:rPr>
                <a:t>Награждено приблизительно 759 560 человек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83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47498" y="581895"/>
            <a:ext cx="76490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Штурмовая группа впервые в мире была создана советским командованием и применена в уличных боях за Сталинград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681126" y="5846973"/>
            <a:ext cx="22727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dirty="0">
                <a:latin typeface="Aptos" panose="020B0004020202020204" pitchFamily="34" charset="0"/>
              </a:rPr>
              <a:t>НЕ ВЕРНО.</a:t>
            </a:r>
            <a:endParaRPr lang="ru-RU" sz="2800" i="1" dirty="0">
              <a:latin typeface="Aptos" panose="020B0004020202020204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8. Гифка вечный огонь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67439"/>
            <a:ext cx="2259373" cy="1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виток: горизонтальный 1">
            <a:extLst>
              <a:ext uri="{FF2B5EF4-FFF2-40B4-BE49-F238E27FC236}">
                <a16:creationId xmlns:a16="http://schemas.microsoft.com/office/drawing/2014/main" id="{666D2A6F-4BBB-1EBA-D54A-E41E49294CC0}"/>
              </a:ext>
            </a:extLst>
          </p:cNvPr>
          <p:cNvSpPr/>
          <p:nvPr/>
        </p:nvSpPr>
        <p:spPr>
          <a:xfrm>
            <a:off x="826822" y="2505794"/>
            <a:ext cx="7367258" cy="2617737"/>
          </a:xfrm>
          <a:prstGeom prst="horizontalScroll">
            <a:avLst>
              <a:gd name="adj" fmla="val 25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solidFill>
                  <a:schemeClr val="tx1"/>
                </a:solidFill>
                <a:latin typeface="Aptos" panose="020B0004020202020204" pitchFamily="34" charset="0"/>
              </a:rPr>
              <a:t>Впервые были созданы и применялись немецким командованием по предложению генерала Эриха Людендорф в Первой мировой войне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9470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707904" y="5776052"/>
            <a:ext cx="22727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/>
              <a:t> </a:t>
            </a:r>
            <a:r>
              <a:rPr lang="ru-RU" sz="2800" dirty="0">
                <a:latin typeface="Aptos" panose="020B0004020202020204" pitchFamily="34" charset="0"/>
              </a:rPr>
              <a:t>ВЕРНО.</a:t>
            </a:r>
            <a:endParaRPr lang="ru-RU" sz="2800" i="1" dirty="0">
              <a:latin typeface="Aptos" panose="020B0004020202020204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8. Гифка вечный огонь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67439"/>
            <a:ext cx="2259373" cy="1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>
            <a:extLst>
              <a:ext uri="{FF2B5EF4-FFF2-40B4-BE49-F238E27FC236}">
                <a16:creationId xmlns:a16="http://schemas.microsoft.com/office/drawing/2014/main" id="{AF6B037F-8B60-1801-FAB4-9488A6AF3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793" y="572541"/>
            <a:ext cx="81264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Aptos" panose="020B0004020202020204" pitchFamily="34" charset="0"/>
              </a:rPr>
              <a:t>Начало контрнаступления советских войск </a:t>
            </a:r>
          </a:p>
          <a:p>
            <a:pPr algn="ctr" eaLnBrk="1" hangingPunct="1"/>
            <a:r>
              <a:rPr lang="ru-RU" sz="2800" b="1" dirty="0">
                <a:latin typeface="Aptos" panose="020B0004020202020204" pitchFamily="34" charset="0"/>
              </a:rPr>
              <a:t> (операция «Уран»)</a:t>
            </a:r>
            <a:endParaRPr lang="ru-RU" sz="2800" b="1" i="1" dirty="0">
              <a:latin typeface="Aptos" panose="020B0004020202020204" pitchFamily="34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5995FBD-E729-181D-0E05-F7AB0A386525}"/>
              </a:ext>
            </a:extLst>
          </p:cNvPr>
          <p:cNvGrpSpPr/>
          <p:nvPr/>
        </p:nvGrpSpPr>
        <p:grpSpPr>
          <a:xfrm>
            <a:off x="3043110" y="1916832"/>
            <a:ext cx="3420740" cy="3186970"/>
            <a:chOff x="4379243" y="2996952"/>
            <a:chExt cx="3420740" cy="3186970"/>
          </a:xfrm>
        </p:grpSpPr>
        <p:sp>
          <p:nvSpPr>
            <p:cNvPr id="4" name="Rectangle 30">
              <a:extLst>
                <a:ext uri="{FF2B5EF4-FFF2-40B4-BE49-F238E27FC236}">
                  <a16:creationId xmlns:a16="http://schemas.microsoft.com/office/drawing/2014/main" id="{7B11D379-42D2-786F-42DA-D463D5451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9243" y="5722257"/>
              <a:ext cx="3420740" cy="46166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FF0000"/>
                  </a:solidFill>
                  <a:latin typeface="Aptos" panose="020B0004020202020204" pitchFamily="34" charset="0"/>
                </a:rPr>
                <a:t>19 ноября 1942 года</a:t>
              </a:r>
              <a:endParaRPr lang="ru-RU" sz="2400" b="1" dirty="0">
                <a:solidFill>
                  <a:srgbClr val="FF0000"/>
                </a:solidFill>
                <a:latin typeface="Aptos" panose="020B0004020202020204" pitchFamily="34" charset="0"/>
              </a:endParaRPr>
            </a:p>
          </p:txBody>
        </p:sp>
        <p:pic>
          <p:nvPicPr>
            <p:cNvPr id="5" name="Picture 13" descr="&amp;fcy;&amp;ocy;&amp;tcy;&amp;ocy;&amp;gcy;&amp;rcy;&amp;acy;&amp;fcy;&amp;icy;&amp;icy; &amp;Vcy;&amp;iecy;&amp;lcy;&amp;icy;&amp;kcy;&amp;ocy;&amp;jcy; &amp;Ocy;&amp;tcy;&amp;iecy;&amp;chcy;&amp;iecy;&amp;scy;&amp;tcy;&amp;vcy;&amp;iecy;&amp;ncy;&amp;ncy;&amp;ocy;&amp;jcy; &amp;vcy;&amp;ocy;&amp;jcy;&amp;ncy;&amp;ycy;">
              <a:extLst>
                <a:ext uri="{FF2B5EF4-FFF2-40B4-BE49-F238E27FC236}">
                  <a16:creationId xmlns:a16="http://schemas.microsoft.com/office/drawing/2014/main" id="{07FB31A9-FCBA-A63F-4E41-D28A2EB01F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9243" y="2996952"/>
              <a:ext cx="3348037" cy="2511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1717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707904" y="5991184"/>
            <a:ext cx="22727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dirty="0"/>
              <a:t> </a:t>
            </a:r>
            <a:r>
              <a:rPr lang="ru-RU" sz="2800" b="1" dirty="0">
                <a:latin typeface="Aptos" panose="020B0004020202020204" pitchFamily="34" charset="0"/>
              </a:rPr>
              <a:t>не верно.</a:t>
            </a:r>
            <a:endParaRPr lang="ru-RU" sz="2800" b="1" i="1" dirty="0">
              <a:latin typeface="Aptos" panose="020B00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8. Гифка вечный огонь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67439"/>
            <a:ext cx="2259373" cy="1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виток: горизонтальный 1">
            <a:extLst>
              <a:ext uri="{FF2B5EF4-FFF2-40B4-BE49-F238E27FC236}">
                <a16:creationId xmlns:a16="http://schemas.microsoft.com/office/drawing/2014/main" id="{4059D4E9-744E-E339-80B4-8D46DCA68823}"/>
              </a:ext>
            </a:extLst>
          </p:cNvPr>
          <p:cNvSpPr/>
          <p:nvPr/>
        </p:nvSpPr>
        <p:spPr>
          <a:xfrm>
            <a:off x="3007607" y="2130769"/>
            <a:ext cx="3673352" cy="3329107"/>
          </a:xfrm>
          <a:prstGeom prst="horizontalScroll">
            <a:avLst>
              <a:gd name="adj" fmla="val 25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b="1" dirty="0">
                <a:solidFill>
                  <a:schemeClr val="tx1"/>
                </a:solidFill>
                <a:latin typeface="Aptos" panose="020B0004020202020204" pitchFamily="34" charset="0"/>
              </a:rPr>
              <a:t>22 дивизии румынской армии,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Aptos" panose="020B0004020202020204" pitchFamily="34" charset="0"/>
              </a:rPr>
              <a:t>10 дивизий Италии,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Aptos" panose="020B0004020202020204" pitchFamily="34" charset="0"/>
              </a:rPr>
              <a:t>10 дивизий Венгрии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A001B1B8-6BF7-2706-8326-C582CD9F3C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1052736"/>
            <a:ext cx="81369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В Сталинградской битве на фашистской стороне воевали только немцы и итальянцы </a:t>
            </a:r>
          </a:p>
        </p:txBody>
      </p:sp>
    </p:spTree>
    <p:extLst>
      <p:ext uri="{BB962C8B-B14F-4D97-AF65-F5344CB8AC3E}">
        <p14:creationId xmlns:p14="http://schemas.microsoft.com/office/powerpoint/2010/main" val="276030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003596" y="5663213"/>
            <a:ext cx="1424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>
                <a:latin typeface="Aptos" panose="020B0004020202020204" pitchFamily="34" charset="0"/>
              </a:rPr>
              <a:t>Верно </a:t>
            </a: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3568" y="931412"/>
            <a:ext cx="66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Aptos" panose="020B0004020202020204" pitchFamily="34" charset="0"/>
              </a:rPr>
              <a:t>При обороне «Дома Павлова» защитники Сталинграда нашли один работающий патефон с сохранившейся пластинкой. В перерывах между атаками по всему кварталу доносилась музыка </a:t>
            </a:r>
          </a:p>
        </p:txBody>
      </p:sp>
      <p:pic>
        <p:nvPicPr>
          <p:cNvPr id="13" name="Picture 2" descr="8. Гифка вечный огонь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67439"/>
            <a:ext cx="2259373" cy="1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594A09-5FAD-8D5A-EC08-AC3E0DD3A5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68577" y="3789040"/>
            <a:ext cx="399644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47498" y="1147889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>
                <a:latin typeface="Aptos" panose="020B0004020202020204" pitchFamily="34" charset="0"/>
              </a:rPr>
              <a:t>Донской фронт был образован 30 августа 1942 года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067944" y="5872175"/>
            <a:ext cx="3201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>
                <a:latin typeface="Aptos" panose="020B0004020202020204" pitchFamily="34" charset="0"/>
              </a:rPr>
              <a:t>Не верно</a:t>
            </a: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3" name="Picture 2" descr="8. Гифка вечный огонь на прозрачном фон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67439"/>
            <a:ext cx="2259373" cy="1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id="{FAD4A5E5-FA42-9BEA-FCED-E5CB6990AF29}"/>
              </a:ext>
            </a:extLst>
          </p:cNvPr>
          <p:cNvSpPr/>
          <p:nvPr/>
        </p:nvSpPr>
        <p:spPr>
          <a:xfrm>
            <a:off x="1979712" y="2373346"/>
            <a:ext cx="5040560" cy="2422361"/>
          </a:xfrm>
          <a:prstGeom prst="cloudCallout">
            <a:avLst>
              <a:gd name="adj1" fmla="val -60731"/>
              <a:gd name="adj2" fmla="val -1063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ptos" panose="020B0004020202020204" pitchFamily="34" charset="0"/>
              </a:rPr>
              <a:t>Донской фронт (</a:t>
            </a:r>
            <a:r>
              <a:rPr lang="ru-RU" b="1" dirty="0" err="1">
                <a:latin typeface="Aptos" panose="020B0004020202020204" pitchFamily="34" charset="0"/>
              </a:rPr>
              <a:t>ДонФ</a:t>
            </a:r>
            <a:r>
              <a:rPr lang="ru-RU" b="1" dirty="0">
                <a:latin typeface="Aptos" panose="020B0004020202020204" pitchFamily="34" charset="0"/>
              </a:rPr>
              <a:t>). Образован решением Ставки Верховного Главнокомандования от 28 сентября 1942 г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90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C8B7D3-079D-A698-1C1C-5B35E47767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760" r="20601"/>
          <a:stretch/>
        </p:blipFill>
        <p:spPr>
          <a:xfrm>
            <a:off x="6516216" y="3897632"/>
            <a:ext cx="2376264" cy="2656267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527884" y="5641140"/>
            <a:ext cx="2088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i="1" dirty="0">
                <a:latin typeface="Aptos" panose="020B0004020202020204" pitchFamily="34" charset="0"/>
              </a:rPr>
              <a:t>Не верно</a:t>
            </a:r>
          </a:p>
        </p:txBody>
      </p:sp>
      <p:pic>
        <p:nvPicPr>
          <p:cNvPr id="11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82932" y="665299"/>
            <a:ext cx="67687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Aptos" panose="020B0004020202020204" pitchFamily="34" charset="0"/>
              </a:rPr>
              <a:t>Ф. Паулюс капитулировал и сам издал приказ о  капитуляции остатков своей армии </a:t>
            </a:r>
          </a:p>
        </p:txBody>
      </p:sp>
      <p:pic>
        <p:nvPicPr>
          <p:cNvPr id="13" name="Picture 2" descr="8. Гифка вечный огонь на прозрачном фоне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6" y="3676960"/>
            <a:ext cx="2259373" cy="1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7B289D06-4F4C-A135-2612-0D0380DC01B6}"/>
              </a:ext>
            </a:extLst>
          </p:cNvPr>
          <p:cNvSpPr/>
          <p:nvPr/>
        </p:nvSpPr>
        <p:spPr>
          <a:xfrm>
            <a:off x="424164" y="1694019"/>
            <a:ext cx="8136904" cy="3168956"/>
          </a:xfrm>
          <a:prstGeom prst="horizontalScroll">
            <a:avLst>
              <a:gd name="adj" fmla="val 25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В </a:t>
            </a:r>
            <a:r>
              <a:rPr lang="ru-RU" sz="2000" b="1" dirty="0">
                <a:solidFill>
                  <a:schemeClr val="tx1"/>
                </a:solidFill>
                <a:latin typeface="Aptos" panose="020B0004020202020204" pitchFamily="34" charset="0"/>
              </a:rPr>
              <a:t>результате  советской операции «Кольцо» армия Паулюса перестала существовать как единое целое, будучи расчленена на северную и южную группировки.</a:t>
            </a: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Aptos" panose="020B0004020202020204" pitchFamily="34" charset="0"/>
              </a:rPr>
              <a:t>После этого сдача в плен приняла массовый характер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328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60000"/>
      </a:hlink>
      <a:folHlink>
        <a:srgbClr val="E36C09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985</Words>
  <Application>Microsoft Office PowerPoint</Application>
  <PresentationFormat>Экран (4:3)</PresentationFormat>
  <Paragraphs>140</Paragraphs>
  <Slides>30</Slides>
  <Notes>30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Aptos</vt:lpstr>
      <vt:lpstr>Aptos Narrow</vt:lpstr>
      <vt:lpstr>Arial</vt:lpstr>
      <vt:lpstr>Calibri</vt:lpstr>
      <vt:lpstr>Georgia</vt:lpstr>
      <vt:lpstr>Wingdings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Home</cp:lastModifiedBy>
  <cp:revision>110</cp:revision>
  <dcterms:created xsi:type="dcterms:W3CDTF">2015-05-04T12:07:23Z</dcterms:created>
  <dcterms:modified xsi:type="dcterms:W3CDTF">2026-07-20T21:46:53Z</dcterms:modified>
</cp:coreProperties>
</file>