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70" r:id="rId5"/>
    <p:sldId id="271" r:id="rId6"/>
    <p:sldId id="275" r:id="rId7"/>
    <p:sldId id="273" r:id="rId8"/>
    <p:sldId id="277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7" r:id="rId22"/>
    <p:sldId id="298" r:id="rId23"/>
    <p:sldId id="299" r:id="rId24"/>
    <p:sldId id="293" r:id="rId25"/>
    <p:sldId id="294" r:id="rId26"/>
    <p:sldId id="295" r:id="rId27"/>
    <p:sldId id="296" r:id="rId28"/>
    <p:sldId id="300" r:id="rId29"/>
    <p:sldId id="301" r:id="rId30"/>
    <p:sldId id="302" r:id="rId31"/>
    <p:sldId id="303" r:id="rId32"/>
    <p:sldId id="304" r:id="rId33"/>
    <p:sldId id="305" r:id="rId34"/>
    <p:sldId id="258" r:id="rId35"/>
    <p:sldId id="259" r:id="rId36"/>
    <p:sldId id="265" r:id="rId37"/>
    <p:sldId id="26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730"/>
    <a:srgbClr val="23CF27"/>
    <a:srgbClr val="EB3587"/>
    <a:srgbClr val="0AC3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6403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607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4752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3954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0851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908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691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276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7634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1198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879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00A6-6D97-4FC0-87BE-403A771693E1}" type="datetimeFigureOut">
              <a:rPr lang="ru-RU" smtClean="0"/>
              <a:pPr/>
              <a:t>14.03.2018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85025-4361-4988-89AD-9DC6F43A95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51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kareva.1972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kareva-olg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764704"/>
            <a:ext cx="61926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Book Antiqua" pitchFamily="18" charset="0"/>
              </a:rPr>
              <a:t>Портфолио </a:t>
            </a:r>
            <a:endParaRPr lang="ru-RU" sz="6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5182" y="2244060"/>
            <a:ext cx="7047258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Batang" pitchFamily="18" charset="-127"/>
                <a:ea typeface="Batang" pitchFamily="18" charset="-127"/>
              </a:rPr>
              <a:t>Воспитателя</a:t>
            </a:r>
          </a:p>
          <a:p>
            <a:pPr algn="ctr"/>
            <a:r>
              <a:rPr lang="ru-RU" sz="4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Batang" pitchFamily="18" charset="-127"/>
                <a:ea typeface="Batang" pitchFamily="18" charset="-127"/>
              </a:rPr>
              <a:t>Каревой </a:t>
            </a:r>
          </a:p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itchFamily="18" charset="-127"/>
                <a:ea typeface="Batang" pitchFamily="18" charset="-127"/>
              </a:rPr>
              <a:t>Ольги Борисовны</a:t>
            </a:r>
          </a:p>
          <a:p>
            <a:pPr algn="ctr"/>
            <a:endParaRPr lang="ru-RU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  <a:p>
            <a:pPr algn="ctr"/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/>
            <a:endParaRPr lang="ru-RU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  <a:p>
            <a:pPr algn="ctr"/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  <a:latin typeface="Batang" pitchFamily="18" charset="-127"/>
                <a:ea typeface="Batang" pitchFamily="18" charset="-127"/>
              </a:rPr>
              <a:t>МБДОУ№ 49</a:t>
            </a:r>
            <a:endParaRPr lang="ru-RU" sz="2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6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-dlya-prezentacii-vesna-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0090"/>
            <a:ext cx="91196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-285776"/>
            <a:ext cx="86439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Сократ </a:t>
            </a:r>
            <a:r>
              <a:rPr lang="ru-RU" sz="1400" dirty="0" smtClean="0"/>
              <a:t>сказал, что "...все профессии от людей и только три от Бога: Педагог, Судья, Врач". Воспитатель объединяет в себе эти три профессии. Во-первых: хороший воспитатель - это врач, для которого главный закон: «Не навреди!» Без приборов и инструментов мы наблюдаем за душевным, нравственным здоровьем наших воспитанников. Без микстур и уколов лечим словом, советом, улыбкой, вниманием. Хороший педагог должен помнить слова Ж.Руссо: «Жить — вот ремесло, которому я хочу учить своего воспитанника. Выходя из моих рук... он будет, прежде всего, человеком</a:t>
            </a:r>
            <a:r>
              <a:rPr lang="ru-RU" sz="1400" dirty="0" smtClean="0"/>
              <a:t>»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071546"/>
            <a:ext cx="86439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Во-вторых</a:t>
            </a:r>
            <a:r>
              <a:rPr lang="ru-RU" sz="1400" dirty="0" smtClean="0"/>
              <a:t>, хороший воспитатель - это мудрый судья, невольно оказавшись в центре конфликта, как настоящий миротворец, сглаживает противоречия, чтобы прийти к гармонии. Педагог, как Фемида, на весах правосудия взвешивает добро и зло, поступки и действия, но не карает, а старается предупредить. Быть педагогом трудно и почетно, а если ты любим и уважаем детьми и родителями, это еще и приятно. Каждый день ты ощущаешь себя нужным и важным для свих воспитанников и родителей. Да именно для своих, так как все они становятся тебе родными, близкими и любимыми. Я как многодетная мама, знаю все о своих детях: о их радостях и печалях, победах и неудачах, прихожу к ним на помощь в трудную минуту, радуюсь вместе с ними успехам. Каждый мой день это что - то неизведанное и увлекательное, это возможность научить ребятишек чему– то новому и интересному и самой поучиться у них смотреть на мир широко открытыми глазами, удивляться и радоваться самым обычным вещам, о которых мы взрослые порой забываем. Каждый день объясняю им простые, но удивительные вещи, рассказываю, как важно быть добрым и честным, любить себя и своих близких, а в ответ получаю новый заряд позитива. Ведь рядом с детьми ощущаешь себя всегда юной, </a:t>
            </a:r>
            <a:r>
              <a:rPr lang="ru-RU" sz="1400" dirty="0" smtClean="0"/>
              <a:t>и </a:t>
            </a:r>
            <a:r>
              <a:rPr lang="ru-RU" sz="1400" dirty="0" smtClean="0"/>
              <a:t>энергичной. Ежедневно вкладываю в них частичку своих знаний и опыта, своего сердца и любви. Это и есть мое призвание. воспитывать и обучать ребятишек, тех маленьких звездочек, которые взойдут потом на небосклон, будущими врачами и нефтяниками, строителями и может быть великими </a:t>
            </a:r>
            <a:r>
              <a:rPr lang="ru-RU" sz="1400" dirty="0" smtClean="0"/>
              <a:t>педагогами. Спустя </a:t>
            </a:r>
            <a:r>
              <a:rPr lang="ru-RU" sz="1400" dirty="0" smtClean="0"/>
              <a:t>годы, встречаешь своих воспитанников и родителей, слышишь слова благодарности, понимаешь, что вспоминают тебя добрым словом… И </a:t>
            </a:r>
            <a:r>
              <a:rPr lang="ru-RU" sz="1400" dirty="0" smtClean="0"/>
              <a:t>на </a:t>
            </a:r>
            <a:r>
              <a:rPr lang="ru-RU" sz="1400" dirty="0" smtClean="0"/>
              <a:t>душе становится тепло, забываешь про все трудности нашей работы. Вы не задумывались никогда о том, что педагог – бессмертен… Истинные педагоги не могут умереть, они растворятся в десятках тысячах мальчишек и девчонок, в их мыслях и поступках. Вот уже больше </a:t>
            </a:r>
            <a:r>
              <a:rPr lang="ru-RU" sz="1400" dirty="0" smtClean="0"/>
              <a:t>25 </a:t>
            </a:r>
            <a:r>
              <a:rPr lang="ru-RU" sz="1400" dirty="0" smtClean="0"/>
              <a:t>лет, рано утром я направляюсь в детский сад. Он находится недалеко от дома, поэтому я иду как всегда пешком. Вы знаете, как хорошо утром пройтись пешком на работу, за это время можно обдумать, например, в какой увлекательный мир мы сегодня отправимся с ребятами, какими словами я буду их встречать … Впрочем, дело не в словах, а в том, каким голосом с каким настроением я их произнесу, каким будет выражение моего лица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42968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1400" dirty="0" smtClean="0"/>
              <a:t>Несмотря на плохое настроение, какие-то жизненные трудности, к детям стараюсь идти всегда с улыбкой. Я действительно люблю своих детей, и обязана сделать их день ярким, незабываемым и веселым. </a:t>
            </a:r>
            <a:endParaRPr lang="ru-RU" sz="1400" dirty="0" smtClean="0"/>
          </a:p>
          <a:p>
            <a:r>
              <a:rPr lang="ru-RU" sz="1400" dirty="0" smtClean="0"/>
              <a:t>Увидев </a:t>
            </a:r>
            <a:r>
              <a:rPr lang="ru-RU" sz="1400" dirty="0" smtClean="0"/>
              <a:t>с утра улыбающиеся лица своих ребятишек, перестаешь думать о личных проблемах и плохом настроении … все плохое, куда - то сразу исчезает и ты заряжаешься той улыбкой, которую подарил тебе с утра </a:t>
            </a:r>
            <a:r>
              <a:rPr lang="ru-RU" sz="1400" dirty="0" smtClean="0"/>
              <a:t>малыш.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Вот я и в детском саду. Кто же придет сегодня первым, с каким настроением? Вот и мои дети, один бежит весел и счастлив встрече, другой озабочен, щеки надуты и в глазах грусть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Непременно надо узнать, что случилось, что же огорчило его сегодня с утра… Несколько минут и мой огорченный малыш уже немного улыбается, он занялся своим любим делом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Вот так начинается мой рабочий день…а сколько интересного ждет меня впереди… </a:t>
            </a:r>
            <a:endParaRPr lang="ru-RU" sz="1400" dirty="0" smtClean="0"/>
          </a:p>
          <a:p>
            <a:r>
              <a:rPr lang="ru-RU" sz="1400" dirty="0" smtClean="0"/>
              <a:t>Я </a:t>
            </a:r>
            <a:r>
              <a:rPr lang="ru-RU" sz="1400" dirty="0" smtClean="0"/>
              <a:t>горжусь своей профессией. Горжусь доверием детей и родителей, успехами достижениями каждого ребенка </a:t>
            </a:r>
            <a:r>
              <a:rPr lang="ru-RU" sz="1400" dirty="0" smtClean="0"/>
              <a:t>...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                                                                                                                           </a:t>
            </a:r>
          </a:p>
          <a:p>
            <a:r>
              <a:rPr lang="ru-RU" sz="1400" dirty="0" smtClean="0"/>
              <a:t>                                                                                                                            "</a:t>
            </a:r>
            <a:r>
              <a:rPr lang="ru-RU" sz="1400" dirty="0" smtClean="0"/>
              <a:t>Лучший способ сделать детей </a:t>
            </a:r>
            <a:r>
              <a:rPr lang="ru-RU" sz="1400" dirty="0" smtClean="0"/>
              <a:t>хорошими</a:t>
            </a:r>
          </a:p>
          <a:p>
            <a:r>
              <a:rPr lang="ru-RU" sz="1400" dirty="0" smtClean="0"/>
              <a:t>                                                                                                                         </a:t>
            </a:r>
            <a:r>
              <a:rPr lang="ru-RU" sz="1400" dirty="0" smtClean="0"/>
              <a:t>- это сделать их счастливыми"- Оскар Уайльд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571612"/>
            <a:ext cx="74651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             Раздел 3</a:t>
            </a:r>
          </a:p>
          <a:p>
            <a:endParaRPr lang="ru-RU" sz="3200" b="1" i="1" dirty="0" smtClean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sz="32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Профессиональные достижения</a:t>
            </a:r>
            <a:endParaRPr lang="ru-RU" sz="32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sportal.ru/sites/default/files/styles/media_gallery_large/public/gallery/2017/02/04/moi_dostizheniya/svidetelstvo_1.jpg?itok=nKFn5j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038600" cy="5715000"/>
          </a:xfrm>
          <a:prstGeom prst="rect">
            <a:avLst/>
          </a:prstGeom>
          <a:noFill/>
        </p:spPr>
      </p:pic>
      <p:pic>
        <p:nvPicPr>
          <p:cNvPr id="1028" name="Picture 4" descr="https://nsportal.ru/sites/default/files/styles/media_gallery_large/public/gallery/2017/02/04/moi_dostizheniya/moe_svid-vo_2016g.jpg?itok=FG_a7p2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143000"/>
            <a:ext cx="40386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nsportal.ru/sites/default/files/styles/media_gallery_large/public/gallery/2017/02/04/moi_dostizheniya/dr.jpg?itok=40S9Hlq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14290"/>
            <a:ext cx="3143240" cy="4929206"/>
          </a:xfrm>
          <a:prstGeom prst="rect">
            <a:avLst/>
          </a:prstGeom>
          <a:noFill/>
        </p:spPr>
      </p:pic>
      <p:pic>
        <p:nvPicPr>
          <p:cNvPr id="36868" name="Picture 4" descr="https://nsportal.ru/sites/default/files/styles/media_gallery_large/public/gallery/2017/02/04/moi_dostizheniya/kareva_yyun.jpg?itok=qcazho3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5466" y="785794"/>
            <a:ext cx="3538534" cy="4929206"/>
          </a:xfrm>
          <a:prstGeom prst="rect">
            <a:avLst/>
          </a:prstGeom>
          <a:noFill/>
        </p:spPr>
      </p:pic>
      <p:pic>
        <p:nvPicPr>
          <p:cNvPr id="36870" name="Picture 6" descr="https://nsportal.ru/sites/default/files/styles/media_gallery_large/public/gallery/2017/02/04/moi_dostizheniya/kareva_yanvar.jpg?itok=7mtJsi-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314324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nsportal.ru/sites/default/files/styles/media_gallery_large/public/gallery/2017/02/05/moi_dostizheniya/new_-8.jpeg?itok=MElH0O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143404" cy="5429264"/>
          </a:xfrm>
          <a:prstGeom prst="rect">
            <a:avLst/>
          </a:prstGeom>
          <a:noFill/>
        </p:spPr>
      </p:pic>
      <p:pic>
        <p:nvPicPr>
          <p:cNvPr id="37892" name="Picture 4" descr="https://nsportal.ru/sites/default/files/styles/media_gallery_large/public/gallery/2017/02/06/moi_dostizheniya/ya.jpg?itok=4ehCVwX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00108"/>
            <a:ext cx="406717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Я ПАПКА ДЛЯ РАБОТЫ\ммуля\!!!!ДИПЛОМЫ 2017г\47698 - копия - копия - копия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067820" cy="5786478"/>
          </a:xfrm>
          <a:prstGeom prst="rect">
            <a:avLst/>
          </a:prstGeom>
          <a:noFill/>
        </p:spPr>
      </p:pic>
      <p:pic>
        <p:nvPicPr>
          <p:cNvPr id="3" name="Рисунок 2" descr="47698 - копия - копия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857232"/>
            <a:ext cx="4143404" cy="5857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698 - копия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52"/>
            <a:ext cx="3857620" cy="5857892"/>
          </a:xfrm>
          <a:prstGeom prst="rect">
            <a:avLst/>
          </a:prstGeom>
        </p:spPr>
      </p:pic>
      <p:pic>
        <p:nvPicPr>
          <p:cNvPr id="3" name="Рисунок 2" descr="4769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928670"/>
            <a:ext cx="4422439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videtelstvo-2627022-19373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4357750" cy="5857892"/>
          </a:xfrm>
          <a:prstGeom prst="rect">
            <a:avLst/>
          </a:prstGeom>
        </p:spPr>
      </p:pic>
      <p:pic>
        <p:nvPicPr>
          <p:cNvPr id="4" name="Рисунок 3" descr="Карева_сертифика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571480"/>
            <a:ext cx="4500594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нфилова, Каре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3" y="214290"/>
            <a:ext cx="4071966" cy="6000792"/>
          </a:xfrm>
          <a:prstGeom prst="rect">
            <a:avLst/>
          </a:prstGeom>
        </p:spPr>
      </p:pic>
      <p:pic>
        <p:nvPicPr>
          <p:cNvPr id="4" name="Рисунок 3" descr="blagodarnost-888852-au-1942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2592" y="428604"/>
            <a:ext cx="4511408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85918" y="1857364"/>
            <a:ext cx="5455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          </a:t>
            </a:r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Раздел 1</a:t>
            </a:r>
          </a:p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 </a:t>
            </a:r>
          </a:p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Общие сведения</a:t>
            </a:r>
            <a:endParaRPr lang="ru-RU" sz="36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nsportal.ru/sites/default/files/styles/media_gallery_large/public/gallery/2017/02/05/moi_dostizheniya/d5.jpg?itok=eZWfemw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4114800" cy="5715000"/>
          </a:xfrm>
          <a:prstGeom prst="rect">
            <a:avLst/>
          </a:prstGeom>
          <a:noFill/>
        </p:spPr>
      </p:pic>
      <p:pic>
        <p:nvPicPr>
          <p:cNvPr id="39940" name="Picture 4" descr="https://nsportal.ru/sites/default/files/styles/media_gallery_large/public/gallery/2017/02/06/moi_dostizheniya/aa.jpg?itok=ahe2WH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7232"/>
            <a:ext cx="4152900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nsportal.ru/sites/default/files/styles/media_gallery_large/public/gallery/2017/03/18/moi_dostizheniya/58119.jpeg?itok=yZW6SV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038600" cy="5715000"/>
          </a:xfrm>
          <a:prstGeom prst="rect">
            <a:avLst/>
          </a:prstGeom>
          <a:noFill/>
        </p:spPr>
      </p:pic>
      <p:pic>
        <p:nvPicPr>
          <p:cNvPr id="49156" name="Picture 4" descr="https://nsportal.ru/sites/default/files/styles/media_gallery_large/public/gallery/2017/03/18/moi_dostizheniya/2379.jpeg?itok=8z04ErV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43000"/>
            <a:ext cx="40386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4643438" y="785794"/>
          <a:ext cx="4014795" cy="5857916"/>
        </p:xfrm>
        <a:graphic>
          <a:graphicData uri="http://schemas.openxmlformats.org/presentationml/2006/ole">
            <p:oleObj spid="_x0000_s50181" name="Acrobat Document" r:id="rId3" imgW="5667300" imgH="8019870" progId="AcroExch.Document.11">
              <p:embed/>
            </p:oleObj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357158" y="214290"/>
          <a:ext cx="3586167" cy="5778512"/>
        </p:xfrm>
        <a:graphic>
          <a:graphicData uri="http://schemas.openxmlformats.org/presentationml/2006/ole">
            <p:oleObj spid="_x0000_s50182" name="Acrobat Document" r:id="rId4" imgW="5667300" imgH="801987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857364"/>
            <a:ext cx="7756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             Раздел 4</a:t>
            </a:r>
          </a:p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Достижения воспитанников</a:t>
            </a:r>
            <a:endParaRPr lang="ru-RU" sz="36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nsportal.ru/sites/default/files/styles/media_gallery_large/public/gallery/2017/02/04/moi_dostizheniya/fedya.jpg?itok=ZvQnfKM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038600" cy="5715000"/>
          </a:xfrm>
          <a:prstGeom prst="rect">
            <a:avLst/>
          </a:prstGeom>
          <a:noFill/>
        </p:spPr>
      </p:pic>
      <p:pic>
        <p:nvPicPr>
          <p:cNvPr id="48132" name="Picture 4" descr="https://nsportal.ru/sites/default/files/styles/media_gallery_large/public/gallery/2017/02/04/moi_dostizheniya/kanavina.jpg?itok=stckgJN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928670"/>
            <a:ext cx="40386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nsportal.ru/sites/default/files/styles/media_gallery_large/public/gallery/2017/02/06/moi_dostizheniya/pr1.jpg?itok=B9VLL_d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3643338" cy="5715000"/>
          </a:xfrm>
          <a:prstGeom prst="rect">
            <a:avLst/>
          </a:prstGeom>
          <a:noFill/>
        </p:spPr>
      </p:pic>
      <p:pic>
        <p:nvPicPr>
          <p:cNvPr id="47108" name="Picture 4" descr="https://nsportal.ru/sites/default/files/styles/media_gallery_large/public/gallery/2017/02/06/moi_dostizheniya/artem.jpg?itok=evBU6v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928670"/>
            <a:ext cx="406717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D:\!!!!ДИПЛОМЫ 2017г\баранов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786214" cy="6000792"/>
          </a:xfrm>
          <a:prstGeom prst="rect">
            <a:avLst/>
          </a:prstGeom>
          <a:noFill/>
        </p:spPr>
      </p:pic>
      <p:pic>
        <p:nvPicPr>
          <p:cNvPr id="46082" name="Picture 2" descr="D:\!!!!ДИПЛОМЫ 2017г\каре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42984"/>
            <a:ext cx="4143404" cy="5554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 descr="D:\!!!!ДИПЛОМЫ 2017г\Дульцев_Кар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4409373" cy="6197058"/>
          </a:xfrm>
          <a:prstGeom prst="rect">
            <a:avLst/>
          </a:prstGeom>
          <a:noFill/>
        </p:spPr>
      </p:pic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857752" y="428604"/>
          <a:ext cx="4000528" cy="6143668"/>
        </p:xfrm>
        <a:graphic>
          <a:graphicData uri="http://schemas.openxmlformats.org/presentationml/2006/ole">
            <p:oleObj spid="_x0000_s45058" name="Acrobat Document" r:id="rId4" imgW="5667300" imgH="801987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D:\!!!!ДИПЛОМЫ 2017г\канавина со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6303958"/>
          </a:xfrm>
          <a:prstGeom prst="rect">
            <a:avLst/>
          </a:prstGeom>
          <a:noFill/>
        </p:spPr>
      </p:pic>
      <p:pic>
        <p:nvPicPr>
          <p:cNvPr id="51204" name="Picture 4" descr="https://49sad.ru/images/stories/users/new_kanavi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14356"/>
            <a:ext cx="4214810" cy="59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49sad.ru/images/thumbnails/images/stories/users/new_image-750x5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7143750" cy="480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1" y="0"/>
            <a:ext cx="6529357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EB3587"/>
                </a:solidFill>
                <a:latin typeface="Batang" pitchFamily="18" charset="-127"/>
                <a:ea typeface="Batang" pitchFamily="18" charset="-127"/>
              </a:rPr>
              <a:t> Визитная карточка</a:t>
            </a:r>
            <a:endParaRPr lang="ru-RU" sz="2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2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Batang" pitchFamily="18" charset="-127"/>
                <a:ea typeface="Batang" pitchFamily="18" charset="-127"/>
              </a:rPr>
              <a:t>Карева 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О</a:t>
            </a:r>
            <a:r>
              <a:rPr lang="ru-RU" sz="2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Batang" pitchFamily="18" charset="-127"/>
                <a:ea typeface="Batang" pitchFamily="18" charset="-127"/>
              </a:rPr>
              <a:t>льга 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Б</a:t>
            </a:r>
            <a:r>
              <a:rPr lang="ru-RU" sz="2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Batang" pitchFamily="18" charset="-127"/>
                <a:ea typeface="Batang" pitchFamily="18" charset="-127"/>
              </a:rPr>
              <a:t>орисовна</a:t>
            </a:r>
          </a:p>
          <a:p>
            <a:pPr algn="ctr"/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9.09.1972 г.</a:t>
            </a:r>
            <a:endParaRPr lang="ru-RU" sz="2000" b="1" i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sz="32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357298"/>
            <a:ext cx="5500726" cy="600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i="1" u="sng" dirty="0" smtClean="0">
                <a:solidFill>
                  <a:srgbClr val="002060"/>
                </a:solidFill>
                <a:effectLst/>
                <a:latin typeface="Batang" pitchFamily="18" charset="-127"/>
                <a:ea typeface="Batang" pitchFamily="18" charset="-127"/>
                <a:cs typeface="Times New Roman"/>
              </a:rPr>
              <a:t>Образование</a:t>
            </a:r>
            <a:r>
              <a:rPr lang="ru-RU" sz="1600" b="1" i="1" dirty="0" smtClean="0">
                <a:latin typeface="Batang" pitchFamily="18" charset="-127"/>
                <a:ea typeface="Batang" pitchFamily="18" charset="-127"/>
                <a:cs typeface="Times New Roman"/>
              </a:rPr>
              <a:t>-1991год </a:t>
            </a:r>
            <a:r>
              <a:rPr lang="ru-RU" sz="1600" b="1" i="1" dirty="0" smtClean="0">
                <a:latin typeface="Batang" pitchFamily="18" charset="-127"/>
                <a:ea typeface="Batang" pitchFamily="18" charset="-127"/>
              </a:rPr>
              <a:t>Ленинск-Кузнецкое педагогическое училище по специальности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i="1" dirty="0" smtClean="0">
                <a:latin typeface="Batang" pitchFamily="18" charset="-127"/>
                <a:ea typeface="Batang" pitchFamily="18" charset="-127"/>
              </a:rPr>
              <a:t> « Преподавание в начальных классах общеобразовательной школы » и квалификации « Учитель начальных классов »;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i="1" dirty="0" smtClean="0">
                <a:latin typeface="Batang" pitchFamily="18" charset="-127"/>
                <a:ea typeface="Batang" pitchFamily="18" charset="-127"/>
              </a:rPr>
              <a:t> 2011 год, ГОУ СПО « Киселевский педогогический колледж », профессиональная переподготовка по образовательной программе «Дошкольное образование», 504 часа</a:t>
            </a:r>
            <a:r>
              <a:rPr lang="ru-RU" sz="1600" dirty="0" smtClean="0">
                <a:latin typeface="Batang" pitchFamily="18" charset="-127"/>
                <a:ea typeface="Batang" pitchFamily="18" charset="-127"/>
              </a:rPr>
              <a:t>. </a:t>
            </a:r>
            <a:endParaRPr lang="ru-RU" sz="1600" b="1" i="1" dirty="0">
              <a:latin typeface="Batang" pitchFamily="18" charset="-127"/>
              <a:ea typeface="Batang" pitchFamily="18" charset="-127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Мой</a:t>
            </a:r>
            <a:r>
              <a:rPr lang="ru-RU" b="1" i="1" u="sng" dirty="0" smtClean="0">
                <a:solidFill>
                  <a:srgbClr val="002060"/>
                </a:solidFill>
                <a:effectLst/>
                <a:latin typeface="Algerian"/>
                <a:ea typeface="Calibri"/>
                <a:cs typeface="Times New Roman"/>
              </a:rPr>
              <a:t> </a:t>
            </a:r>
            <a:r>
              <a:rPr lang="ru-RU" b="1" i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педагогический</a:t>
            </a:r>
            <a:r>
              <a:rPr lang="ru-RU" b="1" i="1" u="sng" dirty="0" smtClean="0">
                <a:solidFill>
                  <a:srgbClr val="002060"/>
                </a:solidFill>
                <a:effectLst/>
                <a:latin typeface="Algerian"/>
                <a:ea typeface="Calibri"/>
                <a:cs typeface="Times New Roman"/>
              </a:rPr>
              <a:t> </a:t>
            </a:r>
            <a:r>
              <a:rPr lang="ru-RU" b="1" i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стаж</a:t>
            </a:r>
            <a:r>
              <a:rPr lang="ru-RU" b="1" i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- 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25 лет</a:t>
            </a:r>
            <a:endParaRPr lang="ru-RU" b="1" i="1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Общий стаж</a:t>
            </a:r>
            <a:r>
              <a:rPr lang="ru-RU" b="1" i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-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25лет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Квалификация 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b="1" i="1" dirty="0" smtClean="0">
                <a:latin typeface="Times New Roman"/>
                <a:ea typeface="Calibri"/>
                <a:cs typeface="Times New Roman"/>
              </a:rPr>
              <a:t>высшая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/>
              <a:t>E-mail:  </a:t>
            </a:r>
            <a:r>
              <a:rPr lang="en-US" i="1" dirty="0" smtClean="0">
                <a:hlinkClick r:id="rId3"/>
              </a:rPr>
              <a:t>kareva.1972@mail.ru</a:t>
            </a:r>
            <a:endParaRPr lang="en-US" i="1" dirty="0" smtClean="0"/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b="1" i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1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E:\МОЯ ПАПКА ДЛЯ РАБОТЫ\ммуля\ммуля\Архив\праздники\мои фото\image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214554"/>
            <a:ext cx="2411666" cy="4016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720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49sad.ru/images/stories/users/new_4v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1524" y="0"/>
            <a:ext cx="3362476" cy="3714752"/>
          </a:xfrm>
          <a:prstGeom prst="rect">
            <a:avLst/>
          </a:prstGeom>
          <a:noFill/>
        </p:spPr>
      </p:pic>
      <p:pic>
        <p:nvPicPr>
          <p:cNvPr id="54274" name="Picture 2" descr="https://49sad.ru/images/stories/users/new_2v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2649162" cy="3636000"/>
          </a:xfrm>
          <a:prstGeom prst="rect">
            <a:avLst/>
          </a:prstGeom>
          <a:noFill/>
        </p:spPr>
      </p:pic>
      <p:pic>
        <p:nvPicPr>
          <p:cNvPr id="54276" name="Picture 4" descr="https://49sad.ru/images/stories/users/new_1_va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500306"/>
            <a:ext cx="3574416" cy="414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49sad.ru/images/stories/users/new_6nmj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4277120" cy="5868000"/>
          </a:xfrm>
          <a:prstGeom prst="rect">
            <a:avLst/>
          </a:prstGeom>
          <a:noFill/>
        </p:spPr>
      </p:pic>
      <p:pic>
        <p:nvPicPr>
          <p:cNvPr id="55300" name="Picture 4" descr="https://49sad.ru/images/stories/users/n_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4014720" cy="55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49sad.ru/images/stories/users/new_lij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4347397" cy="5976000"/>
          </a:xfrm>
          <a:prstGeom prst="rect">
            <a:avLst/>
          </a:prstGeom>
          <a:noFill/>
        </p:spPr>
      </p:pic>
      <p:pic>
        <p:nvPicPr>
          <p:cNvPr id="56324" name="Picture 4" descr="https://49sad.ru/images/stories/users/new_vik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6880" y="357166"/>
            <a:ext cx="4597120" cy="633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87755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AD173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Подготовила ряд открытых мероприятий для педагогов ДОУ: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AD173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2012г.- Мастер-класс для педагогов ДОУ комплекс утренней гимнастики  «Путешествие в зоопарк»;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2012г-   провела педсовет « Педагогические условия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полоролевого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развития детей»  для всех возрастных групп;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2013г.-провела семинар-практикум для воспитателей «Образная игрушка»;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2014г.- провела тренинг по общению воспитателя с детьми;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2014г.- провела занятие для молодых специалистов ДОУ «Если хочешь быть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71612"/>
            <a:ext cx="7286645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2015г.-провела семинар-практикум для воспитателей «Формирование у детей игровых навыков через практическую деятельность»</a:t>
            </a:r>
          </a:p>
          <a:p>
            <a:r>
              <a:rPr lang="ru-RU" sz="1400" dirty="0" smtClean="0"/>
              <a:t>2016г.- подготовила и провела открытое занятие по физическому   воспитанию « Будем  ловкими и смелыми</a:t>
            </a:r>
            <a:r>
              <a:rPr lang="ru-RU" sz="1400" dirty="0" smtClean="0"/>
              <a:t>»;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2013г.- провела     «Мастер-класс по НОД в подготовительной группе  по теме « Огонь в природе» для воспитателей ДОУ;</a:t>
            </a:r>
          </a:p>
          <a:p>
            <a:r>
              <a:rPr lang="ru-RU" sz="1400" dirty="0" smtClean="0"/>
              <a:t>2016г.- на педсовете «Формирование у детей игровых навыков через практическую деятельность» подготовила сообщение « Формирование игровых умений у детей дошкольного возраста</a:t>
            </a:r>
            <a:r>
              <a:rPr lang="ru-RU" sz="1400" dirty="0" smtClean="0"/>
              <a:t>»;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2016г.-  к семинару-практикуму «Работаем с детьми, закаляемся, набираемся сил летом» подготовила консультацию «Летний отдых детей».</a:t>
            </a:r>
          </a:p>
          <a:p>
            <a:r>
              <a:rPr lang="ru-RU" sz="1400" dirty="0" smtClean="0"/>
              <a:t>2016г. Показала театрализованные постановки «Теремок», « Репка» « Семья» для детей и педагогов </a:t>
            </a:r>
            <a:r>
              <a:rPr lang="ru-RU" sz="1400" dirty="0" smtClean="0"/>
              <a:t>ДОУ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2017г.- провела тренинг на сплочение педагогов «Я+ ТЫ= МЫ»;</a:t>
            </a:r>
          </a:p>
          <a:p>
            <a:r>
              <a:rPr lang="ru-RU" sz="1400" dirty="0" smtClean="0"/>
              <a:t>2014г.- принимала участие в городском семинаре «Экологическое        воспитание в ДОУ», сертификат участника;</a:t>
            </a:r>
          </a:p>
          <a:p>
            <a:r>
              <a:rPr lang="ru-RU" sz="1400" dirty="0" smtClean="0"/>
              <a:t>2015г.- принимала участие в городском семинаре «Преемственность детского сада и школы в условиях реализации ФГОС», сертификат </a:t>
            </a:r>
            <a:r>
              <a:rPr lang="ru-RU" sz="1400" dirty="0" smtClean="0"/>
              <a:t>участника</a:t>
            </a:r>
            <a:r>
              <a:rPr lang="ru-RU" sz="1400" dirty="0" smtClean="0"/>
              <a:t> 2013г.- провела   городской  «Мастер-класс по НОД в подготовительной группе  по теме «Огонь в природе» для воспитателей дошкольных </a:t>
            </a:r>
            <a:r>
              <a:rPr lang="ru-RU" sz="1400" dirty="0" err="1" smtClean="0"/>
              <a:t>учереждений</a:t>
            </a:r>
            <a:r>
              <a:rPr lang="ru-RU" sz="1400" dirty="0" smtClean="0"/>
              <a:t>,  сертификат участника;</a:t>
            </a:r>
          </a:p>
          <a:p>
            <a:r>
              <a:rPr lang="ru-RU" sz="1400" dirty="0" smtClean="0"/>
              <a:t>В 2016г.- году принимала участие в городском конкурсе «Дидактические игры по Правилам дорожного движения», сертификат участника;</a:t>
            </a:r>
          </a:p>
          <a:p>
            <a:r>
              <a:rPr lang="ru-RU" sz="1400" dirty="0" smtClean="0"/>
              <a:t>В 2016г.-году участвовала в серии </a:t>
            </a:r>
            <a:r>
              <a:rPr lang="ru-RU" sz="1400" dirty="0" err="1" smtClean="0"/>
              <a:t>вебинаров</a:t>
            </a:r>
            <a:r>
              <a:rPr lang="ru-RU" sz="1400" dirty="0" smtClean="0"/>
              <a:t> «Сайт, как инструмент работы с родителями», свидетельство участника;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3286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552728" cy="1020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AD1730"/>
                </a:solidFill>
                <a:effectLst/>
                <a:latin typeface="Batang" pitchFamily="18" charset="-127"/>
                <a:ea typeface="Batang" pitchFamily="18" charset="-127"/>
                <a:cs typeface="Times New Roman"/>
              </a:rPr>
              <a:t>Итоги освоения детьми содержания образовательных областей</a:t>
            </a:r>
            <a:endParaRPr lang="ru-RU" sz="2800" b="1" dirty="0">
              <a:solidFill>
                <a:srgbClr val="AD1730"/>
              </a:solidFill>
              <a:latin typeface="Batang" pitchFamily="18" charset="-127"/>
              <a:ea typeface="Batang" pitchFamily="18" charset="-127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94144604"/>
              </p:ext>
            </p:extLst>
          </p:nvPr>
        </p:nvGraphicFramePr>
        <p:xfrm>
          <a:off x="1259632" y="1988840"/>
          <a:ext cx="7488832" cy="4464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836"/>
                <a:gridCol w="2240319"/>
                <a:gridCol w="1244380"/>
                <a:gridCol w="1375540"/>
                <a:gridCol w="1344757"/>
              </a:tblGrid>
              <a:tr h="842878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Возрастная группа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Уровень ЗУН (%)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2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Высокий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Низкий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926247">
                <a:tc>
                  <a:txBody>
                    <a:bodyPr/>
                    <a:lstStyle/>
                    <a:p>
                      <a:r>
                        <a:rPr lang="ru-RU" dirty="0" smtClean="0"/>
                        <a:t>2013-2014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Младшая</a:t>
                      </a:r>
                      <a:r>
                        <a:rPr lang="ru-RU" baseline="0" dirty="0" smtClean="0"/>
                        <a:t> гр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26247">
                <a:tc>
                  <a:txBody>
                    <a:bodyPr/>
                    <a:lstStyle/>
                    <a:p>
                      <a:r>
                        <a:rPr lang="ru-RU" dirty="0" smtClean="0"/>
                        <a:t>2014-2015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гр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48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26247">
                <a:tc>
                  <a:txBody>
                    <a:bodyPr/>
                    <a:lstStyle/>
                    <a:p>
                      <a:r>
                        <a:rPr lang="ru-RU" dirty="0" smtClean="0"/>
                        <a:t>2015-2016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Старшая гр.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49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483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764704"/>
            <a:ext cx="669674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AD173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Показатели сохранности </a:t>
            </a:r>
          </a:p>
          <a:p>
            <a:pPr algn="ctr"/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AD173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здоровья</a:t>
            </a:r>
            <a:endParaRPr lang="ru-RU" sz="32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AD1730"/>
              </a:solidFill>
              <a:effectLst>
                <a:reflection blurRad="12700" stA="28000" endPos="45000" dist="10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4560823"/>
              </p:ext>
            </p:extLst>
          </p:nvPr>
        </p:nvGraphicFramePr>
        <p:xfrm>
          <a:off x="755576" y="2204863"/>
          <a:ext cx="7848872" cy="4248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8356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Количество дней , пропущенных ребенком по болезни в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37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7030A0"/>
                          </a:solidFill>
                        </a:rPr>
                        <a:t>Год</a:t>
                      </a:r>
                      <a:endParaRPr lang="ru-RU" b="1" i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7030A0"/>
                          </a:solidFill>
                        </a:rPr>
                        <a:t>Год</a:t>
                      </a:r>
                      <a:endParaRPr lang="ru-RU" b="1" i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7030A0"/>
                          </a:solidFill>
                        </a:rPr>
                        <a:t>Год</a:t>
                      </a:r>
                      <a:endParaRPr lang="ru-RU" b="1" i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272233">
                <a:tc rowSpan="2">
                  <a:txBody>
                    <a:bodyPr/>
                    <a:lstStyle/>
                    <a:p>
                      <a:r>
                        <a:rPr lang="ru-RU" b="1" i="1" dirty="0" smtClean="0"/>
                        <a:t>Количество дней, пропущенных одним ребенком по болезни в год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2013-2014 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2014-2015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2015-2016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4,4</a:t>
                      </a:r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4,1</a:t>
                      </a:r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4,0</a:t>
                      </a:r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9869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908720"/>
            <a:ext cx="7200800" cy="146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Times New Roman"/>
              </a:rPr>
              <a:t>За время работы воспитателем углубленно </a:t>
            </a:r>
            <a:r>
              <a:rPr lang="ru-RU" sz="2000" b="1" i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Times New Roman"/>
              </a:rPr>
              <a:t>работаю над темой «Театрализованная деятельность, как средство формирования связной речи у дошкольников»</a:t>
            </a:r>
            <a:r>
              <a:rPr lang="ru-RU" sz="2000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Times New Roman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492896"/>
            <a:ext cx="6624736" cy="2171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Times New Roman"/>
              </a:rPr>
              <a:t>Видны результаты: дети умеют проводить этюды с речевым сопровождением, повысилось исполнительское умение в создании художественных образов, могут показать небольшую знакомую сказку, умеют оценивать поступки героев.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797152"/>
            <a:ext cx="6048672" cy="146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Times New Roman"/>
              </a:rPr>
              <a:t>Дети обрели уверенность в себе, робкие преодолевают боязнь публичного выступления, начали чувствовать себя маленькими актерами</a:t>
            </a:r>
            <a:r>
              <a:rPr lang="ru-RU" sz="2000" dirty="0">
                <a:latin typeface="Batang" pitchFamily="18" charset="-127"/>
                <a:ea typeface="Batang" pitchFamily="18" charset="-127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13615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412776"/>
            <a:ext cx="604867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anose="02040604050505020304" pitchFamily="18" charset="0"/>
                <a:cs typeface="Gisha" panose="020B0502040204020203" pitchFamily="34" charset="-79"/>
              </a:rPr>
              <a:t>Спасибо </a:t>
            </a: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anose="02040604050505020304" pitchFamily="18" charset="0"/>
                <a:cs typeface="Gisha" panose="020B0502040204020203" pitchFamily="34" charset="-79"/>
              </a:rPr>
              <a:t>за внимание!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anose="02040604050505020304" pitchFamily="18" charset="0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995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1538" y="857232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Персональные интернет ресурсы</a:t>
            </a:r>
            <a:endParaRPr lang="ru-RU" sz="32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857365"/>
            <a:ext cx="5214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Социальная сеть работников образования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1285860"/>
            <a:ext cx="53578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228599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hlinkClick r:id="rId3"/>
              </a:rPr>
              <a:t>https</a:t>
            </a:r>
            <a:r>
              <a:rPr lang="ru-RU" smtClean="0">
                <a:hlinkClick r:id="rId3"/>
              </a:rPr>
              <a:t>://</a:t>
            </a:r>
            <a:r>
              <a:rPr lang="ru-RU" smtClean="0">
                <a:hlinkClick r:id="rId3"/>
              </a:rPr>
              <a:t>nsportal.ru/kareva-olga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7421" y="3244334"/>
            <a:ext cx="3363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en-US" dirty="0" smtClean="0"/>
              <a:t>http</a:t>
            </a:r>
            <a:r>
              <a:rPr lang="en-US" dirty="0" smtClean="0"/>
              <a:t>://www.maam.ru/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244334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kareva-olga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4500570"/>
            <a:ext cx="2769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https://www.youtube.com/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432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1538" y="714356"/>
            <a:ext cx="742955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Повышение уровня квалификации</a:t>
            </a:r>
          </a:p>
          <a:p>
            <a:endParaRPr lang="ru-RU" sz="2000" b="1" i="1" dirty="0" smtClean="0"/>
          </a:p>
          <a:p>
            <a:r>
              <a:rPr lang="ru-RU" b="1" i="1" dirty="0" smtClean="0">
                <a:latin typeface="Batang" pitchFamily="18" charset="-127"/>
                <a:ea typeface="Batang" pitchFamily="18" charset="-127"/>
              </a:rPr>
              <a:t>2014 год АНО ДПО (ПК) «Центр образования взрослых» по дополнительной профессиональной программе «Организация и содержание образовательного процесса в современной дошкольной образовательной организации в условиях введения ФГОС» - 120 часов</a:t>
            </a:r>
          </a:p>
          <a:p>
            <a:r>
              <a:rPr lang="ru-RU" b="1" i="1" dirty="0" smtClean="0">
                <a:latin typeface="Batang" pitchFamily="18" charset="-127"/>
                <a:ea typeface="Batang" pitchFamily="18" charset="-127"/>
              </a:rPr>
              <a:t>2016 год АНО ДПО (ПК)  «Центр образования взрослых» по дополнительной профессиональной программе «Структурирование  образовательного  процесса  в   современной  дошкольной образовательной  организации в условиях реализации ФГОС»   - 120 часов.</a:t>
            </a:r>
            <a:endParaRPr lang="ru-RU" dirty="0" smtClean="0">
              <a:latin typeface="Batang" pitchFamily="18" charset="-127"/>
              <a:ea typeface="Batang" pitchFamily="18" charset="-127"/>
            </a:endParaRPr>
          </a:p>
          <a:p>
            <a:endParaRPr lang="ru-RU" sz="1400" b="1" i="1" dirty="0">
              <a:solidFill>
                <a:srgbClr val="EB3587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71604" y="714356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</a:t>
            </a:r>
            <a:r>
              <a:rPr lang="ru-RU" sz="32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Диплом об образовании</a:t>
            </a:r>
            <a:endParaRPr lang="ru-RU" sz="32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9698" name="Picture 2" descr="E:\МОЯ ПАПКА ДЛЯ РАБОТЫ\ммуля\ммуля\АТТЕСТАЦИЯ\Заявление на высшую 17г\Карева О.Б.Дипл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357298"/>
            <a:ext cx="6143667" cy="5152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Копии документов курсов повышения                                 </a:t>
            </a:r>
          </a:p>
          <a:p>
            <a:endParaRPr lang="ru-RU" sz="2400" b="1" i="1" dirty="0" smtClean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sz="24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                                                 квалификации</a:t>
            </a:r>
            <a:endParaRPr lang="ru-RU" sz="24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1" y="2500306"/>
            <a:ext cx="3471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8675" name="Picture 3" descr="E:\МОЯ ПАПКА ДЛЯ РАБОТЫ\ммуля\ммуля\АТТЕСТАЦИЯ\Заявление на высшую 17г\повышение квалификации 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4071966" cy="4143404"/>
          </a:xfrm>
          <a:prstGeom prst="rect">
            <a:avLst/>
          </a:prstGeom>
          <a:noFill/>
        </p:spPr>
      </p:pic>
      <p:pic>
        <p:nvPicPr>
          <p:cNvPr id="28676" name="Picture 4" descr="E:\МОЯ ПАПКА ДЛЯ РАБОТЫ\ммуля\ммуля\АТТЕСТАЦИЯ\Заявление на высшую 17г\повышение квалификации 2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643050"/>
            <a:ext cx="364333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фон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85918" y="1857364"/>
            <a:ext cx="5455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          </a:t>
            </a:r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Раздел 2</a:t>
            </a:r>
          </a:p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 </a:t>
            </a:r>
          </a:p>
          <a:p>
            <a:r>
              <a:rPr lang="ru-RU" sz="36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    Портрет педагога</a:t>
            </a:r>
            <a:endParaRPr lang="ru-RU" sz="3600" b="1" i="1" dirty="0">
              <a:solidFill>
                <a:srgbClr val="AD173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-dlya-prezentacii-vesna-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44" y="-10072782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       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290"/>
            <a:ext cx="850112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AD1730"/>
                </a:solidFill>
                <a:latin typeface="Batang" pitchFamily="18" charset="-127"/>
                <a:ea typeface="Batang" pitchFamily="18" charset="-127"/>
              </a:rPr>
              <a:t>Эссе педагога </a:t>
            </a:r>
          </a:p>
          <a:p>
            <a:r>
              <a:rPr lang="ru-RU" sz="1400" i="1" dirty="0" smtClean="0"/>
              <a:t>     </a:t>
            </a:r>
          </a:p>
          <a:p>
            <a:r>
              <a:rPr lang="ru-RU" sz="1400" i="1" dirty="0" smtClean="0"/>
              <a:t>  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714355"/>
            <a:ext cx="88583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На вопрос: «Назовите педагогов… Мы сразу начинаем перебирать в памяти педагогов, которые стали великими и известными, но сколько педагогов, чей труд не оценен медалями и всенародным признанием. Может наш труд, обычных рядовых педагогов, не так заметен, как труд нефтяников или строителей, мы не добываем черное золото для страны и не строим дома, не производим продукты или товары. Но каждый день мы посвящаем себя воспитанию детей, создаем главное богатство страны, наше будущее. Часто можно услышать мнение: «Да что вы там делаете, за детьми присматриваете? Так говорит тот, кто знает о педагогике немного. Построив дом, можно сразу увидеть результаты своего труда и ошибки которые допустил и тут же их устранить… А как увидеть сразу то, что ты посеял в души своих воспитанников, не навредил ли ты…Да, скажите Вы, сложно… Ведь все зависит от нас, взрослых, которые встретятся на пути дошколят. В каждой профессии есть профессионалы, и в педагогике есть люди, как говорят педагоги от бога, а есть случайные... Педагог, это скорее не профессия, а призвание. Случайные люди, придя в педагогику, вскоре уходят и посвящают себя другому делу. А тот, кто стал педагогом по зову сердца, посвящает всю жизнь воспитанию детей. Воспитатель тот же педагог, только работает с маленькими детьми, что наверно еще сложнее и ответственнее. Кто станет первым педагогом малыша... сможет ли он полюбить его и стать другом? Все эти вопросы волнуют родителей, когда они приводят малышей в детский сад. Мне повезло в жизни, с детства была окружена заботой внимательных и любящих педагогов. Мои первые воспитатели….всегда вспоминаю их с теплотой в душе. Они заменили маму, научили дружить, вложили в мое воспитание частичку своего доброго сердца. Моя первая учительница… До сих пор вспоминаю ее с любовью и признательностью. </a:t>
            </a:r>
            <a:r>
              <a:rPr lang="ru-RU" sz="1200" dirty="0" smtClean="0"/>
              <a:t>Мария Дмитриевна </a:t>
            </a:r>
            <a:r>
              <a:rPr lang="ru-RU" sz="1200" dirty="0" smtClean="0"/>
              <a:t>– не смогу забыть ее любовь к нам, несмышленым первоклашкам, ее справедливость и разумную требовательность, ее терпение и тактичность. А сколько еще прекрасных педагогов встретилось на моем пути… Может не случайно я выбрала профессию педагога, мне было, у кого учиться, было с кого брать пример. И это не громкие фразы… </a:t>
            </a:r>
            <a:r>
              <a:rPr lang="ru-RU" sz="1200" dirty="0" smtClean="0"/>
              <a:t>25 </a:t>
            </a:r>
            <a:r>
              <a:rPr lang="ru-RU" sz="1200" dirty="0" smtClean="0"/>
              <a:t>лет назад я стала воспитателем детского сада. И ни минуты об этом не пожалела. Детский сад мне стал родным домом, домом где меня ждут, любят и ценят не только дети, родители, но и коллеги. Воспитатель, каким же он должен быть? Конечно добрым, внимательным, любящим. Но а главное он должен стать другом ребенка. Так кто же такой воспитатель? Конечно же человек! Но человек с добрым сердцем и душой. Воспитатель как гончар, в руках которого мягкая податливая глина превращается в изящный сосуд. Но самое главное, чем наполнен будет этот сосуд. И задача воспитателя заполнить этот сосуд добром, милосердием, творчеством, чтобы он нес не только красоту, но был нужным и востребованным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 </a:t>
            </a:r>
            <a:r>
              <a:rPr lang="ru-RU" sz="1200" dirty="0" smtClean="0"/>
              <a:t>Давно принято считать, что моя профессия призвана «сеять разумное. доброе, вечное». Но что и как вырастет из посеянного? Это во многом зависит от нас, педагогов. Мы должны стать помощниками, а не приказчиками. Ведь садовник помогая дереву, не может заставить его расти быстрее. Он может только посадить семена, поливать, внести удобрение и ждать. Деревце вырастет само, а садовник будет оберегать, чтобы никто не повредил его, помогать вырасти сильным, здоровым и крепким деревом. Так и воспитатель, как садовник… Не надо взращивать ребенка, об этом позаботится природа. Мы должны помочь ребенку стать крепким, здоровым, добрым, воспитанным…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1874</Words>
  <Application>Microsoft Office PowerPoint</Application>
  <PresentationFormat>Экран (4:3)</PresentationFormat>
  <Paragraphs>127</Paragraphs>
  <Slides>37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Adobe 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111</cp:lastModifiedBy>
  <cp:revision>62</cp:revision>
  <dcterms:created xsi:type="dcterms:W3CDTF">2017-03-12T14:24:53Z</dcterms:created>
  <dcterms:modified xsi:type="dcterms:W3CDTF">2018-03-14T02:56:33Z</dcterms:modified>
</cp:coreProperties>
</file>