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3" r:id="rId2"/>
    <p:sldId id="259" r:id="rId3"/>
    <p:sldId id="260" r:id="rId4"/>
    <p:sldId id="285" r:id="rId5"/>
    <p:sldId id="263" r:id="rId6"/>
    <p:sldId id="266" r:id="rId7"/>
    <p:sldId id="258" r:id="rId8"/>
    <p:sldId id="271" r:id="rId9"/>
    <p:sldId id="288" r:id="rId10"/>
    <p:sldId id="289" r:id="rId11"/>
    <p:sldId id="283" r:id="rId12"/>
    <p:sldId id="267" r:id="rId13"/>
    <p:sldId id="272" r:id="rId14"/>
    <p:sldId id="273" r:id="rId15"/>
    <p:sldId id="274" r:id="rId16"/>
    <p:sldId id="275" r:id="rId17"/>
    <p:sldId id="256" r:id="rId18"/>
    <p:sldId id="282" r:id="rId19"/>
    <p:sldId id="286" r:id="rId20"/>
    <p:sldId id="25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1E3C8-EBDB-41CE-924A-2E2B9EF5403A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0DD6D8-455F-4D2F-91C2-04B3240309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39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1F3C9A-79BC-4A18-A2F6-D06D781D29B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401127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 userDrawn="1"/>
        </p:nvSpPr>
        <p:spPr>
          <a:xfrm>
            <a:off x="714348" y="285728"/>
            <a:ext cx="8215370" cy="635798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643710"/>
            <a:ext cx="15001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kern="12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© Фокина Лидия Петровна </a:t>
            </a:r>
            <a:endParaRPr lang="ru-RU" sz="800" kern="1200" dirty="0">
              <a:solidFill>
                <a:schemeClr val="bg1">
                  <a:lumMod val="8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 userDrawn="1"/>
        </p:nvGrpSpPr>
        <p:grpSpPr>
          <a:xfrm rot="10800000">
            <a:off x="357158" y="6147194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9" name="Овал 8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 rot="10800000">
            <a:off x="357158" y="5436391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5" name="Овал 14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7" name="Группа 86"/>
          <p:cNvGrpSpPr/>
          <p:nvPr userDrawn="1"/>
        </p:nvGrpSpPr>
        <p:grpSpPr>
          <a:xfrm rot="10800000">
            <a:off x="357158" y="4725588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88" name="Овал 8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3" name="Группа 92"/>
          <p:cNvGrpSpPr/>
          <p:nvPr userDrawn="1"/>
        </p:nvGrpSpPr>
        <p:grpSpPr>
          <a:xfrm rot="10800000">
            <a:off x="357158" y="4014785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94" name="Овал 9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вал 9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Овал 9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9" name="Группа 98"/>
          <p:cNvGrpSpPr/>
          <p:nvPr userDrawn="1"/>
        </p:nvGrpSpPr>
        <p:grpSpPr>
          <a:xfrm rot="10800000">
            <a:off x="357158" y="3303982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00" name="Овал 99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5" name="Группа 104"/>
          <p:cNvGrpSpPr/>
          <p:nvPr userDrawn="1"/>
        </p:nvGrpSpPr>
        <p:grpSpPr>
          <a:xfrm rot="10800000">
            <a:off x="357158" y="2593179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06" name="Овал 105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1" name="Группа 110"/>
          <p:cNvGrpSpPr/>
          <p:nvPr userDrawn="1"/>
        </p:nvGrpSpPr>
        <p:grpSpPr>
          <a:xfrm rot="10800000">
            <a:off x="357158" y="1882376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12" name="Овал 111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Овал 113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Овал 114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7" name="Группа 116"/>
          <p:cNvGrpSpPr/>
          <p:nvPr userDrawn="1"/>
        </p:nvGrpSpPr>
        <p:grpSpPr>
          <a:xfrm rot="10800000">
            <a:off x="357158" y="1171573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18" name="Овал 11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Овал 11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Овал 12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3" name="Группа 122"/>
          <p:cNvGrpSpPr/>
          <p:nvPr userDrawn="1"/>
        </p:nvGrpSpPr>
        <p:grpSpPr>
          <a:xfrm rot="10800000">
            <a:off x="357158" y="460770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24" name="Овал 12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Овал 12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11.png"/><Relationship Id="rId5" Type="http://schemas.microsoft.com/office/2007/relationships/media" Target="../media/media1.WAV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15616" y="332656"/>
            <a:ext cx="7725140" cy="969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«Средняя  общеобразовательная школа № 1 имени В. М Пучковой»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 Хороль Хорольского муниципального района Приморского края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Урок русского языка в 3 классе.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УМК   «Школа России».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Суффикс 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значимая часть слова. </a:t>
            </a:r>
            <a:endParaRPr lang="ru-RU" sz="32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новых слов с помощью суффикса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и провела: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Быева Ирина Анатольевна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 высшей категории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4288" y="4065735"/>
            <a:ext cx="1961777" cy="260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360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Работа в парах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124744"/>
            <a:ext cx="6984776" cy="525658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  <a:defRPr/>
            </a:pP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Зуб    </a:t>
            </a: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- зубок </a:t>
            </a:r>
          </a:p>
          <a:p>
            <a:pPr eaLnBrk="1" hangingPunct="1">
              <a:buFontTx/>
              <a:buNone/>
              <a:defRPr/>
            </a:pP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глаза </a:t>
            </a: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 - глазища 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лыжи  -  лыжник </a:t>
            </a:r>
          </a:p>
          <a:p>
            <a:pPr>
              <a:buNone/>
              <a:defRPr/>
            </a:pP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морковь    - морковка </a:t>
            </a:r>
          </a:p>
          <a:p>
            <a:pPr>
              <a:buNone/>
              <a:defRPr/>
            </a:pP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болезнь    -  болезненный </a:t>
            </a:r>
          </a:p>
          <a:p>
            <a:pPr>
              <a:buNone/>
              <a:defRPr/>
            </a:pP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жир    -  жирок</a:t>
            </a:r>
            <a:endParaRPr lang="ru-RU" sz="4800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endParaRPr lang="ru-RU" dirty="0"/>
          </a:p>
        </p:txBody>
      </p:sp>
      <p:grpSp>
        <p:nvGrpSpPr>
          <p:cNvPr id="27" name="Group 22"/>
          <p:cNvGrpSpPr>
            <a:grpSpLocks/>
          </p:cNvGrpSpPr>
          <p:nvPr/>
        </p:nvGrpSpPr>
        <p:grpSpPr bwMode="auto">
          <a:xfrm>
            <a:off x="3923928" y="1052736"/>
            <a:ext cx="576064" cy="288032"/>
            <a:chOff x="385" y="1480"/>
            <a:chExt cx="499" cy="362"/>
          </a:xfrm>
        </p:grpSpPr>
        <p:sp>
          <p:nvSpPr>
            <p:cNvPr id="28" name="Line 20"/>
            <p:cNvSpPr>
              <a:spLocks noChangeShapeType="1"/>
            </p:cNvSpPr>
            <p:nvPr/>
          </p:nvSpPr>
          <p:spPr bwMode="auto">
            <a:xfrm flipV="1">
              <a:off x="385" y="1480"/>
              <a:ext cx="272" cy="362"/>
            </a:xfrm>
            <a:prstGeom prst="line">
              <a:avLst/>
            </a:prstGeom>
            <a:noFill/>
            <a:ln w="57150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Line 21"/>
            <p:cNvSpPr>
              <a:spLocks noChangeShapeType="1"/>
            </p:cNvSpPr>
            <p:nvPr/>
          </p:nvSpPr>
          <p:spPr bwMode="auto">
            <a:xfrm>
              <a:off x="657" y="1480"/>
              <a:ext cx="227" cy="362"/>
            </a:xfrm>
            <a:prstGeom prst="line">
              <a:avLst/>
            </a:prstGeom>
            <a:noFill/>
            <a:ln w="57150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" name="Group 22"/>
          <p:cNvGrpSpPr>
            <a:grpSpLocks/>
          </p:cNvGrpSpPr>
          <p:nvPr/>
        </p:nvGrpSpPr>
        <p:grpSpPr bwMode="auto">
          <a:xfrm>
            <a:off x="4283968" y="1916832"/>
            <a:ext cx="575270" cy="216347"/>
            <a:chOff x="385" y="1480"/>
            <a:chExt cx="499" cy="362"/>
          </a:xfrm>
        </p:grpSpPr>
        <p:sp>
          <p:nvSpPr>
            <p:cNvPr id="31" name="Line 20"/>
            <p:cNvSpPr>
              <a:spLocks noChangeShapeType="1"/>
            </p:cNvSpPr>
            <p:nvPr/>
          </p:nvSpPr>
          <p:spPr bwMode="auto">
            <a:xfrm flipV="1">
              <a:off x="385" y="1480"/>
              <a:ext cx="272" cy="362"/>
            </a:xfrm>
            <a:prstGeom prst="line">
              <a:avLst/>
            </a:prstGeom>
            <a:noFill/>
            <a:ln w="57150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21"/>
            <p:cNvSpPr>
              <a:spLocks noChangeShapeType="1"/>
            </p:cNvSpPr>
            <p:nvPr/>
          </p:nvSpPr>
          <p:spPr bwMode="auto">
            <a:xfrm>
              <a:off x="657" y="1480"/>
              <a:ext cx="227" cy="362"/>
            </a:xfrm>
            <a:prstGeom prst="line">
              <a:avLst/>
            </a:prstGeom>
            <a:noFill/>
            <a:ln w="57150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6" name="Group 22"/>
          <p:cNvGrpSpPr>
            <a:grpSpLocks/>
          </p:cNvGrpSpPr>
          <p:nvPr/>
        </p:nvGrpSpPr>
        <p:grpSpPr bwMode="auto">
          <a:xfrm>
            <a:off x="4794651" y="2564904"/>
            <a:ext cx="720080" cy="360040"/>
            <a:chOff x="385" y="1480"/>
            <a:chExt cx="499" cy="362"/>
          </a:xfrm>
        </p:grpSpPr>
        <p:sp>
          <p:nvSpPr>
            <p:cNvPr id="37" name="Line 20"/>
            <p:cNvSpPr>
              <a:spLocks noChangeShapeType="1"/>
            </p:cNvSpPr>
            <p:nvPr/>
          </p:nvSpPr>
          <p:spPr bwMode="auto">
            <a:xfrm flipV="1">
              <a:off x="385" y="1480"/>
              <a:ext cx="272" cy="362"/>
            </a:xfrm>
            <a:prstGeom prst="line">
              <a:avLst/>
            </a:prstGeom>
            <a:noFill/>
            <a:ln w="57150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21"/>
            <p:cNvSpPr>
              <a:spLocks noChangeShapeType="1"/>
            </p:cNvSpPr>
            <p:nvPr/>
          </p:nvSpPr>
          <p:spPr bwMode="auto">
            <a:xfrm>
              <a:off x="657" y="1480"/>
              <a:ext cx="227" cy="362"/>
            </a:xfrm>
            <a:prstGeom prst="line">
              <a:avLst/>
            </a:prstGeom>
            <a:noFill/>
            <a:ln w="57150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9" name="Group 22"/>
          <p:cNvGrpSpPr>
            <a:grpSpLocks/>
          </p:cNvGrpSpPr>
          <p:nvPr/>
        </p:nvGrpSpPr>
        <p:grpSpPr bwMode="auto">
          <a:xfrm>
            <a:off x="5922150" y="3255817"/>
            <a:ext cx="360040" cy="288032"/>
            <a:chOff x="385" y="1480"/>
            <a:chExt cx="499" cy="362"/>
          </a:xfrm>
        </p:grpSpPr>
        <p:sp>
          <p:nvSpPr>
            <p:cNvPr id="40" name="Line 20"/>
            <p:cNvSpPr>
              <a:spLocks noChangeShapeType="1"/>
            </p:cNvSpPr>
            <p:nvPr/>
          </p:nvSpPr>
          <p:spPr bwMode="auto">
            <a:xfrm flipV="1">
              <a:off x="385" y="1480"/>
              <a:ext cx="272" cy="362"/>
            </a:xfrm>
            <a:prstGeom prst="line">
              <a:avLst/>
            </a:prstGeom>
            <a:noFill/>
            <a:ln w="57150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21"/>
            <p:cNvSpPr>
              <a:spLocks noChangeShapeType="1"/>
            </p:cNvSpPr>
            <p:nvPr/>
          </p:nvSpPr>
          <p:spPr bwMode="auto">
            <a:xfrm>
              <a:off x="657" y="1480"/>
              <a:ext cx="227" cy="362"/>
            </a:xfrm>
            <a:prstGeom prst="line">
              <a:avLst/>
            </a:prstGeom>
            <a:noFill/>
            <a:ln w="57150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2" name="Group 22"/>
          <p:cNvGrpSpPr>
            <a:grpSpLocks/>
          </p:cNvGrpSpPr>
          <p:nvPr/>
        </p:nvGrpSpPr>
        <p:grpSpPr bwMode="auto">
          <a:xfrm>
            <a:off x="5940152" y="4072076"/>
            <a:ext cx="720080" cy="288032"/>
            <a:chOff x="385" y="1480"/>
            <a:chExt cx="499" cy="362"/>
          </a:xfrm>
        </p:grpSpPr>
        <p:sp>
          <p:nvSpPr>
            <p:cNvPr id="43" name="Line 20"/>
            <p:cNvSpPr>
              <a:spLocks noChangeShapeType="1"/>
            </p:cNvSpPr>
            <p:nvPr/>
          </p:nvSpPr>
          <p:spPr bwMode="auto">
            <a:xfrm flipV="1">
              <a:off x="385" y="1480"/>
              <a:ext cx="272" cy="362"/>
            </a:xfrm>
            <a:prstGeom prst="line">
              <a:avLst/>
            </a:prstGeom>
            <a:noFill/>
            <a:ln w="57150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Line 21"/>
            <p:cNvSpPr>
              <a:spLocks noChangeShapeType="1"/>
            </p:cNvSpPr>
            <p:nvPr/>
          </p:nvSpPr>
          <p:spPr bwMode="auto">
            <a:xfrm>
              <a:off x="657" y="1480"/>
              <a:ext cx="227" cy="362"/>
            </a:xfrm>
            <a:prstGeom prst="line">
              <a:avLst/>
            </a:prstGeom>
            <a:noFill/>
            <a:ln w="57150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5" name="Group 22"/>
          <p:cNvGrpSpPr>
            <a:grpSpLocks/>
          </p:cNvGrpSpPr>
          <p:nvPr/>
        </p:nvGrpSpPr>
        <p:grpSpPr bwMode="auto">
          <a:xfrm>
            <a:off x="4628007" y="4835950"/>
            <a:ext cx="503261" cy="216346"/>
            <a:chOff x="385" y="1480"/>
            <a:chExt cx="499" cy="362"/>
          </a:xfrm>
        </p:grpSpPr>
        <p:sp>
          <p:nvSpPr>
            <p:cNvPr id="46" name="Line 20"/>
            <p:cNvSpPr>
              <a:spLocks noChangeShapeType="1"/>
            </p:cNvSpPr>
            <p:nvPr/>
          </p:nvSpPr>
          <p:spPr bwMode="auto">
            <a:xfrm flipV="1">
              <a:off x="385" y="1480"/>
              <a:ext cx="272" cy="362"/>
            </a:xfrm>
            <a:prstGeom prst="line">
              <a:avLst/>
            </a:prstGeom>
            <a:noFill/>
            <a:ln w="57150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Line 21"/>
            <p:cNvSpPr>
              <a:spLocks noChangeShapeType="1"/>
            </p:cNvSpPr>
            <p:nvPr/>
          </p:nvSpPr>
          <p:spPr bwMode="auto">
            <a:xfrm>
              <a:off x="657" y="1480"/>
              <a:ext cx="227" cy="362"/>
            </a:xfrm>
            <a:prstGeom prst="line">
              <a:avLst/>
            </a:prstGeom>
            <a:noFill/>
            <a:ln w="57150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8" name="Arc 6"/>
          <p:cNvSpPr>
            <a:spLocks/>
          </p:cNvSpPr>
          <p:nvPr/>
        </p:nvSpPr>
        <p:spPr bwMode="auto">
          <a:xfrm flipH="1" flipV="1">
            <a:off x="3131840" y="1124744"/>
            <a:ext cx="720080" cy="144016"/>
          </a:xfrm>
          <a:custGeom>
            <a:avLst/>
            <a:gdLst>
              <a:gd name="T0" fmla="*/ 34 w 43200"/>
              <a:gd name="T1" fmla="*/ 0 h 25773"/>
              <a:gd name="T2" fmla="*/ 0 w 43200"/>
              <a:gd name="T3" fmla="*/ 0 h 25773"/>
              <a:gd name="T4" fmla="*/ 17 w 43200"/>
              <a:gd name="T5" fmla="*/ 0 h 25773"/>
              <a:gd name="T6" fmla="*/ 0 60000 65536"/>
              <a:gd name="T7" fmla="*/ 0 60000 65536"/>
              <a:gd name="T8" fmla="*/ 0 60000 65536"/>
              <a:gd name="T9" fmla="*/ 0 w 43200"/>
              <a:gd name="T10" fmla="*/ 0 h 25773"/>
              <a:gd name="T11" fmla="*/ 43200 w 43200"/>
              <a:gd name="T12" fmla="*/ 25773 h 257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773" fill="none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</a:path>
              <a:path w="43200" h="25773" stroke="0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  <a:lnTo>
                  <a:pt x="21600" y="4173"/>
                </a:lnTo>
                <a:close/>
              </a:path>
            </a:pathLst>
          </a:custGeom>
          <a:noFill/>
          <a:ln w="5715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55778" tIns="27889" rIns="55778" bIns="27889" anchor="ctr"/>
          <a:lstStyle/>
          <a:p>
            <a:endParaRPr lang="ru-RU" sz="1800" dirty="0"/>
          </a:p>
        </p:txBody>
      </p:sp>
      <p:sp>
        <p:nvSpPr>
          <p:cNvPr id="50" name="Arc 6"/>
          <p:cNvSpPr>
            <a:spLocks/>
          </p:cNvSpPr>
          <p:nvPr/>
        </p:nvSpPr>
        <p:spPr bwMode="auto">
          <a:xfrm flipH="1" flipV="1">
            <a:off x="1547664" y="1052736"/>
            <a:ext cx="711696" cy="224408"/>
          </a:xfrm>
          <a:custGeom>
            <a:avLst/>
            <a:gdLst>
              <a:gd name="T0" fmla="*/ 34 w 43200"/>
              <a:gd name="T1" fmla="*/ 0 h 25773"/>
              <a:gd name="T2" fmla="*/ 0 w 43200"/>
              <a:gd name="T3" fmla="*/ 0 h 25773"/>
              <a:gd name="T4" fmla="*/ 17 w 43200"/>
              <a:gd name="T5" fmla="*/ 0 h 25773"/>
              <a:gd name="T6" fmla="*/ 0 60000 65536"/>
              <a:gd name="T7" fmla="*/ 0 60000 65536"/>
              <a:gd name="T8" fmla="*/ 0 60000 65536"/>
              <a:gd name="T9" fmla="*/ 0 w 43200"/>
              <a:gd name="T10" fmla="*/ 0 h 25773"/>
              <a:gd name="T11" fmla="*/ 43200 w 43200"/>
              <a:gd name="T12" fmla="*/ 25773 h 257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773" fill="none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</a:path>
              <a:path w="43200" h="25773" stroke="0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  <a:lnTo>
                  <a:pt x="21600" y="4173"/>
                </a:lnTo>
                <a:close/>
              </a:path>
            </a:pathLst>
          </a:custGeom>
          <a:noFill/>
          <a:ln w="5715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55778" tIns="27889" rIns="55778" bIns="27889" anchor="ctr"/>
          <a:lstStyle/>
          <a:p>
            <a:endParaRPr lang="ru-RU" sz="1800" dirty="0"/>
          </a:p>
        </p:txBody>
      </p:sp>
      <p:sp>
        <p:nvSpPr>
          <p:cNvPr id="51" name="Arc 6"/>
          <p:cNvSpPr>
            <a:spLocks/>
          </p:cNvSpPr>
          <p:nvPr/>
        </p:nvSpPr>
        <p:spPr bwMode="auto">
          <a:xfrm flipH="1" flipV="1">
            <a:off x="1547664" y="1916832"/>
            <a:ext cx="792088" cy="216024"/>
          </a:xfrm>
          <a:custGeom>
            <a:avLst/>
            <a:gdLst>
              <a:gd name="T0" fmla="*/ 34 w 43200"/>
              <a:gd name="T1" fmla="*/ 0 h 25773"/>
              <a:gd name="T2" fmla="*/ 0 w 43200"/>
              <a:gd name="T3" fmla="*/ 0 h 25773"/>
              <a:gd name="T4" fmla="*/ 17 w 43200"/>
              <a:gd name="T5" fmla="*/ 0 h 25773"/>
              <a:gd name="T6" fmla="*/ 0 60000 65536"/>
              <a:gd name="T7" fmla="*/ 0 60000 65536"/>
              <a:gd name="T8" fmla="*/ 0 60000 65536"/>
              <a:gd name="T9" fmla="*/ 0 w 43200"/>
              <a:gd name="T10" fmla="*/ 0 h 25773"/>
              <a:gd name="T11" fmla="*/ 43200 w 43200"/>
              <a:gd name="T12" fmla="*/ 25773 h 257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773" fill="none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</a:path>
              <a:path w="43200" h="25773" stroke="0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  <a:lnTo>
                  <a:pt x="21600" y="4173"/>
                </a:lnTo>
                <a:close/>
              </a:path>
            </a:pathLst>
          </a:custGeom>
          <a:noFill/>
          <a:ln w="5715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55778" tIns="27889" rIns="55778" bIns="27889" anchor="ctr"/>
          <a:lstStyle/>
          <a:p>
            <a:endParaRPr lang="ru-RU" sz="1800" dirty="0"/>
          </a:p>
        </p:txBody>
      </p:sp>
      <p:sp>
        <p:nvSpPr>
          <p:cNvPr id="52" name="Arc 6"/>
          <p:cNvSpPr>
            <a:spLocks/>
          </p:cNvSpPr>
          <p:nvPr/>
        </p:nvSpPr>
        <p:spPr bwMode="auto">
          <a:xfrm flipH="1" flipV="1">
            <a:off x="3347864" y="1916832"/>
            <a:ext cx="864096" cy="216024"/>
          </a:xfrm>
          <a:custGeom>
            <a:avLst/>
            <a:gdLst>
              <a:gd name="T0" fmla="*/ 34 w 43200"/>
              <a:gd name="T1" fmla="*/ 0 h 25773"/>
              <a:gd name="T2" fmla="*/ 0 w 43200"/>
              <a:gd name="T3" fmla="*/ 0 h 25773"/>
              <a:gd name="T4" fmla="*/ 17 w 43200"/>
              <a:gd name="T5" fmla="*/ 0 h 25773"/>
              <a:gd name="T6" fmla="*/ 0 60000 65536"/>
              <a:gd name="T7" fmla="*/ 0 60000 65536"/>
              <a:gd name="T8" fmla="*/ 0 60000 65536"/>
              <a:gd name="T9" fmla="*/ 0 w 43200"/>
              <a:gd name="T10" fmla="*/ 0 h 25773"/>
              <a:gd name="T11" fmla="*/ 43200 w 43200"/>
              <a:gd name="T12" fmla="*/ 25773 h 257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773" fill="none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</a:path>
              <a:path w="43200" h="25773" stroke="0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  <a:lnTo>
                  <a:pt x="21600" y="4173"/>
                </a:lnTo>
                <a:close/>
              </a:path>
            </a:pathLst>
          </a:custGeom>
          <a:noFill/>
          <a:ln w="5715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55778" tIns="27889" rIns="55778" bIns="27889" anchor="ctr"/>
          <a:lstStyle/>
          <a:p>
            <a:endParaRPr lang="ru-RU" sz="1800" dirty="0"/>
          </a:p>
        </p:txBody>
      </p:sp>
      <p:sp>
        <p:nvSpPr>
          <p:cNvPr id="55" name="Arc 6"/>
          <p:cNvSpPr>
            <a:spLocks/>
          </p:cNvSpPr>
          <p:nvPr/>
        </p:nvSpPr>
        <p:spPr bwMode="auto">
          <a:xfrm flipH="1" flipV="1">
            <a:off x="1547664" y="2636912"/>
            <a:ext cx="1008112" cy="288032"/>
          </a:xfrm>
          <a:custGeom>
            <a:avLst/>
            <a:gdLst>
              <a:gd name="T0" fmla="*/ 34 w 43200"/>
              <a:gd name="T1" fmla="*/ 0 h 25773"/>
              <a:gd name="T2" fmla="*/ 0 w 43200"/>
              <a:gd name="T3" fmla="*/ 0 h 25773"/>
              <a:gd name="T4" fmla="*/ 17 w 43200"/>
              <a:gd name="T5" fmla="*/ 0 h 25773"/>
              <a:gd name="T6" fmla="*/ 0 60000 65536"/>
              <a:gd name="T7" fmla="*/ 0 60000 65536"/>
              <a:gd name="T8" fmla="*/ 0 60000 65536"/>
              <a:gd name="T9" fmla="*/ 0 w 43200"/>
              <a:gd name="T10" fmla="*/ 0 h 25773"/>
              <a:gd name="T11" fmla="*/ 43200 w 43200"/>
              <a:gd name="T12" fmla="*/ 25773 h 257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773" fill="none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</a:path>
              <a:path w="43200" h="25773" stroke="0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  <a:lnTo>
                  <a:pt x="21600" y="4173"/>
                </a:lnTo>
                <a:close/>
              </a:path>
            </a:pathLst>
          </a:custGeom>
          <a:noFill/>
          <a:ln w="5715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55778" tIns="27889" rIns="55778" bIns="27889" anchor="ctr"/>
          <a:lstStyle/>
          <a:p>
            <a:endParaRPr lang="ru-RU" sz="1800" dirty="0"/>
          </a:p>
        </p:txBody>
      </p:sp>
      <p:sp>
        <p:nvSpPr>
          <p:cNvPr id="56" name="Arc 6"/>
          <p:cNvSpPr>
            <a:spLocks/>
          </p:cNvSpPr>
          <p:nvPr/>
        </p:nvSpPr>
        <p:spPr bwMode="auto">
          <a:xfrm flipH="1" flipV="1">
            <a:off x="3671900" y="2550914"/>
            <a:ext cx="1080120" cy="288032"/>
          </a:xfrm>
          <a:custGeom>
            <a:avLst/>
            <a:gdLst>
              <a:gd name="T0" fmla="*/ 34 w 43200"/>
              <a:gd name="T1" fmla="*/ 0 h 25773"/>
              <a:gd name="T2" fmla="*/ 0 w 43200"/>
              <a:gd name="T3" fmla="*/ 0 h 25773"/>
              <a:gd name="T4" fmla="*/ 17 w 43200"/>
              <a:gd name="T5" fmla="*/ 0 h 25773"/>
              <a:gd name="T6" fmla="*/ 0 60000 65536"/>
              <a:gd name="T7" fmla="*/ 0 60000 65536"/>
              <a:gd name="T8" fmla="*/ 0 60000 65536"/>
              <a:gd name="T9" fmla="*/ 0 w 43200"/>
              <a:gd name="T10" fmla="*/ 0 h 25773"/>
              <a:gd name="T11" fmla="*/ 43200 w 43200"/>
              <a:gd name="T12" fmla="*/ 25773 h 257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773" fill="none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</a:path>
              <a:path w="43200" h="25773" stroke="0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  <a:lnTo>
                  <a:pt x="21600" y="4173"/>
                </a:lnTo>
                <a:close/>
              </a:path>
            </a:pathLst>
          </a:custGeom>
          <a:noFill/>
          <a:ln w="5715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55778" tIns="27889" rIns="55778" bIns="27889" anchor="ctr"/>
          <a:lstStyle/>
          <a:p>
            <a:endParaRPr lang="ru-RU" sz="1800" dirty="0"/>
          </a:p>
        </p:txBody>
      </p:sp>
      <p:sp>
        <p:nvSpPr>
          <p:cNvPr id="57" name="Arc 6"/>
          <p:cNvSpPr>
            <a:spLocks/>
          </p:cNvSpPr>
          <p:nvPr/>
        </p:nvSpPr>
        <p:spPr bwMode="auto">
          <a:xfrm flipH="1" flipV="1">
            <a:off x="1582958" y="3343002"/>
            <a:ext cx="1728192" cy="246730"/>
          </a:xfrm>
          <a:custGeom>
            <a:avLst/>
            <a:gdLst>
              <a:gd name="T0" fmla="*/ 34 w 43200"/>
              <a:gd name="T1" fmla="*/ 0 h 25773"/>
              <a:gd name="T2" fmla="*/ 0 w 43200"/>
              <a:gd name="T3" fmla="*/ 0 h 25773"/>
              <a:gd name="T4" fmla="*/ 17 w 43200"/>
              <a:gd name="T5" fmla="*/ 0 h 25773"/>
              <a:gd name="T6" fmla="*/ 0 60000 65536"/>
              <a:gd name="T7" fmla="*/ 0 60000 65536"/>
              <a:gd name="T8" fmla="*/ 0 60000 65536"/>
              <a:gd name="T9" fmla="*/ 0 w 43200"/>
              <a:gd name="T10" fmla="*/ 0 h 25773"/>
              <a:gd name="T11" fmla="*/ 43200 w 43200"/>
              <a:gd name="T12" fmla="*/ 25773 h 257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773" fill="none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</a:path>
              <a:path w="43200" h="25773" stroke="0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  <a:lnTo>
                  <a:pt x="21600" y="4173"/>
                </a:lnTo>
                <a:close/>
              </a:path>
            </a:pathLst>
          </a:custGeom>
          <a:noFill/>
          <a:ln w="5715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55778" tIns="27889" rIns="55778" bIns="27889" anchor="ctr"/>
          <a:lstStyle/>
          <a:p>
            <a:endParaRPr lang="ru-RU" sz="1800" dirty="0"/>
          </a:p>
        </p:txBody>
      </p:sp>
      <p:sp>
        <p:nvSpPr>
          <p:cNvPr id="58" name="Arc 6"/>
          <p:cNvSpPr>
            <a:spLocks/>
          </p:cNvSpPr>
          <p:nvPr/>
        </p:nvSpPr>
        <p:spPr bwMode="auto">
          <a:xfrm flipH="1" flipV="1">
            <a:off x="4426216" y="3296420"/>
            <a:ext cx="1512168" cy="288032"/>
          </a:xfrm>
          <a:custGeom>
            <a:avLst/>
            <a:gdLst>
              <a:gd name="T0" fmla="*/ 34 w 43200"/>
              <a:gd name="T1" fmla="*/ 0 h 25773"/>
              <a:gd name="T2" fmla="*/ 0 w 43200"/>
              <a:gd name="T3" fmla="*/ 0 h 25773"/>
              <a:gd name="T4" fmla="*/ 17 w 43200"/>
              <a:gd name="T5" fmla="*/ 0 h 25773"/>
              <a:gd name="T6" fmla="*/ 0 60000 65536"/>
              <a:gd name="T7" fmla="*/ 0 60000 65536"/>
              <a:gd name="T8" fmla="*/ 0 60000 65536"/>
              <a:gd name="T9" fmla="*/ 0 w 43200"/>
              <a:gd name="T10" fmla="*/ 0 h 25773"/>
              <a:gd name="T11" fmla="*/ 43200 w 43200"/>
              <a:gd name="T12" fmla="*/ 25773 h 257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773" fill="none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</a:path>
              <a:path w="43200" h="25773" stroke="0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  <a:lnTo>
                  <a:pt x="21600" y="4173"/>
                </a:lnTo>
                <a:close/>
              </a:path>
            </a:pathLst>
          </a:custGeom>
          <a:noFill/>
          <a:ln w="5715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55778" tIns="27889" rIns="55778" bIns="27889" anchor="ctr"/>
          <a:lstStyle/>
          <a:p>
            <a:endParaRPr lang="ru-RU" sz="1800" dirty="0"/>
          </a:p>
        </p:txBody>
      </p:sp>
      <p:sp>
        <p:nvSpPr>
          <p:cNvPr id="59" name="Arc 6"/>
          <p:cNvSpPr>
            <a:spLocks/>
          </p:cNvSpPr>
          <p:nvPr/>
        </p:nvSpPr>
        <p:spPr bwMode="auto">
          <a:xfrm flipH="1" flipV="1">
            <a:off x="1522584" y="4010809"/>
            <a:ext cx="1584176" cy="288032"/>
          </a:xfrm>
          <a:custGeom>
            <a:avLst/>
            <a:gdLst>
              <a:gd name="T0" fmla="*/ 34 w 43200"/>
              <a:gd name="T1" fmla="*/ 0 h 25773"/>
              <a:gd name="T2" fmla="*/ 0 w 43200"/>
              <a:gd name="T3" fmla="*/ 0 h 25773"/>
              <a:gd name="T4" fmla="*/ 17 w 43200"/>
              <a:gd name="T5" fmla="*/ 0 h 25773"/>
              <a:gd name="T6" fmla="*/ 0 60000 65536"/>
              <a:gd name="T7" fmla="*/ 0 60000 65536"/>
              <a:gd name="T8" fmla="*/ 0 60000 65536"/>
              <a:gd name="T9" fmla="*/ 0 w 43200"/>
              <a:gd name="T10" fmla="*/ 0 h 25773"/>
              <a:gd name="T11" fmla="*/ 43200 w 43200"/>
              <a:gd name="T12" fmla="*/ 25773 h 257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773" fill="none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</a:path>
              <a:path w="43200" h="25773" stroke="0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  <a:lnTo>
                  <a:pt x="21600" y="4173"/>
                </a:lnTo>
                <a:close/>
              </a:path>
            </a:pathLst>
          </a:custGeom>
          <a:noFill/>
          <a:ln w="5715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55778" tIns="27889" rIns="55778" bIns="27889" anchor="ctr"/>
          <a:lstStyle/>
          <a:p>
            <a:endParaRPr lang="ru-RU" sz="1800" dirty="0"/>
          </a:p>
        </p:txBody>
      </p:sp>
      <p:sp>
        <p:nvSpPr>
          <p:cNvPr id="60" name="Arc 6"/>
          <p:cNvSpPr>
            <a:spLocks/>
          </p:cNvSpPr>
          <p:nvPr/>
        </p:nvSpPr>
        <p:spPr bwMode="auto">
          <a:xfrm flipH="1" flipV="1">
            <a:off x="4352064" y="4083646"/>
            <a:ext cx="1512168" cy="288032"/>
          </a:xfrm>
          <a:custGeom>
            <a:avLst/>
            <a:gdLst>
              <a:gd name="T0" fmla="*/ 34 w 43200"/>
              <a:gd name="T1" fmla="*/ 0 h 25773"/>
              <a:gd name="T2" fmla="*/ 0 w 43200"/>
              <a:gd name="T3" fmla="*/ 0 h 25773"/>
              <a:gd name="T4" fmla="*/ 17 w 43200"/>
              <a:gd name="T5" fmla="*/ 0 h 25773"/>
              <a:gd name="T6" fmla="*/ 0 60000 65536"/>
              <a:gd name="T7" fmla="*/ 0 60000 65536"/>
              <a:gd name="T8" fmla="*/ 0 60000 65536"/>
              <a:gd name="T9" fmla="*/ 0 w 43200"/>
              <a:gd name="T10" fmla="*/ 0 h 25773"/>
              <a:gd name="T11" fmla="*/ 43200 w 43200"/>
              <a:gd name="T12" fmla="*/ 25773 h 257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773" fill="none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</a:path>
              <a:path w="43200" h="25773" stroke="0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  <a:lnTo>
                  <a:pt x="21600" y="4173"/>
                </a:lnTo>
                <a:close/>
              </a:path>
            </a:pathLst>
          </a:custGeom>
          <a:noFill/>
          <a:ln w="5715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55778" tIns="27889" rIns="55778" bIns="27889" anchor="ctr"/>
          <a:lstStyle/>
          <a:p>
            <a:endParaRPr lang="ru-RU" sz="1800" dirty="0"/>
          </a:p>
        </p:txBody>
      </p:sp>
      <p:sp>
        <p:nvSpPr>
          <p:cNvPr id="61" name="Arc 6"/>
          <p:cNvSpPr>
            <a:spLocks/>
          </p:cNvSpPr>
          <p:nvPr/>
        </p:nvSpPr>
        <p:spPr bwMode="auto">
          <a:xfrm flipH="1" flipV="1">
            <a:off x="1557159" y="4764264"/>
            <a:ext cx="1008112" cy="288032"/>
          </a:xfrm>
          <a:custGeom>
            <a:avLst/>
            <a:gdLst>
              <a:gd name="T0" fmla="*/ 34 w 43200"/>
              <a:gd name="T1" fmla="*/ 0 h 25773"/>
              <a:gd name="T2" fmla="*/ 0 w 43200"/>
              <a:gd name="T3" fmla="*/ 0 h 25773"/>
              <a:gd name="T4" fmla="*/ 17 w 43200"/>
              <a:gd name="T5" fmla="*/ 0 h 25773"/>
              <a:gd name="T6" fmla="*/ 0 60000 65536"/>
              <a:gd name="T7" fmla="*/ 0 60000 65536"/>
              <a:gd name="T8" fmla="*/ 0 60000 65536"/>
              <a:gd name="T9" fmla="*/ 0 w 43200"/>
              <a:gd name="T10" fmla="*/ 0 h 25773"/>
              <a:gd name="T11" fmla="*/ 43200 w 43200"/>
              <a:gd name="T12" fmla="*/ 25773 h 257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773" fill="none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</a:path>
              <a:path w="43200" h="25773" stroke="0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  <a:lnTo>
                  <a:pt x="21600" y="4173"/>
                </a:lnTo>
                <a:close/>
              </a:path>
            </a:pathLst>
          </a:custGeom>
          <a:noFill/>
          <a:ln w="5715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55778" tIns="27889" rIns="55778" bIns="27889" anchor="ctr"/>
          <a:lstStyle/>
          <a:p>
            <a:endParaRPr lang="ru-RU" sz="1800" dirty="0"/>
          </a:p>
        </p:txBody>
      </p:sp>
      <p:sp>
        <p:nvSpPr>
          <p:cNvPr id="62" name="Arc 6"/>
          <p:cNvSpPr>
            <a:spLocks/>
          </p:cNvSpPr>
          <p:nvPr/>
        </p:nvSpPr>
        <p:spPr bwMode="auto">
          <a:xfrm flipH="1" flipV="1">
            <a:off x="3622719" y="4836272"/>
            <a:ext cx="936104" cy="216024"/>
          </a:xfrm>
          <a:custGeom>
            <a:avLst/>
            <a:gdLst>
              <a:gd name="T0" fmla="*/ 34 w 43200"/>
              <a:gd name="T1" fmla="*/ 0 h 25773"/>
              <a:gd name="T2" fmla="*/ 0 w 43200"/>
              <a:gd name="T3" fmla="*/ 0 h 25773"/>
              <a:gd name="T4" fmla="*/ 17 w 43200"/>
              <a:gd name="T5" fmla="*/ 0 h 25773"/>
              <a:gd name="T6" fmla="*/ 0 60000 65536"/>
              <a:gd name="T7" fmla="*/ 0 60000 65536"/>
              <a:gd name="T8" fmla="*/ 0 60000 65536"/>
              <a:gd name="T9" fmla="*/ 0 w 43200"/>
              <a:gd name="T10" fmla="*/ 0 h 25773"/>
              <a:gd name="T11" fmla="*/ 43200 w 43200"/>
              <a:gd name="T12" fmla="*/ 25773 h 257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773" fill="none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</a:path>
              <a:path w="43200" h="25773" stroke="0" extrusionOk="0">
                <a:moveTo>
                  <a:pt x="42793" y="-1"/>
                </a:moveTo>
                <a:cubicBezTo>
                  <a:pt x="43063" y="1374"/>
                  <a:pt x="43200" y="2772"/>
                  <a:pt x="43200" y="4173"/>
                </a:cubicBezTo>
                <a:cubicBezTo>
                  <a:pt x="43200" y="16102"/>
                  <a:pt x="33529" y="25773"/>
                  <a:pt x="21600" y="25773"/>
                </a:cubicBezTo>
                <a:cubicBezTo>
                  <a:pt x="9670" y="25773"/>
                  <a:pt x="0" y="16102"/>
                  <a:pt x="0" y="4173"/>
                </a:cubicBezTo>
                <a:cubicBezTo>
                  <a:pt x="-1" y="3044"/>
                  <a:pt x="88" y="1917"/>
                  <a:pt x="264" y="802"/>
                </a:cubicBezTo>
                <a:lnTo>
                  <a:pt x="21600" y="4173"/>
                </a:lnTo>
                <a:close/>
              </a:path>
            </a:pathLst>
          </a:custGeom>
          <a:noFill/>
          <a:ln w="5715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55778" tIns="27889" rIns="55778" bIns="27889" anchor="ctr"/>
          <a:lstStyle/>
          <a:p>
            <a:endParaRPr lang="ru-RU" sz="1800" dirty="0"/>
          </a:p>
        </p:txBody>
      </p:sp>
      <p:sp>
        <p:nvSpPr>
          <p:cNvPr id="64" name="Rectangle 40"/>
          <p:cNvSpPr>
            <a:spLocks noChangeArrowheads="1"/>
          </p:cNvSpPr>
          <p:nvPr/>
        </p:nvSpPr>
        <p:spPr bwMode="auto">
          <a:xfrm flipV="1">
            <a:off x="2339752" y="1124744"/>
            <a:ext cx="360040" cy="504056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55778" tIns="27889" rIns="55778" bIns="27889" anchor="ctr"/>
          <a:lstStyle/>
          <a:p>
            <a:endParaRPr lang="ru-RU" sz="1800"/>
          </a:p>
        </p:txBody>
      </p:sp>
      <p:sp>
        <p:nvSpPr>
          <p:cNvPr id="65" name="Rectangle 40"/>
          <p:cNvSpPr>
            <a:spLocks noChangeArrowheads="1"/>
          </p:cNvSpPr>
          <p:nvPr/>
        </p:nvSpPr>
        <p:spPr bwMode="auto">
          <a:xfrm flipV="1">
            <a:off x="4499992" y="1196752"/>
            <a:ext cx="432048" cy="504056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55778" tIns="27889" rIns="55778" bIns="27889" anchor="ctr"/>
          <a:lstStyle/>
          <a:p>
            <a:endParaRPr lang="ru-RU" sz="1800"/>
          </a:p>
        </p:txBody>
      </p:sp>
      <p:sp>
        <p:nvSpPr>
          <p:cNvPr id="66" name="Rectangle 40"/>
          <p:cNvSpPr>
            <a:spLocks noChangeArrowheads="1"/>
          </p:cNvSpPr>
          <p:nvPr/>
        </p:nvSpPr>
        <p:spPr bwMode="auto">
          <a:xfrm flipH="1">
            <a:off x="2411760" y="1988840"/>
            <a:ext cx="360040" cy="504056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55778" tIns="27889" rIns="55778" bIns="27889" anchor="ctr"/>
          <a:lstStyle/>
          <a:p>
            <a:endParaRPr lang="ru-RU" sz="1800"/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5004048" y="1916832"/>
            <a:ext cx="360040" cy="576064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55778" tIns="27889" rIns="55778" bIns="27889" anchor="ctr"/>
          <a:lstStyle/>
          <a:p>
            <a:endParaRPr lang="ru-RU" sz="1800"/>
          </a:p>
        </p:txBody>
      </p:sp>
      <p:sp>
        <p:nvSpPr>
          <p:cNvPr id="70" name="Rectangle 40"/>
          <p:cNvSpPr>
            <a:spLocks noChangeArrowheads="1"/>
          </p:cNvSpPr>
          <p:nvPr/>
        </p:nvSpPr>
        <p:spPr bwMode="auto">
          <a:xfrm flipV="1">
            <a:off x="2627784" y="2636912"/>
            <a:ext cx="360040" cy="504056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55778" tIns="27889" rIns="55778" bIns="27889" anchor="ctr"/>
          <a:lstStyle/>
          <a:p>
            <a:endParaRPr lang="ru-RU" sz="1800"/>
          </a:p>
        </p:txBody>
      </p:sp>
      <p:sp>
        <p:nvSpPr>
          <p:cNvPr id="71" name="Rectangle 40"/>
          <p:cNvSpPr>
            <a:spLocks noChangeArrowheads="1"/>
          </p:cNvSpPr>
          <p:nvPr/>
        </p:nvSpPr>
        <p:spPr bwMode="auto">
          <a:xfrm flipV="1">
            <a:off x="5580112" y="2708920"/>
            <a:ext cx="360040" cy="504056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55778" tIns="27889" rIns="55778" bIns="27889" anchor="ctr"/>
          <a:lstStyle/>
          <a:p>
            <a:endParaRPr lang="ru-RU" sz="1800"/>
          </a:p>
        </p:txBody>
      </p:sp>
      <p:sp>
        <p:nvSpPr>
          <p:cNvPr id="72" name="Rectangle 40"/>
          <p:cNvSpPr>
            <a:spLocks noChangeArrowheads="1"/>
          </p:cNvSpPr>
          <p:nvPr/>
        </p:nvSpPr>
        <p:spPr bwMode="auto">
          <a:xfrm flipV="1">
            <a:off x="3455876" y="3437024"/>
            <a:ext cx="360040" cy="504056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55778" tIns="27889" rIns="55778" bIns="27889" anchor="ctr"/>
          <a:lstStyle/>
          <a:p>
            <a:endParaRPr lang="ru-RU" sz="1800"/>
          </a:p>
        </p:txBody>
      </p:sp>
      <p:sp>
        <p:nvSpPr>
          <p:cNvPr id="73" name="Rectangle 40"/>
          <p:cNvSpPr>
            <a:spLocks noChangeArrowheads="1"/>
          </p:cNvSpPr>
          <p:nvPr/>
        </p:nvSpPr>
        <p:spPr bwMode="auto">
          <a:xfrm flipV="1">
            <a:off x="6251358" y="3461197"/>
            <a:ext cx="360040" cy="504056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55778" tIns="27889" rIns="55778" bIns="27889" anchor="ctr"/>
          <a:lstStyle/>
          <a:p>
            <a:endParaRPr lang="ru-RU" sz="1800"/>
          </a:p>
        </p:txBody>
      </p:sp>
      <p:sp>
        <p:nvSpPr>
          <p:cNvPr id="74" name="Rectangle 40"/>
          <p:cNvSpPr>
            <a:spLocks noChangeArrowheads="1"/>
          </p:cNvSpPr>
          <p:nvPr/>
        </p:nvSpPr>
        <p:spPr bwMode="auto">
          <a:xfrm flipV="1">
            <a:off x="3316742" y="4113070"/>
            <a:ext cx="360040" cy="504056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55778" tIns="27889" rIns="55778" bIns="27889" anchor="ctr"/>
          <a:lstStyle/>
          <a:p>
            <a:endParaRPr lang="ru-RU" sz="1800"/>
          </a:p>
        </p:txBody>
      </p:sp>
      <p:sp>
        <p:nvSpPr>
          <p:cNvPr id="75" name="Rectangle 40"/>
          <p:cNvSpPr>
            <a:spLocks noChangeArrowheads="1"/>
          </p:cNvSpPr>
          <p:nvPr/>
        </p:nvSpPr>
        <p:spPr bwMode="auto">
          <a:xfrm flipV="1">
            <a:off x="2627784" y="4908280"/>
            <a:ext cx="360040" cy="504056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55778" tIns="27889" rIns="55778" bIns="27889" anchor="ctr"/>
          <a:lstStyle/>
          <a:p>
            <a:endParaRPr lang="ru-RU" sz="1800"/>
          </a:p>
        </p:txBody>
      </p:sp>
      <p:sp>
        <p:nvSpPr>
          <p:cNvPr id="76" name="Rectangle 40"/>
          <p:cNvSpPr>
            <a:spLocks noChangeArrowheads="1"/>
          </p:cNvSpPr>
          <p:nvPr/>
        </p:nvSpPr>
        <p:spPr bwMode="auto">
          <a:xfrm flipV="1">
            <a:off x="5256231" y="4916846"/>
            <a:ext cx="360040" cy="504056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55778" tIns="27889" rIns="55778" bIns="27889" anchor="ctr"/>
          <a:lstStyle/>
          <a:p>
            <a:endParaRPr lang="ru-RU" sz="1800"/>
          </a:p>
        </p:txBody>
      </p:sp>
      <p:sp>
        <p:nvSpPr>
          <p:cNvPr id="77" name="Rectangle 40"/>
          <p:cNvSpPr>
            <a:spLocks noChangeArrowheads="1"/>
          </p:cNvSpPr>
          <p:nvPr/>
        </p:nvSpPr>
        <p:spPr bwMode="auto">
          <a:xfrm flipV="1">
            <a:off x="6660232" y="4142895"/>
            <a:ext cx="648072" cy="648072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55778" tIns="27889" rIns="55778" bIns="27889" anchor="ctr"/>
          <a:lstStyle/>
          <a:p>
            <a:endParaRPr lang="ru-RU" sz="1800"/>
          </a:p>
        </p:txBody>
      </p:sp>
      <p:pic>
        <p:nvPicPr>
          <p:cNvPr id="16386" name="Picture 2" descr="C:\Users\Irina\Desktop\Мои документы\всё для работы\КЛИПАРТЫ\ЛЮДИ\114557586______2x__8_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3" y="5024489"/>
            <a:ext cx="2483768" cy="183351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3" name="Picture 2" descr="C:\Users\Nadezhda\Desktop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576" y="332656"/>
            <a:ext cx="8125409" cy="6336704"/>
          </a:xfrm>
        </p:spPr>
      </p:pic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755576" y="332656"/>
            <a:ext cx="7992888" cy="7048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ctr"/>
            <a:endParaRPr lang="ru-RU" sz="2400" b="1" i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1950" algn="ctr"/>
            <a:r>
              <a:rPr lang="ru-RU" sz="2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Постановка  проблемы</a:t>
            </a:r>
            <a:r>
              <a:rPr lang="ru-RU" sz="2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1950"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Мы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должны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закрепить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3619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Что такое суффикс?</a:t>
            </a:r>
          </a:p>
          <a:p>
            <a:pPr indent="3619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Где стоит суффикс?</a:t>
            </a:r>
          </a:p>
          <a:p>
            <a:pPr indent="3619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Что образуют суффиксы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61950"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Мы должны узнать :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19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Почему  суффикс - значимая часть слова.</a:t>
            </a:r>
          </a:p>
          <a:p>
            <a:pPr indent="3619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На какие группы по значению делятся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indent="361950">
              <a:lnSpc>
                <a:spcPct val="150000"/>
              </a:lnSpc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суффиксы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indent="361950" algn="ctr"/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1950"/>
            <a:r>
              <a:rPr lang="ru-RU" dirty="0">
                <a:latin typeface="Calibri" pitchFamily="34" charset="0"/>
              </a:rPr>
              <a:t> </a:t>
            </a:r>
          </a:p>
          <a:p>
            <a:pPr indent="361950"/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2771" name="Picture 2" descr="C:\Users\Nadezhda\Desktop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311112" cy="6858000"/>
          </a:xfrm>
        </p:spPr>
      </p:pic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250825" y="1052513"/>
            <a:ext cx="84978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32773" name="Rectangle 1"/>
          <p:cNvSpPr>
            <a:spLocks noChangeArrowheads="1"/>
          </p:cNvSpPr>
          <p:nvPr/>
        </p:nvSpPr>
        <p:spPr bwMode="auto">
          <a:xfrm>
            <a:off x="2627313" y="877402"/>
            <a:ext cx="626586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46088" algn="l"/>
              </a:tabLst>
            </a:pP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46088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могу пользоваться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новыми знаниями </a:t>
            </a:r>
          </a:p>
          <a:p>
            <a:pPr eaLnBrk="0" hangingPunct="0">
              <a:tabLst>
                <a:tab pos="446088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суффиксе 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могу это объяснить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одноклассникам.</a:t>
            </a:r>
          </a:p>
          <a:p>
            <a:pPr eaLnBrk="0" hangingPunct="0">
              <a:tabLst>
                <a:tab pos="446088" algn="l"/>
              </a:tabLst>
            </a:pP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446088" algn="l"/>
              </a:tabLst>
            </a:pP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446088" algn="l"/>
              </a:tabLst>
            </a:pPr>
            <a:endParaRPr lang="ru-RU" sz="2400" dirty="0">
              <a:solidFill>
                <a:srgbClr val="002060"/>
              </a:solidFill>
              <a:latin typeface="Calibri" pitchFamily="34" charset="0"/>
            </a:endParaRPr>
          </a:p>
          <a:p>
            <a:pPr eaLnBrk="0" hangingPunct="0">
              <a:buFontTx/>
              <a:buChar char="•"/>
              <a:tabLst>
                <a:tab pos="446088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понял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  такое суффикс,</a:t>
            </a:r>
          </a:p>
          <a:p>
            <a:pPr eaLnBrk="0" hangingPunct="0">
              <a:tabLst>
                <a:tab pos="446088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не уверен,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что объясню другому. </a:t>
            </a:r>
          </a:p>
          <a:p>
            <a:pPr eaLnBrk="0" hangingPunct="0">
              <a:tabLst>
                <a:tab pos="446088" algn="l"/>
              </a:tabLst>
            </a:pP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446088" algn="l"/>
              </a:tabLst>
            </a:pP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446088" algn="l"/>
              </a:tabLst>
            </a:pPr>
            <a:endParaRPr lang="ru-RU" sz="2400" dirty="0">
              <a:solidFill>
                <a:srgbClr val="002060"/>
              </a:solidFill>
              <a:latin typeface="Calibri" pitchFamily="34" charset="0"/>
            </a:endParaRPr>
          </a:p>
          <a:p>
            <a:pPr eaLnBrk="0" hangingPunct="0">
              <a:buFontTx/>
              <a:buChar char="•"/>
              <a:tabLst>
                <a:tab pos="446088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не совсем понял,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что такое  суффикс.</a:t>
            </a:r>
            <a:endParaRPr lang="ru-RU" sz="2400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32774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76250"/>
            <a:ext cx="1801813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Рисунок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4652963"/>
            <a:ext cx="1782763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Рисунок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2565400"/>
            <a:ext cx="1782763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548680"/>
            <a:ext cx="69847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endParaRPr lang="ru-RU" sz="40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40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Суффикс - часть предложения</a:t>
            </a:r>
          </a:p>
          <a:p>
            <a:pPr marL="342900" indent="-342900">
              <a:buFontTx/>
              <a:buAutoNum type="arabicPeriod"/>
            </a:pPr>
            <a:endParaRPr lang="ru-RU" sz="40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2. Суффикс – часть слова</a:t>
            </a:r>
          </a:p>
          <a:p>
            <a:pPr marL="342900" indent="-342900"/>
            <a:endParaRPr lang="ru-RU" sz="40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3. Суффикс - слово</a:t>
            </a:r>
            <a:endParaRPr lang="ru-RU" sz="4000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5" y="476672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Выбери правильное утверждение</a:t>
            </a:r>
            <a:endParaRPr lang="ru-RU" sz="3600" b="1" i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Irina\Desktop\Мои документы\всё для работы\КЛИПАРТЫ\ЛЮДИ\56896466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2485" y="5157192"/>
            <a:ext cx="2558575" cy="14451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76672"/>
            <a:ext cx="727280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endParaRPr lang="ru-RU" sz="40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1. Суффикс стоит после приставки перед корнем.</a:t>
            </a:r>
          </a:p>
          <a:p>
            <a:pPr marL="342900" indent="-342900"/>
            <a:endParaRPr lang="ru-RU" sz="40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AutoNum type="arabicPeriod" startAt="2"/>
            </a:pPr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Суффикс  стоит после корня перед окончанием. </a:t>
            </a:r>
          </a:p>
          <a:p>
            <a:pPr marL="742950" indent="-742950">
              <a:buAutoNum type="arabicPeriod" startAt="2"/>
            </a:pPr>
            <a:endParaRPr lang="ru-RU" sz="40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AutoNum type="arabicPeriod" startAt="2"/>
            </a:pPr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Суффикс стоит перед корнем.</a:t>
            </a:r>
          </a:p>
          <a:p>
            <a:pPr marL="342900" indent="-342900"/>
            <a:endParaRPr lang="ru-RU" sz="4000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5" y="404664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Выбери правильное утверждение</a:t>
            </a:r>
            <a:endParaRPr lang="ru-RU" sz="3600" b="1" i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Irina\Desktop\Мои документы\всё для работы\КЛИПАРТЫ\ЛЮДИ\56896466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451892"/>
            <a:ext cx="2036812" cy="1150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404664"/>
            <a:ext cx="74168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endParaRPr lang="ru-RU" sz="40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Суффикс служит для образования новых слов</a:t>
            </a:r>
          </a:p>
          <a:p>
            <a:pPr marL="342900" indent="-342900"/>
            <a:endParaRPr lang="ru-RU" sz="40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AutoNum type="arabicPeriod" startAt="2"/>
            </a:pPr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Суффикс служит для красоты</a:t>
            </a:r>
          </a:p>
          <a:p>
            <a:pPr marL="742950" indent="-742950"/>
            <a:endParaRPr lang="ru-RU" sz="40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3.   Суффикс служит для связи слов в предложении</a:t>
            </a:r>
            <a:endParaRPr lang="ru-RU" sz="4000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5" y="476672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Выбери правильное утверждение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Irina\Desktop\Мои документы\всё для работы\КЛИПАРТЫ\ЛЮДИ\56896466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1940" y="5517232"/>
            <a:ext cx="1921127" cy="1085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772816"/>
            <a:ext cx="727280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начимая часть слова, </a:t>
            </a:r>
          </a:p>
          <a:p>
            <a:pPr algn="ctr"/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которая стоит </a:t>
            </a:r>
          </a:p>
          <a:p>
            <a:pPr algn="ctr"/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после корня </a:t>
            </a:r>
          </a:p>
          <a:p>
            <a:pPr algn="ctr"/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перед окончанием </a:t>
            </a:r>
          </a:p>
          <a:p>
            <a:pPr algn="ctr"/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 служит для образования новых слов.</a:t>
            </a:r>
            <a:endParaRPr lang="ru-RU" sz="4000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Irina\Desktop\Мои документы\всё для работы\КЛИПАРТЫ\ЛЮДИ\56896466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4451" y="5373216"/>
            <a:ext cx="2048617" cy="115708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726124"/>
            <a:ext cx="57928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Суффикс </a:t>
            </a:r>
            <a:r>
              <a:rPr lang="ru-RU" sz="6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714348" y="2357431"/>
            <a:ext cx="8143932" cy="3097244"/>
            <a:chOff x="1115616" y="2146449"/>
            <a:chExt cx="7165477" cy="333661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146449"/>
              <a:ext cx="7165477" cy="109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87089" y="5085184"/>
              <a:ext cx="5084703" cy="397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8160906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187624" y="109753"/>
            <a:ext cx="7488832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Оцените свою работу на уроке, работу группы. Поделитесь впечатлениями от урока.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4800" dirty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Я узнал…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Я </a:t>
            </a:r>
            <a:r>
              <a:rPr lang="ru-RU" sz="4800" dirty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научился…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Было </a:t>
            </a:r>
            <a:r>
              <a:rPr lang="ru-RU" sz="4800" dirty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интересно…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Было </a:t>
            </a:r>
            <a:r>
              <a:rPr lang="ru-RU" sz="4800" dirty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трудно…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Могу </a:t>
            </a:r>
            <a:r>
              <a:rPr lang="ru-RU" sz="4800" dirty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научить…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24578" name="Picture 2" descr="C:\Users\Irina\Desktop\Мои документы\всё для работы\КЛИПАРТЫ\ЛЮДИ\inquirer-clipart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078724"/>
            <a:ext cx="2339752" cy="34699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12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</a:t>
            </a:r>
            <a:r>
              <a:rPr lang="ru-RU" b="1" u="sng" dirty="0" smtClean="0">
                <a:solidFill>
                  <a:srgbClr val="FF0000"/>
                </a:solidFill>
              </a:rPr>
              <a:t>Сегодня на уроке: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 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Я узнал …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Я понял …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Мне понравилось …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Было трудно… 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Для меня было открытием, что…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Могу порадоваться успехам …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Box 3"/>
          <p:cNvSpPr txBox="1">
            <a:spLocks noChangeArrowheads="1"/>
          </p:cNvSpPr>
          <p:nvPr/>
        </p:nvSpPr>
        <p:spPr bwMode="auto">
          <a:xfrm>
            <a:off x="2627313" y="980728"/>
            <a:ext cx="619283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44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Благодарю </a:t>
            </a:r>
            <a:r>
              <a:rPr lang="ru-RU" sz="4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работу на уроке.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Nadezhda\Desktop\Рисунок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4325" y="-238125"/>
            <a:ext cx="9772650" cy="733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11188" y="404664"/>
            <a:ext cx="8209284" cy="5663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Организационный момент:</a:t>
            </a: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Давайте, друзья,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улыбнёмся друг другу.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Когда мы улыбаемся, мы реже ошибаемся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силой наполняемся, дарующей успех.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10245" name="Picture 2" descr="http://im2-tub-ru.yandex.net/i?id=192424811-16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3275" y="1054100"/>
            <a:ext cx="3647197" cy="273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Irina\Desktop\Мои документы\всё для работы\КЛИПАРТЫ\29896389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908720"/>
            <a:ext cx="4104455" cy="29176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7704" y="4293096"/>
            <a:ext cx="59766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i="1" dirty="0" smtClean="0">
                <a:solidFill>
                  <a:srgbClr val="FF0000"/>
                </a:solidFill>
                <a:latin typeface="Monotype Corsiva" pitchFamily="66" charset="0"/>
              </a:rPr>
              <a:t>  </a:t>
            </a:r>
            <a:r>
              <a:rPr lang="ru-RU" sz="8800" b="1" i="1" dirty="0" smtClean="0">
                <a:solidFill>
                  <a:srgbClr val="C00000"/>
                </a:solidFill>
                <a:latin typeface="Monotype Corsiva" pitchFamily="66" charset="0"/>
              </a:rPr>
              <a:t>Молодцы!</a:t>
            </a:r>
            <a:endParaRPr lang="ru-RU" sz="88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250825" y="981075"/>
            <a:ext cx="8641655" cy="4525963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/>
          </a:p>
          <a:p>
            <a:pPr algn="ctr" eaLnBrk="1" hangingPunct="1">
              <a:buNone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У нас сегодня всё будет здорово!!!</a:t>
            </a:r>
          </a:p>
        </p:txBody>
      </p:sp>
      <p:pic>
        <p:nvPicPr>
          <p:cNvPr id="16386" name="Picture 2" descr="C:\Users\Irina\Desktop\Мои документы\всё для работы\КЛИПАРТЫ\73917299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2413" y="2881313"/>
            <a:ext cx="3821955" cy="3720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2928938" y="571500"/>
            <a:ext cx="3786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Ø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sz="1800">
              <a:latin typeface="Calibri" panose="020F0502020204030204" pitchFamily="34" charset="0"/>
            </a:endParaRPr>
          </a:p>
        </p:txBody>
      </p:sp>
      <p:graphicFrame>
        <p:nvGraphicFramePr>
          <p:cNvPr id="2150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60183371"/>
              </p:ext>
            </p:extLst>
          </p:nvPr>
        </p:nvGraphicFramePr>
        <p:xfrm>
          <a:off x="683568" y="260648"/>
          <a:ext cx="8310216" cy="6408712"/>
        </p:xfrm>
        <a:graphic>
          <a:graphicData uri="http://schemas.openxmlformats.org/presentationml/2006/ole">
            <p:oleObj spid="_x0000_s1035" name="Слайд" r:id="rId3" imgW="4572180" imgH="3428972" progId="PowerPoint.Slide.8">
              <p:embed/>
            </p:oleObj>
          </a:graphicData>
        </a:graphic>
      </p:graphicFrame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>
            <a:off x="1258888" y="642938"/>
            <a:ext cx="7416800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Ø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AutoNum type="arabicPlain" startAt="12"/>
            </a:pPr>
            <a:endParaRPr lang="ru-RU" sz="4400" i="1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4400" i="1" dirty="0">
                <a:solidFill>
                  <a:schemeClr val="bg1"/>
                </a:solidFill>
              </a:rPr>
              <a:t>      </a:t>
            </a:r>
            <a:r>
              <a:rPr lang="ru-RU" sz="4400" i="1" dirty="0" smtClean="0">
                <a:solidFill>
                  <a:schemeClr val="bg1"/>
                </a:solidFill>
              </a:rPr>
              <a:t>     </a:t>
            </a:r>
            <a:r>
              <a:rPr lang="ru-RU" sz="4800" i="1" dirty="0" smtClean="0">
                <a:solidFill>
                  <a:srgbClr val="FFFF00"/>
                </a:solidFill>
              </a:rPr>
              <a:t>15 ноября.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4800" i="1" dirty="0" smtClean="0">
                <a:solidFill>
                  <a:srgbClr val="FFFF00"/>
                </a:solidFill>
              </a:rPr>
              <a:t>     Классная </a:t>
            </a:r>
            <a:r>
              <a:rPr lang="ru-RU" sz="4800" i="1" dirty="0">
                <a:solidFill>
                  <a:srgbClr val="FFFF00"/>
                </a:solidFill>
              </a:rPr>
              <a:t>работа.  </a:t>
            </a:r>
            <a:endParaRPr lang="ru-RU" sz="4800" i="1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sz="5400" i="1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5400" i="1" dirty="0">
                <a:solidFill>
                  <a:schemeClr val="bg1"/>
                </a:solidFill>
              </a:rPr>
              <a:t>       </a:t>
            </a:r>
            <a:endParaRPr lang="ru-RU" sz="5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8232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800000"/>
    </mc:Choice>
    <mc:Fallback>
      <p:transition spd="slow" advClick="0" advTm="180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Тема урока</a:t>
            </a:r>
          </a:p>
          <a:p>
            <a:pPr algn="ctr" eaLnBrk="1" hangingPunct="1">
              <a:buNone/>
            </a:pP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Суффикс как значимая часть слова. Образование слов с помощью суффикса.</a:t>
            </a:r>
          </a:p>
        </p:txBody>
      </p:sp>
      <p:pic>
        <p:nvPicPr>
          <p:cNvPr id="17410" name="Picture 2" descr="C:\Users\Irina\Desktop\Мои документы\всё для работы\КЛИПАРТЫ\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703530"/>
            <a:ext cx="3155032" cy="2957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 descr="C:\Users\Nadezhda\Desktop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576" y="332656"/>
            <a:ext cx="8125409" cy="6336704"/>
          </a:xfrm>
        </p:spPr>
      </p:pic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742122" y="329207"/>
            <a:ext cx="8125409" cy="7048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ctr"/>
            <a:endParaRPr lang="ru-RU" sz="2400" b="1" i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1950" algn="ctr"/>
            <a:r>
              <a:rPr lang="ru-RU" sz="2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Постановка  проблемы</a:t>
            </a:r>
            <a:r>
              <a:rPr lang="ru-RU" sz="2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1950"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Мы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должны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закрепить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3619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Что такое суффикс?</a:t>
            </a:r>
          </a:p>
          <a:p>
            <a:pPr indent="3619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Где стоит суффикс?</a:t>
            </a:r>
          </a:p>
          <a:p>
            <a:pPr indent="3619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Что образуют суффиксы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61950"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Мы должны узнать :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19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Почему  суффикс - значимая часть слова.</a:t>
            </a:r>
          </a:p>
          <a:p>
            <a:pPr indent="3619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На какие группы по значению делятся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indent="361950">
              <a:lnSpc>
                <a:spcPct val="150000"/>
              </a:lnSpc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суффиксы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indent="361950" algn="ctr"/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1950"/>
            <a:r>
              <a:rPr lang="ru-RU" dirty="0">
                <a:latin typeface="Calibri" pitchFamily="34" charset="0"/>
              </a:rPr>
              <a:t> </a:t>
            </a:r>
          </a:p>
          <a:p>
            <a:pPr indent="361950"/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Users\Irina\Desktop\СУФФИКС\0008-008-Tablitsa-znachenij-suffiks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049" y="260648"/>
            <a:ext cx="8544951" cy="6408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26" descr="Крупное конфетти"/>
          <p:cNvSpPr>
            <a:spLocks/>
          </p:cNvSpPr>
          <p:nvPr/>
        </p:nvSpPr>
        <p:spPr bwMode="auto">
          <a:xfrm>
            <a:off x="1403350" y="6524625"/>
            <a:ext cx="5616575" cy="647700"/>
          </a:xfrm>
          <a:custGeom>
            <a:avLst/>
            <a:gdLst>
              <a:gd name="T0" fmla="*/ 86 w 5050"/>
              <a:gd name="T1" fmla="*/ 329 h 567"/>
              <a:gd name="T2" fmla="*/ 152 w 5050"/>
              <a:gd name="T3" fmla="*/ 255 h 567"/>
              <a:gd name="T4" fmla="*/ 201 w 5050"/>
              <a:gd name="T5" fmla="*/ 222 h 567"/>
              <a:gd name="T6" fmla="*/ 292 w 5050"/>
              <a:gd name="T7" fmla="*/ 165 h 567"/>
              <a:gd name="T8" fmla="*/ 317 w 5050"/>
              <a:gd name="T9" fmla="*/ 148 h 567"/>
              <a:gd name="T10" fmla="*/ 341 w 5050"/>
              <a:gd name="T11" fmla="*/ 140 h 567"/>
              <a:gd name="T12" fmla="*/ 374 w 5050"/>
              <a:gd name="T13" fmla="*/ 107 h 567"/>
              <a:gd name="T14" fmla="*/ 522 w 5050"/>
              <a:gd name="T15" fmla="*/ 74 h 567"/>
              <a:gd name="T16" fmla="*/ 596 w 5050"/>
              <a:gd name="T17" fmla="*/ 41 h 567"/>
              <a:gd name="T18" fmla="*/ 1156 w 5050"/>
              <a:gd name="T19" fmla="*/ 50 h 567"/>
              <a:gd name="T20" fmla="*/ 1386 w 5050"/>
              <a:gd name="T21" fmla="*/ 17 h 567"/>
              <a:gd name="T22" fmla="*/ 1576 w 5050"/>
              <a:gd name="T23" fmla="*/ 0 h 567"/>
              <a:gd name="T24" fmla="*/ 2004 w 5050"/>
              <a:gd name="T25" fmla="*/ 8 h 567"/>
              <a:gd name="T26" fmla="*/ 2086 w 5050"/>
              <a:gd name="T27" fmla="*/ 66 h 567"/>
              <a:gd name="T28" fmla="*/ 2316 w 5050"/>
              <a:gd name="T29" fmla="*/ 74 h 567"/>
              <a:gd name="T30" fmla="*/ 2407 w 5050"/>
              <a:gd name="T31" fmla="*/ 107 h 567"/>
              <a:gd name="T32" fmla="*/ 2497 w 5050"/>
              <a:gd name="T33" fmla="*/ 99 h 567"/>
              <a:gd name="T34" fmla="*/ 2596 w 5050"/>
              <a:gd name="T35" fmla="*/ 66 h 567"/>
              <a:gd name="T36" fmla="*/ 2999 w 5050"/>
              <a:gd name="T37" fmla="*/ 50 h 567"/>
              <a:gd name="T38" fmla="*/ 3205 w 5050"/>
              <a:gd name="T39" fmla="*/ 0 h 567"/>
              <a:gd name="T40" fmla="*/ 3550 w 5050"/>
              <a:gd name="T41" fmla="*/ 8 h 567"/>
              <a:gd name="T42" fmla="*/ 3748 w 5050"/>
              <a:gd name="T43" fmla="*/ 74 h 567"/>
              <a:gd name="T44" fmla="*/ 3855 w 5050"/>
              <a:gd name="T45" fmla="*/ 82 h 567"/>
              <a:gd name="T46" fmla="*/ 3954 w 5050"/>
              <a:gd name="T47" fmla="*/ 124 h 567"/>
              <a:gd name="T48" fmla="*/ 4258 w 5050"/>
              <a:gd name="T49" fmla="*/ 132 h 567"/>
              <a:gd name="T50" fmla="*/ 4340 w 5050"/>
              <a:gd name="T51" fmla="*/ 165 h 567"/>
              <a:gd name="T52" fmla="*/ 4390 w 5050"/>
              <a:gd name="T53" fmla="*/ 198 h 567"/>
              <a:gd name="T54" fmla="*/ 4768 w 5050"/>
              <a:gd name="T55" fmla="*/ 214 h 567"/>
              <a:gd name="T56" fmla="*/ 4785 w 5050"/>
              <a:gd name="T57" fmla="*/ 231 h 567"/>
              <a:gd name="T58" fmla="*/ 4801 w 5050"/>
              <a:gd name="T59" fmla="*/ 280 h 567"/>
              <a:gd name="T60" fmla="*/ 5040 w 5050"/>
              <a:gd name="T61" fmla="*/ 296 h 567"/>
              <a:gd name="T62" fmla="*/ 4999 w 5050"/>
              <a:gd name="T63" fmla="*/ 338 h 567"/>
              <a:gd name="T64" fmla="*/ 4620 w 5050"/>
              <a:gd name="T65" fmla="*/ 346 h 567"/>
              <a:gd name="T66" fmla="*/ 3732 w 5050"/>
              <a:gd name="T67" fmla="*/ 412 h 567"/>
              <a:gd name="T68" fmla="*/ 3608 w 5050"/>
              <a:gd name="T69" fmla="*/ 379 h 567"/>
              <a:gd name="T70" fmla="*/ 2991 w 5050"/>
              <a:gd name="T71" fmla="*/ 387 h 567"/>
              <a:gd name="T72" fmla="*/ 2892 w 5050"/>
              <a:gd name="T73" fmla="*/ 329 h 567"/>
              <a:gd name="T74" fmla="*/ 1246 w 5050"/>
              <a:gd name="T75" fmla="*/ 338 h 567"/>
              <a:gd name="T76" fmla="*/ 358 w 5050"/>
              <a:gd name="T77" fmla="*/ 329 h 567"/>
              <a:gd name="T78" fmla="*/ 86 w 5050"/>
              <a:gd name="T79" fmla="*/ 329 h 56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050"/>
              <a:gd name="T121" fmla="*/ 0 h 567"/>
              <a:gd name="T122" fmla="*/ 5050 w 5050"/>
              <a:gd name="T123" fmla="*/ 567 h 56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050" h="567">
                <a:moveTo>
                  <a:pt x="86" y="329"/>
                </a:moveTo>
                <a:cubicBezTo>
                  <a:pt x="110" y="306"/>
                  <a:pt x="127" y="275"/>
                  <a:pt x="152" y="255"/>
                </a:cubicBezTo>
                <a:cubicBezTo>
                  <a:pt x="167" y="243"/>
                  <a:pt x="186" y="234"/>
                  <a:pt x="201" y="222"/>
                </a:cubicBezTo>
                <a:cubicBezTo>
                  <a:pt x="234" y="195"/>
                  <a:pt x="248" y="176"/>
                  <a:pt x="292" y="165"/>
                </a:cubicBezTo>
                <a:cubicBezTo>
                  <a:pt x="300" y="159"/>
                  <a:pt x="308" y="153"/>
                  <a:pt x="317" y="148"/>
                </a:cubicBezTo>
                <a:cubicBezTo>
                  <a:pt x="325" y="144"/>
                  <a:pt x="334" y="144"/>
                  <a:pt x="341" y="140"/>
                </a:cubicBezTo>
                <a:cubicBezTo>
                  <a:pt x="429" y="88"/>
                  <a:pt x="287" y="160"/>
                  <a:pt x="374" y="107"/>
                </a:cubicBezTo>
                <a:cubicBezTo>
                  <a:pt x="415" y="82"/>
                  <a:pt x="474" y="86"/>
                  <a:pt x="522" y="74"/>
                </a:cubicBezTo>
                <a:cubicBezTo>
                  <a:pt x="547" y="58"/>
                  <a:pt x="569" y="51"/>
                  <a:pt x="596" y="41"/>
                </a:cubicBezTo>
                <a:cubicBezTo>
                  <a:pt x="848" y="49"/>
                  <a:pt x="906" y="58"/>
                  <a:pt x="1156" y="50"/>
                </a:cubicBezTo>
                <a:cubicBezTo>
                  <a:pt x="1233" y="33"/>
                  <a:pt x="1307" y="24"/>
                  <a:pt x="1386" y="17"/>
                </a:cubicBezTo>
                <a:cubicBezTo>
                  <a:pt x="1563" y="28"/>
                  <a:pt x="1463" y="22"/>
                  <a:pt x="1576" y="0"/>
                </a:cubicBezTo>
                <a:cubicBezTo>
                  <a:pt x="1719" y="3"/>
                  <a:pt x="1861" y="3"/>
                  <a:pt x="2004" y="8"/>
                </a:cubicBezTo>
                <a:cubicBezTo>
                  <a:pt x="2045" y="10"/>
                  <a:pt x="2043" y="63"/>
                  <a:pt x="2086" y="66"/>
                </a:cubicBezTo>
                <a:cubicBezTo>
                  <a:pt x="2163" y="71"/>
                  <a:pt x="2239" y="71"/>
                  <a:pt x="2316" y="74"/>
                </a:cubicBezTo>
                <a:cubicBezTo>
                  <a:pt x="2363" y="83"/>
                  <a:pt x="2364" y="96"/>
                  <a:pt x="2407" y="107"/>
                </a:cubicBezTo>
                <a:cubicBezTo>
                  <a:pt x="2437" y="104"/>
                  <a:pt x="2467" y="103"/>
                  <a:pt x="2497" y="99"/>
                </a:cubicBezTo>
                <a:cubicBezTo>
                  <a:pt x="2531" y="94"/>
                  <a:pt x="2562" y="68"/>
                  <a:pt x="2596" y="66"/>
                </a:cubicBezTo>
                <a:cubicBezTo>
                  <a:pt x="2829" y="53"/>
                  <a:pt x="2695" y="60"/>
                  <a:pt x="2999" y="50"/>
                </a:cubicBezTo>
                <a:cubicBezTo>
                  <a:pt x="3079" y="36"/>
                  <a:pt x="3121" y="9"/>
                  <a:pt x="3205" y="0"/>
                </a:cubicBezTo>
                <a:cubicBezTo>
                  <a:pt x="3316" y="14"/>
                  <a:pt x="3439" y="4"/>
                  <a:pt x="3550" y="8"/>
                </a:cubicBezTo>
                <a:cubicBezTo>
                  <a:pt x="3616" y="26"/>
                  <a:pt x="3680" y="66"/>
                  <a:pt x="3748" y="74"/>
                </a:cubicBezTo>
                <a:cubicBezTo>
                  <a:pt x="3784" y="78"/>
                  <a:pt x="3819" y="79"/>
                  <a:pt x="3855" y="82"/>
                </a:cubicBezTo>
                <a:cubicBezTo>
                  <a:pt x="3887" y="104"/>
                  <a:pt x="3920" y="106"/>
                  <a:pt x="3954" y="124"/>
                </a:cubicBezTo>
                <a:cubicBezTo>
                  <a:pt x="4057" y="113"/>
                  <a:pt x="4156" y="120"/>
                  <a:pt x="4258" y="132"/>
                </a:cubicBezTo>
                <a:cubicBezTo>
                  <a:pt x="4285" y="141"/>
                  <a:pt x="4315" y="151"/>
                  <a:pt x="4340" y="165"/>
                </a:cubicBezTo>
                <a:cubicBezTo>
                  <a:pt x="4357" y="175"/>
                  <a:pt x="4370" y="197"/>
                  <a:pt x="4390" y="198"/>
                </a:cubicBezTo>
                <a:cubicBezTo>
                  <a:pt x="4603" y="211"/>
                  <a:pt x="4477" y="205"/>
                  <a:pt x="4768" y="214"/>
                </a:cubicBezTo>
                <a:cubicBezTo>
                  <a:pt x="4774" y="220"/>
                  <a:pt x="4781" y="224"/>
                  <a:pt x="4785" y="231"/>
                </a:cubicBezTo>
                <a:cubicBezTo>
                  <a:pt x="4793" y="246"/>
                  <a:pt x="4784" y="276"/>
                  <a:pt x="4801" y="280"/>
                </a:cubicBezTo>
                <a:cubicBezTo>
                  <a:pt x="4901" y="304"/>
                  <a:pt x="4823" y="288"/>
                  <a:pt x="5040" y="296"/>
                </a:cubicBezTo>
                <a:cubicBezTo>
                  <a:pt x="5050" y="327"/>
                  <a:pt x="5033" y="337"/>
                  <a:pt x="4999" y="338"/>
                </a:cubicBezTo>
                <a:cubicBezTo>
                  <a:pt x="4873" y="343"/>
                  <a:pt x="4746" y="343"/>
                  <a:pt x="4620" y="346"/>
                </a:cubicBezTo>
                <a:cubicBezTo>
                  <a:pt x="4399" y="567"/>
                  <a:pt x="3947" y="184"/>
                  <a:pt x="3732" y="412"/>
                </a:cubicBezTo>
                <a:cubicBezTo>
                  <a:pt x="3690" y="401"/>
                  <a:pt x="3650" y="387"/>
                  <a:pt x="3608" y="379"/>
                </a:cubicBezTo>
                <a:cubicBezTo>
                  <a:pt x="3402" y="382"/>
                  <a:pt x="3197" y="395"/>
                  <a:pt x="2991" y="387"/>
                </a:cubicBezTo>
                <a:cubicBezTo>
                  <a:pt x="2973" y="386"/>
                  <a:pt x="2919" y="339"/>
                  <a:pt x="2892" y="329"/>
                </a:cubicBezTo>
                <a:cubicBezTo>
                  <a:pt x="2144" y="338"/>
                  <a:pt x="2031" y="345"/>
                  <a:pt x="1246" y="338"/>
                </a:cubicBezTo>
                <a:cubicBezTo>
                  <a:pt x="951" y="319"/>
                  <a:pt x="654" y="338"/>
                  <a:pt x="358" y="329"/>
                </a:cubicBezTo>
                <a:cubicBezTo>
                  <a:pt x="0" y="344"/>
                  <a:pt x="234" y="329"/>
                  <a:pt x="86" y="329"/>
                </a:cubicBezTo>
                <a:close/>
              </a:path>
            </a:pathLst>
          </a:custGeom>
          <a:pattFill prst="lgConfetti">
            <a:fgClr>
              <a:srgbClr val="808000"/>
            </a:fgClr>
            <a:bgClr>
              <a:srgbClr val="663300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43" name="Picture 6" descr="3521324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/>
          <a:stretch>
            <a:fillRect/>
          </a:stretch>
        </p:blipFill>
        <p:spPr bwMode="auto">
          <a:xfrm rot="-265832">
            <a:off x="1979613" y="620713"/>
            <a:ext cx="597535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1476375" y="256540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9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615173">
            <a:off x="2771775" y="256540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484438" y="1268413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5651500" y="429260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4284663" y="76517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367849">
            <a:off x="6156325" y="2205038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15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030317">
            <a:off x="6516688" y="3573463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195513" y="393382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5" name="AutoShape 17"/>
          <p:cNvSpPr>
            <a:spLocks noChangeArrowheads="1"/>
          </p:cNvSpPr>
          <p:nvPr/>
        </p:nvSpPr>
        <p:spPr bwMode="auto">
          <a:xfrm>
            <a:off x="468313" y="260350"/>
            <a:ext cx="2879725" cy="865188"/>
          </a:xfrm>
          <a:prstGeom prst="cloudCallout">
            <a:avLst>
              <a:gd name="adj1" fmla="val -34343"/>
              <a:gd name="adj2" fmla="val 41194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-252413" y="188913"/>
            <a:ext cx="2232026" cy="792162"/>
          </a:xfrm>
          <a:prstGeom prst="cloudCallout">
            <a:avLst>
              <a:gd name="adj1" fmla="val -17356"/>
              <a:gd name="adj2" fmla="val 14931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2067" name="Picture 19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734379">
            <a:off x="5835650" y="101282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1" name="Picture 23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2" name="Picture 24" descr="Ёжик1"/>
          <p:cNvPicPr>
            <a:picLocks noChangeAspect="1" noChangeArrowheads="1"/>
          </p:cNvPicPr>
          <p:nvPr/>
        </p:nvPicPr>
        <p:blipFill>
          <a:blip r:embed="rId7" cstate="print">
            <a:lum bright="-6000"/>
          </a:blip>
          <a:srcRect/>
          <a:stretch>
            <a:fillRect/>
          </a:stretch>
        </p:blipFill>
        <p:spPr bwMode="auto">
          <a:xfrm rot="429975">
            <a:off x="9396413" y="5767388"/>
            <a:ext cx="1457325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223036">
            <a:off x="4716463" y="1989138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07465 0.881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4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14549 0.6502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06702 0.692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-0.04259 L 0.40139 0.2893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1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11621 C 0.0717 -0.11621 0.12778 -0.04144 0.12778 0.05046 C 0.12778 0.14236 0.0717 0.21713 0.00278 0.21713 C -0.06615 0.21713 -0.12222 0.14236 -0.12222 0.05046 C -0.12222 -0.04144 -0.06615 -0.11621 0.00278 -0.11621 Z " pathEditMode="relative" rAng="0" ptsTypes="fffff">
                                      <p:cBhvr>
                                        <p:cTn id="20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99219 -0.05232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1.12222 -0.03658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0"/>
                            </p:stCondLst>
                            <p:childTnLst>
                              <p:par>
                                <p:cTn id="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5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8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000"/>
                            </p:stCondLst>
                            <p:childTnLst>
                              <p:par>
                                <p:cTn id="5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51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0"/>
                            </p:stCondLst>
                            <p:childTnLst>
                              <p:par>
                                <p:cTn id="58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0"/>
                            </p:stCondLst>
                            <p:childTnLst>
                              <p:par>
                                <p:cTn id="6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54427 0.01019 " pathEditMode="relative" rAng="0" ptsTypes="AA">
                                      <p:cBhvr>
                                        <p:cTn id="64" dur="5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000"/>
                            </p:stCondLst>
                            <p:childTnLst>
                              <p:par>
                                <p:cTn id="6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0"/>
                            </p:stCondLst>
                            <p:childTnLst>
                              <p:par>
                                <p:cTn id="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00399 0.4717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3000"/>
                            </p:stCondLst>
                            <p:childTnLst>
                              <p:par>
                                <p:cTn id="73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82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22 0.03148 C -0.07761 -0.11111 -0.07188 -0.33611 0.03489 -0.4699 C 0.14184 -0.60301 0.31041 -0.5949 0.41076 -0.45231 C 0.51076 -0.30926 0.50503 -0.08495 0.39826 0.04861 C 0.29097 0.18218 0.12239 0.17454 0.02222 0.03148 Z " pathEditMode="relative" rAng="13617341" ptsTypes="fffff">
                                      <p:cBhvr>
                                        <p:cTn id="83" dur="3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-242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000"/>
                            </p:stCondLst>
                            <p:childTnLst>
                              <p:par>
                                <p:cTn id="8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71"/>
                </p:tgtEl>
              </p:cMediaNode>
            </p:video>
          </p:childTnLst>
        </p:cTn>
      </p:par>
    </p:tnLst>
    <p:bldLst>
      <p:bldP spid="2065" grpId="0" animBg="1"/>
      <p:bldP spid="2065" grpId="1" animBg="1"/>
      <p:bldP spid="2066" grpId="0" animBg="1"/>
      <p:bldP spid="206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Работа в парах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1268760"/>
            <a:ext cx="6923112" cy="4857403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  <a:defRPr/>
            </a:pP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Зуб - зубок </a:t>
            </a:r>
          </a:p>
          <a:p>
            <a:pPr eaLnBrk="1" hangingPunct="1">
              <a:buFontTx/>
              <a:buNone/>
              <a:defRPr/>
            </a:pP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глаза - глазища </a:t>
            </a:r>
          </a:p>
          <a:p>
            <a:pPr eaLnBrk="1" hangingPunct="1">
              <a:buFontTx/>
              <a:buNone/>
              <a:defRPr/>
            </a:pP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лыжи </a:t>
            </a: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- лыжник </a:t>
            </a:r>
          </a:p>
          <a:p>
            <a:pPr eaLnBrk="1" hangingPunct="1">
              <a:buFontTx/>
              <a:buNone/>
              <a:defRPr/>
            </a:pP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морковь-морковка </a:t>
            </a:r>
          </a:p>
          <a:p>
            <a:pPr eaLnBrk="1" hangingPunct="1">
              <a:buFontTx/>
              <a:buNone/>
              <a:defRPr/>
            </a:pP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болезнь- болезненный </a:t>
            </a:r>
          </a:p>
          <a:p>
            <a:pPr eaLnBrk="1" hangingPunct="1">
              <a:buFontTx/>
              <a:buNone/>
              <a:defRPr/>
            </a:pP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жир-жирок </a:t>
            </a:r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15363" name="Picture 3" descr="C:\Users\Irina\Desktop\Мои документы\всё для работы\КЛИПАРТЫ\ЛЮДИ\114557586______2x__8_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982272"/>
            <a:ext cx="2297849" cy="16962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7F7F7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825</TotalTime>
  <Words>418</Words>
  <Application>Microsoft Office PowerPoint</Application>
  <PresentationFormat>Экран (4:3)</PresentationFormat>
  <Paragraphs>135</Paragraphs>
  <Slides>20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Работа в парах</vt:lpstr>
      <vt:lpstr>Работа в парах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              Сегодня на уроке:     Я узнал …    Я понял …   Мне понравилось …   Было трудно…    Для меня было открытием, что…   Могу порадоваться успехам …     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91</cp:revision>
  <dcterms:created xsi:type="dcterms:W3CDTF">2014-11-22T17:16:34Z</dcterms:created>
  <dcterms:modified xsi:type="dcterms:W3CDTF">2018-03-25T12:40:15Z</dcterms:modified>
</cp:coreProperties>
</file>