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0" r:id="rId6"/>
    <p:sldId id="261" r:id="rId7"/>
    <p:sldId id="265" r:id="rId8"/>
    <p:sldId id="262" r:id="rId9"/>
    <p:sldId id="266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66" d="100"/>
          <a:sy n="66" d="100"/>
        </p:scale>
        <p:origin x="-636" y="3108"/>
      </p:cViewPr>
      <p:guideLst>
        <p:guide orient="horz" pos="2160"/>
        <p:guide pos="2880"/>
      </p:guideLst>
    </p:cSldViewPr>
  </p:slideViewPr>
  <p:notesTextViewPr>
    <p:cViewPr>
      <p:scale>
        <a:sx n="66" d="100"/>
        <a:sy n="66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9D15FD-A5D3-4D2F-9DC2-847062C364F1}" type="datetimeFigureOut">
              <a:rPr lang="ru-RU" smtClean="0"/>
              <a:pPr/>
              <a:t>26.10.2016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19010C1-0344-4613-BE45-8CFCEC8BA9F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9010C1-0344-4613-BE45-8CFCEC8BA9F9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9010C1-0344-4613-BE45-8CFCEC8BA9F9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9010C1-0344-4613-BE45-8CFCEC8BA9F9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9010C1-0344-4613-BE45-8CFCEC8BA9F9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9010C1-0344-4613-BE45-8CFCEC8BA9F9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9010C1-0344-4613-BE45-8CFCEC8BA9F9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9010C1-0344-4613-BE45-8CFCEC8BA9F9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9010C1-0344-4613-BE45-8CFCEC8BA9F9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DF89BB-7F92-401F-9E37-1CFCAAA8B092}" type="datetimeFigureOut">
              <a:rPr lang="ru-RU" smtClean="0"/>
              <a:pPr/>
              <a:t>26.10.2016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BC0B54-CF07-4A2A-98BB-4AD3514915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DF89BB-7F92-401F-9E37-1CFCAAA8B092}" type="datetimeFigureOut">
              <a:rPr lang="ru-RU" smtClean="0"/>
              <a:pPr/>
              <a:t>26.10.2016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BC0B54-CF07-4A2A-98BB-4AD3514915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DF89BB-7F92-401F-9E37-1CFCAAA8B092}" type="datetimeFigureOut">
              <a:rPr lang="ru-RU" smtClean="0"/>
              <a:pPr/>
              <a:t>26.10.2016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BC0B54-CF07-4A2A-98BB-4AD3514915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DF89BB-7F92-401F-9E37-1CFCAAA8B092}" type="datetimeFigureOut">
              <a:rPr lang="ru-RU" smtClean="0"/>
              <a:pPr/>
              <a:t>26.10.2016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BC0B54-CF07-4A2A-98BB-4AD3514915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DF89BB-7F92-401F-9E37-1CFCAAA8B092}" type="datetimeFigureOut">
              <a:rPr lang="ru-RU" smtClean="0"/>
              <a:pPr/>
              <a:t>26.10.2016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BC0B54-CF07-4A2A-98BB-4AD3514915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DF89BB-7F92-401F-9E37-1CFCAAA8B092}" type="datetimeFigureOut">
              <a:rPr lang="ru-RU" smtClean="0"/>
              <a:pPr/>
              <a:t>26.10.2016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BC0B54-CF07-4A2A-98BB-4AD3514915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DF89BB-7F92-401F-9E37-1CFCAAA8B092}" type="datetimeFigureOut">
              <a:rPr lang="ru-RU" smtClean="0"/>
              <a:pPr/>
              <a:t>26.10.2016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BC0B54-CF07-4A2A-98BB-4AD3514915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DF89BB-7F92-401F-9E37-1CFCAAA8B092}" type="datetimeFigureOut">
              <a:rPr lang="ru-RU" smtClean="0"/>
              <a:pPr/>
              <a:t>26.10.2016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BC0B54-CF07-4A2A-98BB-4AD3514915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DF89BB-7F92-401F-9E37-1CFCAAA8B092}" type="datetimeFigureOut">
              <a:rPr lang="ru-RU" smtClean="0"/>
              <a:pPr/>
              <a:t>26.10.2016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BC0B54-CF07-4A2A-98BB-4AD3514915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DF89BB-7F92-401F-9E37-1CFCAAA8B092}" type="datetimeFigureOut">
              <a:rPr lang="ru-RU" smtClean="0"/>
              <a:pPr/>
              <a:t>26.10.2016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BC0B54-CF07-4A2A-98BB-4AD3514915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DF89BB-7F92-401F-9E37-1CFCAAA8B092}" type="datetimeFigureOut">
              <a:rPr lang="ru-RU" smtClean="0"/>
              <a:pPr/>
              <a:t>26.10.2016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BC0B54-CF07-4A2A-98BB-4AD3514915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DF89BB-7F92-401F-9E37-1CFCAAA8B092}" type="datetimeFigureOut">
              <a:rPr lang="ru-RU" smtClean="0"/>
              <a:pPr/>
              <a:t>26.10.2016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BC0B54-CF07-4A2A-98BB-4AD35149155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85720" y="500042"/>
            <a:ext cx="8215370" cy="1428760"/>
          </a:xfrm>
          <a:solidFill>
            <a:srgbClr val="7030A0"/>
          </a:solidFill>
        </p:spPr>
        <p:txBody>
          <a:bodyPr>
            <a:normAutofit fontScale="90000"/>
          </a:bodyPr>
          <a:lstStyle/>
          <a:p>
            <a:pPr algn="l"/>
            <a:r>
              <a:rPr lang="ru-RU" sz="3100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КОНСПЕКТ УРОКА ПО ЛЁГКОЙ </a:t>
            </a:r>
            <a:br>
              <a:rPr lang="ru-RU" sz="3100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АТЛЕТИКЕ ДЛЯ ОБУЧАЮЩИХСЯ 5 КЛАССА.</a:t>
            </a:r>
            <a:r>
              <a:rPr lang="ru-RU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/>
            </a:r>
            <a:br>
              <a:rPr lang="ru-RU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</a:br>
            <a:endParaRPr lang="ru-RU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6" name="Picture 9"/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/>
          <a:stretch>
            <a:fillRect/>
          </a:stretch>
        </p:blipFill>
        <p:spPr bwMode="auto">
          <a:xfrm>
            <a:off x="2284128" y="1600200"/>
            <a:ext cx="4575744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714356"/>
            <a:ext cx="7772400" cy="1857387"/>
          </a:xfrm>
        </p:spPr>
        <p:txBody>
          <a:bodyPr>
            <a:normAutofit fontScale="90000"/>
          </a:bodyPr>
          <a:lstStyle/>
          <a:p>
            <a:pPr algn="l"/>
            <a:r>
              <a:rPr lang="ru-RU" b="1" dirty="0" smtClean="0">
                <a:solidFill>
                  <a:srgbClr val="FF0000"/>
                </a:solidFill>
              </a:rPr>
              <a:t>Тема урока: Развитие быстроты на материале легкой атлетики.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57290" y="3143248"/>
            <a:ext cx="6400800" cy="1752600"/>
          </a:xfrm>
        </p:spPr>
        <p:txBody>
          <a:bodyPr>
            <a:noAutofit/>
          </a:bodyPr>
          <a:lstStyle/>
          <a:p>
            <a:pPr algn="l"/>
            <a:r>
              <a:rPr lang="ru-RU" sz="2800" b="1" dirty="0" smtClean="0">
                <a:solidFill>
                  <a:srgbClr val="FFFF00"/>
                </a:solidFill>
              </a:rPr>
              <a:t>Цель урока: </a:t>
            </a:r>
            <a:r>
              <a:rPr lang="ru-RU" sz="2800" dirty="0" smtClean="0">
                <a:solidFill>
                  <a:srgbClr val="FFFF00"/>
                </a:solidFill>
              </a:rPr>
              <a:t>способствовать повышению уровня быстроты посредством легкоатлетических упражнений, развитие скоростно-силовых способностей средствами бега на короткие дистанции.</a:t>
            </a:r>
            <a:endParaRPr lang="ru-RU" sz="28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ctrTitle"/>
          </p:nvPr>
        </p:nvSpPr>
        <p:spPr>
          <a:xfrm>
            <a:off x="571472" y="1071546"/>
            <a:ext cx="7643866" cy="571504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Задачи урока: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7" name="Подзаголовок 6"/>
          <p:cNvSpPr>
            <a:spLocks noGrp="1"/>
          </p:cNvSpPr>
          <p:nvPr>
            <p:ph type="subTitle" idx="1"/>
          </p:nvPr>
        </p:nvSpPr>
        <p:spPr>
          <a:xfrm>
            <a:off x="1000100" y="2000240"/>
            <a:ext cx="7143800" cy="3286148"/>
          </a:xfrm>
        </p:spPr>
        <p:txBody>
          <a:bodyPr>
            <a:noAutofit/>
          </a:bodyPr>
          <a:lstStyle/>
          <a:p>
            <a:pPr lvl="0" algn="l"/>
            <a:r>
              <a:rPr lang="ru-RU" sz="2400" dirty="0" smtClean="0">
                <a:solidFill>
                  <a:srgbClr val="FFFF00"/>
                </a:solidFill>
              </a:rPr>
              <a:t>Способствовать развитию скоростно-силовых двигательных качеств, морально-волевых качеств (упорства, целеустремленности).</a:t>
            </a:r>
          </a:p>
          <a:p>
            <a:pPr lvl="0" algn="l"/>
            <a:r>
              <a:rPr lang="ru-RU" sz="2400" dirty="0" smtClean="0">
                <a:solidFill>
                  <a:srgbClr val="FFFF00"/>
                </a:solidFill>
              </a:rPr>
              <a:t>Совершенствовать технику высокого и низкого старта на короткие дистанции.</a:t>
            </a:r>
          </a:p>
          <a:p>
            <a:pPr lvl="0" algn="l"/>
            <a:r>
              <a:rPr lang="ru-RU" sz="2400" dirty="0" smtClean="0">
                <a:solidFill>
                  <a:srgbClr val="FFFF00"/>
                </a:solidFill>
              </a:rPr>
              <a:t>Способствовать укреплению здоровья, повышению функциональных возможностей организма (дыхательных, сердечно-- сосудистых).</a:t>
            </a:r>
          </a:p>
          <a:p>
            <a:endParaRPr lang="ru-RU" sz="20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500042"/>
            <a:ext cx="8229600" cy="917596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Раздел: легкая атлетика</a:t>
            </a:r>
            <a:b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Picture 10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919942" y="1967879"/>
            <a:ext cx="3113116" cy="37906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Содержимое 7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lvl="0"/>
            <a: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Сравнить эффективность низкого и высокого старта на короткие дистанции.</a:t>
            </a:r>
          </a:p>
          <a:p>
            <a:pPr lvl="0"/>
            <a: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На каких дистанциях используется низкий и высокий старт? Почему?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idx="4294967295"/>
          </p:nvPr>
        </p:nvSpPr>
        <p:spPr>
          <a:xfrm>
            <a:off x="4286248" y="5786454"/>
            <a:ext cx="3614737" cy="785813"/>
          </a:xfrm>
        </p:spPr>
        <p:txBody>
          <a:bodyPr>
            <a:normAutofit fontScale="47500" lnSpcReduction="20000"/>
          </a:bodyPr>
          <a:lstStyle/>
          <a:p>
            <a:pPr algn="l"/>
            <a:r>
              <a:rPr lang="ru-RU" sz="38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Тип урока:</a:t>
            </a:r>
            <a:r>
              <a:rPr lang="ru-RU" sz="38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 образовательно-тренировочный.</a:t>
            </a:r>
          </a:p>
          <a:p>
            <a:endParaRPr lang="ru-RU" sz="14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>
          <a:xfrm>
            <a:off x="571472" y="500042"/>
            <a:ext cx="8072494" cy="1500198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Планируемые результаты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: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одзаголовок 9"/>
          <p:cNvSpPr>
            <a:spLocks noGrp="1"/>
          </p:cNvSpPr>
          <p:nvPr>
            <p:ph type="subTitle" idx="1"/>
          </p:nvPr>
        </p:nvSpPr>
        <p:spPr>
          <a:xfrm>
            <a:off x="0" y="2214554"/>
            <a:ext cx="8715404" cy="4286280"/>
          </a:xfrm>
        </p:spPr>
        <p:txBody>
          <a:bodyPr>
            <a:normAutofit/>
          </a:bodyPr>
          <a:lstStyle/>
          <a:p>
            <a:pPr algn="l"/>
            <a:r>
              <a:rPr lang="ru-RU" sz="24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Личностные: </a:t>
            </a:r>
            <a:r>
              <a:rPr lang="ru-RU" sz="24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овладение навыками бега на короткие дистанции, умение проявлять физические способности (качества).</a:t>
            </a:r>
          </a:p>
          <a:p>
            <a:pPr algn="l"/>
            <a:r>
              <a:rPr lang="ru-RU" sz="24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Мета предметные: </a:t>
            </a:r>
            <a:r>
              <a:rPr lang="ru-RU" sz="24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проявлять осознанную дисциплину и готовность отстаивать собственную позицию, владение культурой речи, ведение диалога в доброжелательной и открытой форме, </a:t>
            </a:r>
            <a:r>
              <a:rPr lang="ru-RU" sz="24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умение грамотно излагать собственную точку зрения.</a:t>
            </a:r>
          </a:p>
          <a:p>
            <a:pPr algn="l"/>
            <a:r>
              <a:rPr lang="ru-RU" sz="24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Предметные: </a:t>
            </a:r>
            <a:r>
              <a:rPr lang="ru-RU" sz="24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преодолевать трудности при выполнении учебных заданий, уметь обеспечивать безопасность мест занятий, спортивной одеждой.</a:t>
            </a:r>
          </a:p>
          <a:p>
            <a:pPr algn="l"/>
            <a:endParaRPr lang="ru-RU" sz="24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42852"/>
            <a:ext cx="7115196" cy="1143008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FF00"/>
                </a:solidFill>
              </a:rPr>
              <a:t>Вводно-подготовительная часть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4294967295"/>
          </p:nvPr>
        </p:nvSpPr>
        <p:spPr>
          <a:xfrm>
            <a:off x="0" y="1357313"/>
            <a:ext cx="4043363" cy="4768850"/>
          </a:xfrm>
        </p:spPr>
        <p:txBody>
          <a:bodyPr>
            <a:normAutofit/>
          </a:bodyPr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0" y="1285859"/>
          <a:ext cx="9144000" cy="1707914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71604"/>
                <a:gridCol w="1643074"/>
                <a:gridCol w="1428760"/>
                <a:gridCol w="1714512"/>
                <a:gridCol w="1542494"/>
                <a:gridCol w="1243556"/>
              </a:tblGrid>
              <a:tr h="369866">
                <a:tc rowSpan="2">
                  <a:txBody>
                    <a:bodyPr/>
                    <a:lstStyle/>
                    <a:p>
                      <a:r>
                        <a:rPr lang="ru-RU" sz="1800" b="1" kern="1200" dirty="0" smtClean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Этап образовательного процесса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lang="ru-RU" sz="1800" b="1" kern="1200" dirty="0" smtClean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Деятельность учителя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r>
                        <a:rPr lang="ru-RU" sz="1800" b="1" kern="1200" dirty="0" smtClean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Деятельность учащегося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3219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Личностная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Регулятивная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Познавательная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Коммуникативная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15511319">
                <a:tc>
                  <a:txBody>
                    <a:bodyPr/>
                    <a:lstStyle/>
                    <a:p>
                      <a:r>
                        <a:rPr lang="ru-RU" sz="18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Вводная часть</a:t>
                      </a:r>
                      <a:endParaRPr lang="ru-RU" sz="1800" kern="1200" dirty="0" smtClean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1.Сообщение целей и задач урока.</a:t>
                      </a:r>
                    </a:p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Знакомство с темой и планом урока.</a:t>
                      </a:r>
                    </a:p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Проверка домашнего задания:</a:t>
                      </a:r>
                    </a:p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-как вы думаете, зачем человеку нужна пища;</a:t>
                      </a:r>
                    </a:p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-какие продукты вредны детям.</a:t>
                      </a:r>
                    </a:p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2.Постановка проблемной ситуации.</a:t>
                      </a:r>
                    </a:p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(сегодня на уроке мы с вами проведем эксперимент, будем сравнивать результаты выполнения в беге с низкого и высокого старта, затем сделаем выводы).</a:t>
                      </a:r>
                    </a:p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3.Разминка</a:t>
                      </a:r>
                    </a:p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- при ходьбе, беге, в игре (стена, линия, скамейка, круг).</a:t>
                      </a:r>
                    </a:p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- ОРУ (учащиеся проводят самостоятельно под руководством учителя)</a:t>
                      </a:r>
                    </a:p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-ОРУ на полу (проводит учитель).</a:t>
                      </a:r>
                    </a:p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Ознакомить учащихся с целью и темой урока, настроить на урок.</a:t>
                      </a:r>
                    </a:p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Мотивировать учащихся на выполнение поставленных задач.</a:t>
                      </a:r>
                    </a:p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Подготовить организм занимающихся к работе в основной части урока.</a:t>
                      </a:r>
                    </a:p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Упражнения выполняются в шеренгу по 4.</a:t>
                      </a:r>
                    </a:p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Все упражнения выполняются по 6 раз.</a:t>
                      </a:r>
                    </a:p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Упражнения выполняются в максимальной амплитуде.</a:t>
                      </a:r>
                    </a:p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При выполнении упражнений </a:t>
                      </a:r>
                    </a:p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организуем анализ правильности выполнения упражнений партнером.</a:t>
                      </a:r>
                    </a:p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Наклон делать глубже, ноги в коленях не сгибать.</a:t>
                      </a:r>
                    </a:p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При выполнении прыжков на месте соблюдать дистанцию.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Формирование интереса</a:t>
                      </a:r>
                    </a:p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Установить роль разминки при выполнении упражнений без предметов.</a:t>
                      </a:r>
                    </a:p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Умение выполнять физические упражнения для развития мышц.</a:t>
                      </a:r>
                    </a:p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Правильное выполнение задания.</a:t>
                      </a:r>
                    </a:p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Безопасное поведение во время выполнения задания.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Активное участие в диалоге с учителем</a:t>
                      </a:r>
                    </a:p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Сознательное выполнение определенных упражнений.</a:t>
                      </a:r>
                    </a:p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Определить последовательность и приоритет разминки для мышечных групп.</a:t>
                      </a:r>
                    </a:p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Выполняют команды учителя, контролируют свои действия согласно инструкции учителя.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Весь класс внимательно слушает </a:t>
                      </a:r>
                    </a:p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учителя</a:t>
                      </a:r>
                    </a:p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Совместно с учителем делают выводы, планируют пути достижения познавательных задач.</a:t>
                      </a:r>
                    </a:p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Произвольно строим речевое проговаривание за учителем при выполнении разминки.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Ведут обсуждение по заданной теме, строят высказывания по теме «Рациональное питание школьников»</a:t>
                      </a:r>
                    </a:p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Обсудить ход предстоящей разминки.</a:t>
                      </a:r>
                    </a:p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Деятельность направлена на продуктивное взаимодействие при проведении разминки как со сверстниками так и с учителем.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6361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115196" cy="822944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Основная часть</a:t>
            </a:r>
            <a:endParaRPr lang="ru-RU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1" y="1285860"/>
          <a:ext cx="9501157" cy="1855030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83526"/>
                <a:gridCol w="1583526"/>
                <a:gridCol w="1806211"/>
                <a:gridCol w="1633023"/>
                <a:gridCol w="1311345"/>
                <a:gridCol w="1583526"/>
              </a:tblGrid>
              <a:tr h="925171">
                <a:tc rowSpan="2">
                  <a:txBody>
                    <a:bodyPr/>
                    <a:lstStyle/>
                    <a:p>
                      <a:r>
                        <a:rPr lang="ru-RU" sz="1800" b="1" kern="1200" dirty="0" smtClean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Этап образовательного процесса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lang="ru-RU" sz="1800" b="1" kern="1200" dirty="0" smtClean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Деятельность учителя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kern="1200" dirty="0" smtClean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Деятельность учащегося</a:t>
                      </a:r>
                      <a:endParaRPr lang="ru-RU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5625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Личностная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Регулятивная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Познавательная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Коммуникативная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16968878">
                <a:tc>
                  <a:txBody>
                    <a:bodyPr/>
                    <a:lstStyle/>
                    <a:p>
                      <a:r>
                        <a:rPr lang="ru-RU" sz="18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Основная часть</a:t>
                      </a:r>
                      <a:endParaRPr lang="ru-RU" sz="1800" kern="1200" dirty="0" smtClean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Сегодня мы с вами закрепим и проведем эксперимент в беге с низкого и высокого старта.</a:t>
                      </a:r>
                    </a:p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1.Повторение техники высокого и низкого старта.</a:t>
                      </a:r>
                    </a:p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со стартовым ускорением.</a:t>
                      </a:r>
                    </a:p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2.Выполнение упражнений с высокого старта (фиксируют результат на листочке).</a:t>
                      </a:r>
                    </a:p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3.Выполнение упражнений с низкого старта (фиксируют результат на листочке).</a:t>
                      </a:r>
                    </a:p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ВЫВОД</a:t>
                      </a:r>
                    </a:p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4.Эстафета с разной техникой бега.</a:t>
                      </a:r>
                    </a:p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- с низкого старта (фиксируют результат на листочке)</a:t>
                      </a:r>
                    </a:p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- с высокого старта (фиксируют результат на листочке).</a:t>
                      </a:r>
                    </a:p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5.Подвижная игра «Пустое место»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Деление класса на 4 отделения</a:t>
                      </a:r>
                    </a:p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Показ и рассказ техники низкого и высокого старта</a:t>
                      </a:r>
                    </a:p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Организация диалога</a:t>
                      </a:r>
                    </a:p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Организация игры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Соблюдение правил выполнения заданного двигательного действия, проявление дисциплинированности.</a:t>
                      </a:r>
                    </a:p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Научить сравнивать эффективность техники бега высокого и низкого старта.</a:t>
                      </a:r>
                    </a:p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Оценивают правильность выполнения учебной задачи, собственные возможности её решения.</a:t>
                      </a:r>
                    </a:p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Положительное отношение к занятиям двигательной деятельностью.</a:t>
                      </a:r>
                    </a:p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Внимательно относиться к собственным переживаниям при допущении ошибок.</a:t>
                      </a:r>
                    </a:p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Развитие координационных способностей в сложных двигательных действиях</a:t>
                      </a:r>
                    </a:p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Активное включение в выполнение двигательного</a:t>
                      </a:r>
                    </a:p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действия, взаимодействие со сверстниками, развитие внимания.</a:t>
                      </a:r>
                    </a:p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Участие в игре.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Умение регулировать свои действия, взаимодействовать в группах</a:t>
                      </a:r>
                    </a:p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Принимать инструкцию учителя, четко следовать ей. Осуществлять контроль.</a:t>
                      </a:r>
                    </a:p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Оценивать </a:t>
                      </a:r>
                    </a:p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выполнение двигательных действий согласно поставленным задачам.</a:t>
                      </a:r>
                    </a:p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Сохранять учебную цель и задачу, осуществлять контроль.</a:t>
                      </a:r>
                    </a:p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Самоконтроль правильности выполнения упражнения.</a:t>
                      </a:r>
                    </a:p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Умение собраться, настроиться на деятельность.</a:t>
                      </a:r>
                    </a:p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Осуществлять самоконтроль, выявлять отклонения от эталона.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Весь класс внимательно слушает </a:t>
                      </a:r>
                    </a:p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учителя</a:t>
                      </a:r>
                    </a:p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Совместно с учителем делают выводы, планируют пути достижения познавательных задач.</a:t>
                      </a:r>
                    </a:p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Произвольно строим речевое проговаривание за учителем при выполнении разминки.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Ведут обсуждение по заданной теме, строят высказывания по теме «Рациональное питание школьников»</a:t>
                      </a:r>
                      <a:endParaRPr lang="ru-RU" sz="1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Обсудить ход предстоящей разминки.</a:t>
                      </a:r>
                      <a:endParaRPr lang="ru-RU" sz="1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Деятельность направлена на продуктивное взаимодействие при проведении разминки как со сверстниками так и с учителем.</a:t>
                      </a:r>
                      <a:endParaRPr lang="ru-RU" sz="1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822944"/>
          </a:xfrm>
        </p:spPr>
        <p:txBody>
          <a:bodyPr/>
          <a:lstStyle/>
          <a:p>
            <a:r>
              <a:rPr lang="ru-RU" dirty="0" smtClean="0">
                <a:solidFill>
                  <a:srgbClr val="FFFF00"/>
                </a:solidFill>
              </a:rPr>
              <a:t>Заключительная часть</a:t>
            </a:r>
            <a:endParaRPr lang="ru-RU" dirty="0">
              <a:solidFill>
                <a:srgbClr val="FFFF00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0" y="1285861"/>
          <a:ext cx="9144000" cy="1791308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43042"/>
                <a:gridCol w="1643074"/>
                <a:gridCol w="1285884"/>
                <a:gridCol w="1285884"/>
                <a:gridCol w="1762116"/>
                <a:gridCol w="1524000"/>
              </a:tblGrid>
              <a:tr h="852620">
                <a:tc rowSpan="2">
                  <a:txBody>
                    <a:bodyPr/>
                    <a:lstStyle/>
                    <a:p>
                      <a:r>
                        <a:rPr lang="ru-RU" sz="1800" b="1" kern="1200" dirty="0" smtClean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Этап образовательного процесса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1" kern="1200" dirty="0" smtClean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Деятельность учителя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r>
                        <a:rPr lang="ru-RU" sz="1800" b="1" kern="1200" dirty="0" smtClean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Деятельность учащегося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65612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gridSpan="4"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Личностная      Регулятивная   </a:t>
                      </a:r>
                      <a:r>
                        <a:rPr lang="ru-RU" sz="1800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Познавател</a:t>
                      </a: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   </a:t>
                      </a:r>
                      <a:r>
                        <a:rPr lang="ru-RU" sz="1800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Коммуникат</a:t>
                      </a: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.         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524074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Заключительная часть</a:t>
                      </a:r>
                      <a:endParaRPr lang="ru-RU" sz="1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1.Анализ выполнения учебных задач обучающимися, рефлексия, домашнее задание.</a:t>
                      </a:r>
                      <a:endParaRPr lang="ru-RU" sz="1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Учитель задает вопросы:</a:t>
                      </a:r>
                      <a:endParaRPr lang="ru-RU" sz="1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-что нового узнали на уроке</a:t>
                      </a:r>
                      <a:endParaRPr lang="ru-RU" sz="1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-как вы понимаете рациональное питание школьников.</a:t>
                      </a:r>
                      <a:endParaRPr lang="ru-RU" sz="1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Напомнить фразу</a:t>
                      </a:r>
                      <a:endParaRPr lang="ru-RU" sz="1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«В здоровом теле -здоровый дух».</a:t>
                      </a:r>
                      <a:endParaRPr lang="ru-RU" sz="1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ПОМОЧЬ сделать вывод, что здоровье тела зависит и от питания, а здоровье духа – от здоровья тела (человек – есть то, что он ест).</a:t>
                      </a:r>
                      <a:endParaRPr lang="ru-RU" sz="1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-какие упражнения вы выполняли сегодня на уроке</a:t>
                      </a:r>
                      <a:endParaRPr lang="ru-RU" sz="1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-оцените свою работу на уроке.</a:t>
                      </a:r>
                      <a:endParaRPr lang="ru-RU" sz="1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Строевые элементы.</a:t>
                      </a:r>
                      <a:endParaRPr lang="ru-RU" sz="1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Домашнее задание:</a:t>
                      </a:r>
                      <a:r>
                        <a:rPr lang="ru-RU" sz="18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 составить памятку для детей и родителей «Меню моей семьи»</a:t>
                      </a:r>
                      <a:endParaRPr lang="ru-RU" sz="1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Восстанавливаем пульс, дыхание.</a:t>
                      </a:r>
                      <a:endParaRPr lang="ru-RU" sz="1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Проверяем степень усвоения обучающимися на уроке УЗ.</a:t>
                      </a:r>
                      <a:endParaRPr lang="ru-RU" sz="1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Для того, чтобы сохранять и укреплять здоровье, необходимо знать, как работает организм. Важно соблюдать правила питания, тогда пищеварительная система организма будет работать хорошо.</a:t>
                      </a:r>
                      <a:endParaRPr lang="ru-RU" sz="1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Ставим УЗ на дом.</a:t>
                      </a:r>
                      <a:endParaRPr lang="ru-RU" sz="1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Определять собственные ощущения при освоении учебной задачи на уроке.</a:t>
                      </a:r>
                      <a:endParaRPr lang="ru-RU" sz="1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Осознать нужность домашнего задания.</a:t>
                      </a:r>
                      <a:endParaRPr lang="ru-RU" sz="1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Условия, необходимые для достижения поставленной цели.</a:t>
                      </a:r>
                      <a:endParaRPr lang="ru-RU" sz="1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Определять смысл поставленной на уроке УЗ.</a:t>
                      </a:r>
                      <a:endParaRPr lang="ru-RU" sz="1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Оценивают свою работу на уроке, прослушивают оценку учителя</a:t>
                      </a:r>
                      <a:endParaRPr lang="ru-RU" sz="1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Формируем умение выделять основные </a:t>
                      </a:r>
                      <a:r>
                        <a:rPr lang="ru-RU" sz="18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признаки </a:t>
                      </a:r>
                      <a:r>
                        <a:rPr lang="ru-RU" sz="18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сравнения </a:t>
                      </a:r>
                      <a:r>
                        <a:rPr lang="ru-RU" sz="18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выполнения </a:t>
                      </a:r>
                      <a:r>
                        <a:rPr lang="ru-RU" sz="18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УЗ. Обсуждают работу на уроке. Повторяют новые полученные знания на </a:t>
                      </a:r>
                      <a:r>
                        <a:rPr lang="ru-RU" sz="18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у  роке</a:t>
                      </a:r>
                      <a:r>
                        <a:rPr lang="ru-RU" sz="18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.</a:t>
                      </a:r>
                      <a:endParaRPr lang="ru-RU" sz="1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Оценивают свою деятельность.</a:t>
                      </a:r>
                      <a:endParaRPr lang="ru-RU" sz="1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Обеспечиваем социальную компетентность и учет позиции других людей. Отвечают на вопросы учителя, формируют понятие «Рациональное питание школьников».</a:t>
                      </a:r>
                      <a:endParaRPr lang="ru-RU" sz="1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Слушают одноклассников, активно участвуют в решении коммуникативной задачи, выражают свое мнение об итогах работы на уроке.</a:t>
                      </a:r>
                      <a:endParaRPr lang="ru-RU" sz="1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Используемые материалы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FF00"/>
                </a:solidFill>
              </a:rPr>
              <a:t>В.И.Коваленко «Поурочные разработки по физкультуре». МОСКВА. «ВАКО». 2001Г.</a:t>
            </a:r>
          </a:p>
          <a:p>
            <a:r>
              <a:rPr lang="en-US" dirty="0" smtClean="0">
                <a:solidFill>
                  <a:srgbClr val="FFFF00"/>
                </a:solidFill>
              </a:rPr>
              <a:t>www jandex.ru</a:t>
            </a:r>
            <a:endParaRPr lang="ru-RU" dirty="0">
              <a:solidFill>
                <a:srgbClr val="FFFF00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316</TotalTime>
  <Words>992</Words>
  <Application>Microsoft Office PowerPoint</Application>
  <PresentationFormat>Экран (4:3)</PresentationFormat>
  <Paragraphs>150</Paragraphs>
  <Slides>9</Slides>
  <Notes>8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КОНСПЕКТ УРОКА ПО ЛЁГКОЙ  АТЛЕТИКЕ ДЛЯ ОБУЧАЮЩИХСЯ 5 КЛАССА. </vt:lpstr>
      <vt:lpstr>Тема урока: Развитие быстроты на материале легкой атлетики.</vt:lpstr>
      <vt:lpstr>Задачи урока:</vt:lpstr>
      <vt:lpstr>Раздел: легкая атлетика </vt:lpstr>
      <vt:lpstr>Планируемые результаты: </vt:lpstr>
      <vt:lpstr>Вводно-подготовительная часть</vt:lpstr>
      <vt:lpstr>Основная часть</vt:lpstr>
      <vt:lpstr>Заключительная часть</vt:lpstr>
      <vt:lpstr>Используемые материалы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КОНСПЕКТ УРОКА ПО ЛЁГКОЙ  АТЛЕТИКЕ ДЛЯ ОБУЧАЮЩИХСЯ 5 КЛАССА. </dc:title>
  <dc:creator>User</dc:creator>
  <cp:lastModifiedBy>User</cp:lastModifiedBy>
  <cp:revision>5</cp:revision>
  <dcterms:created xsi:type="dcterms:W3CDTF">2016-10-25T11:28:12Z</dcterms:created>
  <dcterms:modified xsi:type="dcterms:W3CDTF">2016-10-26T04:18:45Z</dcterms:modified>
</cp:coreProperties>
</file>