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0"/>
  </p:notesMasterIdLst>
  <p:sldIdLst>
    <p:sldId id="269" r:id="rId2"/>
    <p:sldId id="291" r:id="rId3"/>
    <p:sldId id="271" r:id="rId4"/>
    <p:sldId id="290" r:id="rId5"/>
    <p:sldId id="272" r:id="rId6"/>
    <p:sldId id="274" r:id="rId7"/>
    <p:sldId id="266" r:id="rId8"/>
    <p:sldId id="275" r:id="rId9"/>
    <p:sldId id="257" r:id="rId10"/>
    <p:sldId id="277" r:id="rId11"/>
    <p:sldId id="279" r:id="rId12"/>
    <p:sldId id="285" r:id="rId13"/>
    <p:sldId id="260" r:id="rId14"/>
    <p:sldId id="281" r:id="rId15"/>
    <p:sldId id="288" r:id="rId16"/>
    <p:sldId id="287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6600"/>
    <a:srgbClr val="FFFFFF"/>
    <a:srgbClr val="969696"/>
    <a:srgbClr val="99CCFF"/>
    <a:srgbClr val="CCFFFF"/>
    <a:srgbClr val="66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D3BDB-C5E9-4A17-9052-5B35447424F9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22C26-F11F-492D-9C9C-5A18A5CC9C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289047CE-E348-4BF8-BAC9-E1D5DFE8FA57}" type="slidenum">
              <a:rPr lang="ru-RU" smtClean="0"/>
              <a:pPr>
                <a:defRPr/>
              </a:pPr>
              <a:t>16</a:t>
            </a:fld>
            <a:endParaRPr 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558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26307-39AE-4EF4-83E1-CF0DB25DD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56285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BFB0E-B2BF-4019-B0AB-B6F85EB308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0352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13A3C-7738-42B5-8215-23AFC01A1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38135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3C37B-42B2-48E7-A510-4203A7569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98445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EFDDB-BD93-440D-A8AA-AB6C0217C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993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67E47-2B21-4A12-AB69-A324674D5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73837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5455E-360B-4B37-8669-60B53E6CF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99981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6C7EC-4B07-40D2-B95B-8135DAABB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48282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C9585-DC32-4CE8-94F5-CF7D52AD7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59954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A7F09-EE72-448F-9016-A12627C2F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2501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244D2-2D1D-49CE-8E1D-4AFB0C6AF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2501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F11A854-6582-4FAC-B62B-A28C6243E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ifpark.su/Gifs/COSMOS/r5.gif" TargetMode="External"/><Relationship Id="rId3" Type="http://schemas.openxmlformats.org/officeDocument/2006/relationships/hyperlink" Target="http://www.gifpark.su/Gifs/TRANSPORT/plane_in_sky.gif" TargetMode="External"/><Relationship Id="rId7" Type="http://schemas.openxmlformats.org/officeDocument/2006/relationships/hyperlink" Target="http://www.gifpark.su/Gifs/PEOPLE/M/MANWALK.gif" TargetMode="External"/><Relationship Id="rId2" Type="http://schemas.openxmlformats.org/officeDocument/2006/relationships/hyperlink" Target="http://img-fotki.yandex.ru/get/4608/astrav2008.182/0_5c676_352f0586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0-tub-ru.yandex.net/i?id=4b1a423fad4971abc07b926951070e16&amp;n=21" TargetMode="External"/><Relationship Id="rId5" Type="http://schemas.openxmlformats.org/officeDocument/2006/relationships/hyperlink" Target="http://img0.liveinternet.ru/images/attach/c/4/82/395/82395906_large_002.png" TargetMode="External"/><Relationship Id="rId4" Type="http://schemas.openxmlformats.org/officeDocument/2006/relationships/hyperlink" Target="http://www.gifpark.su/Gifs/TRANSPORT/sci-truck_with_bike.gif" TargetMode="External"/><Relationship Id="rId9" Type="http://schemas.openxmlformats.org/officeDocument/2006/relationships/hyperlink" Target="http://yankovairina.rusedu.net/gallery/4499/Galkina_I.A._Elektronnye_fizminutki_dlya_glaz._Chast_1.ra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3.wmf"/><Relationship Id="rId19" Type="http://schemas.openxmlformats.org/officeDocument/2006/relationships/image" Target="../media/image3.png"/><Relationship Id="rId4" Type="http://schemas.openxmlformats.org/officeDocument/2006/relationships/image" Target="../media/image10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приложения\Приложение №1\Карт к урок мат\анимацион.карт\прив зел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194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441380"/>
              </p:ext>
            </p:extLst>
          </p:nvPr>
        </p:nvGraphicFramePr>
        <p:xfrm>
          <a:off x="467544" y="1412776"/>
          <a:ext cx="8208912" cy="1402080"/>
        </p:xfrm>
        <a:graphic>
          <a:graphicData uri="http://schemas.openxmlformats.org/drawingml/2006/table">
            <a:tbl>
              <a:tblPr/>
              <a:tblGrid>
                <a:gridCol w="2705357"/>
                <a:gridCol w="2829433"/>
                <a:gridCol w="2674122"/>
              </a:tblGrid>
              <a:tr h="70088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+mj-lt"/>
                          <a:ea typeface="MS Mincho"/>
                          <a:cs typeface="Times New Roman"/>
                        </a:rPr>
                        <a:t>V</a:t>
                      </a:r>
                      <a:endParaRPr lang="ru-RU" sz="4000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+mj-lt"/>
                          <a:ea typeface="MS Mincho"/>
                          <a:cs typeface="Times New Roman"/>
                        </a:rPr>
                        <a:t>t</a:t>
                      </a:r>
                      <a:endParaRPr lang="ru-RU" sz="4000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+mj-lt"/>
                          <a:ea typeface="MS Mincho"/>
                          <a:cs typeface="Times New Roman"/>
                        </a:rPr>
                        <a:t>S</a:t>
                      </a:r>
                      <a:endParaRPr lang="ru-RU" sz="4000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+mj-lt"/>
                          <a:ea typeface="MS Mincho"/>
                          <a:cs typeface="Times New Roman"/>
                        </a:rPr>
                        <a:t>110 </a:t>
                      </a:r>
                      <a:r>
                        <a:rPr lang="ru-RU" sz="4000" b="1" dirty="0">
                          <a:latin typeface="+mj-lt"/>
                          <a:ea typeface="MS Mincho"/>
                          <a:cs typeface="Times New Roman"/>
                        </a:rPr>
                        <a:t>км/ч</a:t>
                      </a:r>
                      <a:endParaRPr lang="ru-RU" sz="40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+mj-lt"/>
                          <a:ea typeface="MS Mincho"/>
                          <a:cs typeface="Times New Roman"/>
                        </a:rPr>
                        <a:t>40 </a:t>
                      </a:r>
                      <a:r>
                        <a:rPr lang="ru-RU" sz="4000" b="1" dirty="0">
                          <a:latin typeface="+mj-lt"/>
                          <a:ea typeface="MS Mincho"/>
                          <a:cs typeface="Times New Roman"/>
                        </a:rPr>
                        <a:t>ч.</a:t>
                      </a:r>
                      <a:endParaRPr lang="ru-RU" sz="40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+mj-lt"/>
                          <a:ea typeface="MS Mincho"/>
                          <a:cs typeface="Times New Roman"/>
                        </a:rPr>
                        <a:t>? км</a:t>
                      </a:r>
                      <a:endParaRPr lang="ru-RU" sz="40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75656" y="404664"/>
            <a:ext cx="6016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Составьте задачу:</a:t>
            </a:r>
            <a:endParaRPr lang="ru-RU" sz="5400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262" y="2852936"/>
            <a:ext cx="887749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71500" indent="-571500" algn="ctr">
              <a:buFont typeface="Wingdings" pitchFamily="2" charset="2"/>
              <a:buChar char="Ø"/>
            </a:pPr>
            <a:r>
              <a:rPr lang="ru-RU" sz="4000" i="1" cap="none" spc="0" dirty="0" smtClean="0">
                <a:ln w="11430">
                  <a:solidFill>
                    <a:srgbClr val="00800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Какие знания и навыки понадобятся,</a:t>
            </a:r>
          </a:p>
          <a:p>
            <a:pPr algn="ctr"/>
            <a:r>
              <a:rPr lang="ru-RU" sz="4000" i="1" dirty="0" smtClean="0">
                <a:ln w="11430">
                  <a:solidFill>
                    <a:srgbClr val="00800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чтобы решить задачу?</a:t>
            </a:r>
            <a:endParaRPr lang="ru-RU" sz="4000" i="1" cap="none" spc="0" dirty="0">
              <a:ln w="11430">
                <a:solidFill>
                  <a:srgbClr val="008000"/>
                </a:solidFill>
              </a:ln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52205" y="4055266"/>
            <a:ext cx="475252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S</a:t>
            </a:r>
            <a:r>
              <a:rPr lang="ru-RU" sz="4800" dirty="0">
                <a:solidFill>
                  <a:srgbClr val="FF0000"/>
                </a:solidFill>
                <a:ea typeface="MS Mincho"/>
                <a:cs typeface="Times New Roman"/>
              </a:rPr>
              <a:t> </a:t>
            </a:r>
            <a:r>
              <a:rPr lang="ru-RU" sz="48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= </a:t>
            </a:r>
            <a:r>
              <a:rPr lang="en-US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V</a:t>
            </a:r>
            <a:r>
              <a:rPr lang="ru-RU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 </a:t>
            </a:r>
            <a:r>
              <a:rPr lang="ru-RU" sz="32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  <a:ea typeface="MS Mincho"/>
                <a:cs typeface="Times New Roman"/>
              </a:rPr>
              <a:t>х</a:t>
            </a:r>
            <a:r>
              <a:rPr lang="ru-RU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t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18314" y="4663280"/>
            <a:ext cx="7272808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Алгоритм умножения чисел,    </a:t>
            </a:r>
            <a:b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оканчивающихся нулями.</a:t>
            </a:r>
            <a: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62245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708276"/>
              </p:ext>
            </p:extLst>
          </p:nvPr>
        </p:nvGraphicFramePr>
        <p:xfrm>
          <a:off x="467544" y="1412776"/>
          <a:ext cx="8208912" cy="1402080"/>
        </p:xfrm>
        <a:graphic>
          <a:graphicData uri="http://schemas.openxmlformats.org/drawingml/2006/table">
            <a:tbl>
              <a:tblPr/>
              <a:tblGrid>
                <a:gridCol w="2705357"/>
                <a:gridCol w="2829433"/>
                <a:gridCol w="2674122"/>
              </a:tblGrid>
              <a:tr h="70088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+mj-lt"/>
                          <a:ea typeface="MS Mincho"/>
                          <a:cs typeface="Times New Roman"/>
                        </a:rPr>
                        <a:t>V</a:t>
                      </a:r>
                      <a:endParaRPr lang="ru-RU" sz="4000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+mj-lt"/>
                          <a:ea typeface="MS Mincho"/>
                          <a:cs typeface="Times New Roman"/>
                        </a:rPr>
                        <a:t>t</a:t>
                      </a:r>
                      <a:endParaRPr lang="ru-RU" sz="4000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FF0000"/>
                          </a:solidFill>
                          <a:latin typeface="+mj-lt"/>
                          <a:ea typeface="MS Mincho"/>
                          <a:cs typeface="Times New Roman"/>
                        </a:rPr>
                        <a:t>S</a:t>
                      </a:r>
                      <a:endParaRPr lang="ru-RU" sz="4000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+mj-lt"/>
                          <a:ea typeface="MS Mincho"/>
                          <a:cs typeface="Times New Roman"/>
                        </a:rPr>
                        <a:t>110 </a:t>
                      </a:r>
                      <a:r>
                        <a:rPr lang="ru-RU" sz="4000" b="1" dirty="0">
                          <a:latin typeface="+mj-lt"/>
                          <a:ea typeface="MS Mincho"/>
                          <a:cs typeface="Times New Roman"/>
                        </a:rPr>
                        <a:t>км/ч</a:t>
                      </a:r>
                      <a:endParaRPr lang="ru-RU" sz="40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+mj-lt"/>
                          <a:ea typeface="MS Mincho"/>
                          <a:cs typeface="Times New Roman"/>
                        </a:rPr>
                        <a:t>40 </a:t>
                      </a:r>
                      <a:r>
                        <a:rPr lang="ru-RU" sz="4000" b="1" dirty="0">
                          <a:latin typeface="+mj-lt"/>
                          <a:ea typeface="MS Mincho"/>
                          <a:cs typeface="Times New Roman"/>
                        </a:rPr>
                        <a:t>ч.</a:t>
                      </a:r>
                      <a:endParaRPr lang="ru-RU" sz="40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+mj-lt"/>
                          <a:ea typeface="MS Mincho"/>
                          <a:cs typeface="Times New Roman"/>
                        </a:rPr>
                        <a:t>? км</a:t>
                      </a:r>
                      <a:endParaRPr lang="ru-RU" sz="40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009345" y="404664"/>
            <a:ext cx="2948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Решение:</a:t>
            </a:r>
            <a:endParaRPr lang="ru-RU" sz="5400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1640" y="2780928"/>
            <a:ext cx="26642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S</a:t>
            </a:r>
            <a:r>
              <a:rPr lang="ru-RU" sz="4800" dirty="0">
                <a:solidFill>
                  <a:srgbClr val="FF0000"/>
                </a:solidFill>
                <a:ea typeface="MS Mincho"/>
                <a:cs typeface="Times New Roman"/>
              </a:rPr>
              <a:t> </a:t>
            </a:r>
            <a:r>
              <a:rPr lang="ru-RU" sz="48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= </a:t>
            </a:r>
            <a:r>
              <a:rPr lang="en-US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V</a:t>
            </a:r>
            <a:r>
              <a:rPr lang="ru-RU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 </a:t>
            </a:r>
            <a:r>
              <a:rPr lang="ru-RU" sz="32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  <a:ea typeface="MS Mincho"/>
                <a:cs typeface="Times New Roman"/>
              </a:rPr>
              <a:t>х</a:t>
            </a:r>
            <a:r>
              <a:rPr lang="ru-RU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  <a:ea typeface="MS Mincho"/>
                <a:cs typeface="Times New Roman"/>
              </a:rPr>
              <a:t>t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3429000"/>
            <a:ext cx="727280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110 х 40 = ? (км)</a:t>
            </a:r>
          </a:p>
          <a:p>
            <a:pPr algn="ctr"/>
            <a:r>
              <a:rPr lang="ru-RU" sz="4400" i="1" dirty="0" smtClean="0">
                <a:ln w="11430">
                  <a:solidFill>
                    <a:srgbClr val="008000"/>
                  </a:solidFill>
                </a:ln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Какая запись решения удобна?</a:t>
            </a:r>
            <a:endParaRPr lang="ru-RU" sz="4400" i="1" cap="none" spc="0" dirty="0">
              <a:ln w="11430">
                <a:solidFill>
                  <a:srgbClr val="008000"/>
                </a:solidFill>
              </a:ln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2715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508" y="404664"/>
            <a:ext cx="8856984" cy="5890666"/>
          </a:xfrm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    Алгоритм письменного приёма  умножения чисел, оканчивающихся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нулями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.</a:t>
            </a:r>
            <a:b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1.</a:t>
            </a: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>Множители </a:t>
            </a:r>
            <a: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  <a:t>записываю так, </a:t>
            </a: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>чтобы </a:t>
            </a:r>
            <a: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  <a:t>нули остались в стороне</a:t>
            </a: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>.</a:t>
            </a:r>
            <a: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2.</a:t>
            </a: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> Умножаю </a:t>
            </a:r>
            <a: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  <a:t>многозначное число на число, </a:t>
            </a: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>не </a:t>
            </a:r>
            <a: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  <a:t>обращая внимания на нули</a:t>
            </a: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>.</a:t>
            </a:r>
            <a: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  <a:t/>
            </a:r>
            <a:b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3.</a:t>
            </a: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> К </a:t>
            </a:r>
            <a: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  <a:t>полученному результату приписываю столько нулей, </a:t>
            </a:r>
            <a:r>
              <a:rPr lang="ru-RU" b="1" dirty="0" smtClean="0">
                <a:solidFill>
                  <a:srgbClr val="0E05BD"/>
                </a:solidFill>
                <a:latin typeface="Monotype Corsiva" panose="03010101010201010101" pitchFamily="66" charset="0"/>
              </a:rPr>
              <a:t>сколько </a:t>
            </a:r>
            <a: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  <a:t>их в обоих множителях. </a:t>
            </a:r>
            <a:br>
              <a:rPr lang="ru-RU" b="1" dirty="0">
                <a:solidFill>
                  <a:srgbClr val="0E05BD"/>
                </a:solidFill>
                <a:latin typeface="Monotype Corsiva" panose="03010101010201010101" pitchFamily="66" charset="0"/>
              </a:rPr>
            </a:br>
            <a:endParaRPr lang="ru-RU" b="1" dirty="0">
              <a:solidFill>
                <a:srgbClr val="0E05BD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420888"/>
            <a:ext cx="61926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47663" y="3690581"/>
            <a:ext cx="59046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4869160"/>
            <a:ext cx="4392487" cy="584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5525859"/>
            <a:ext cx="4392487" cy="584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177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42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169605"/>
              </p:ext>
            </p:extLst>
          </p:nvPr>
        </p:nvGraphicFramePr>
        <p:xfrm>
          <a:off x="2843808" y="1556792"/>
          <a:ext cx="6096000" cy="4313588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8571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kumimoji="0" lang="ru-RU" sz="4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4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4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6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км/ч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км/с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м/с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м/мин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сутки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35293" y="1327994"/>
            <a:ext cx="242912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4800" b="1" i="1" dirty="0">
                <a:solidFill>
                  <a:srgbClr val="FF0000"/>
                </a:solidFill>
                <a:latin typeface="+mj-lt"/>
              </a:rPr>
              <a:t>V</a:t>
            </a:r>
            <a:r>
              <a:rPr lang="ru-RU" sz="4800" b="1" i="1" dirty="0">
                <a:solidFill>
                  <a:schemeClr val="accent2"/>
                </a:solidFill>
                <a:latin typeface="+mj-lt"/>
              </a:rPr>
              <a:t> = S : </a:t>
            </a:r>
            <a:r>
              <a:rPr lang="ru-RU" sz="4800" b="1" i="1" dirty="0" err="1">
                <a:solidFill>
                  <a:schemeClr val="accent2"/>
                </a:solidFill>
                <a:latin typeface="+mj-lt"/>
              </a:rPr>
              <a:t>t</a:t>
            </a:r>
            <a:endParaRPr lang="ru-RU" sz="4800" b="1" i="1" dirty="0">
              <a:solidFill>
                <a:schemeClr val="accent2"/>
              </a:solidFill>
              <a:latin typeface="+mj-lt"/>
            </a:endParaRPr>
          </a:p>
          <a:p>
            <a:pPr algn="ctr">
              <a:defRPr/>
            </a:pPr>
            <a:r>
              <a:rPr lang="ru-RU" sz="4800" b="1" i="1" dirty="0" err="1">
                <a:solidFill>
                  <a:srgbClr val="FF0000"/>
                </a:solidFill>
                <a:latin typeface="+mj-lt"/>
              </a:rPr>
              <a:t>t</a:t>
            </a:r>
            <a:r>
              <a:rPr lang="ru-RU" sz="4800" b="1" i="1" dirty="0">
                <a:solidFill>
                  <a:schemeClr val="accent2"/>
                </a:solidFill>
                <a:latin typeface="+mj-lt"/>
              </a:rPr>
              <a:t> = </a:t>
            </a:r>
            <a:r>
              <a:rPr lang="en-US" sz="4800" b="1" i="1" dirty="0">
                <a:solidFill>
                  <a:schemeClr val="accent2"/>
                </a:solidFill>
                <a:latin typeface="+mj-lt"/>
              </a:rPr>
              <a:t>S</a:t>
            </a:r>
            <a:r>
              <a:rPr lang="ru-RU" sz="4800" b="1" i="1" dirty="0">
                <a:solidFill>
                  <a:schemeClr val="accent2"/>
                </a:solidFill>
                <a:latin typeface="+mj-lt"/>
              </a:rPr>
              <a:t> : V</a:t>
            </a:r>
          </a:p>
          <a:p>
            <a:pPr algn="ctr">
              <a:defRPr/>
            </a:pPr>
            <a:r>
              <a:rPr lang="ru-RU" sz="4800" b="1" i="1" dirty="0">
                <a:solidFill>
                  <a:srgbClr val="FF0000"/>
                </a:solidFill>
                <a:latin typeface="+mj-lt"/>
              </a:rPr>
              <a:t>S</a:t>
            </a:r>
            <a:r>
              <a:rPr lang="ru-RU" sz="4800" b="1" i="1" dirty="0">
                <a:solidFill>
                  <a:schemeClr val="accent2"/>
                </a:solidFill>
                <a:latin typeface="+mj-lt"/>
              </a:rPr>
              <a:t> = V ∙ </a:t>
            </a:r>
            <a:r>
              <a:rPr lang="ru-RU" sz="4800" b="1" i="1" dirty="0" err="1">
                <a:solidFill>
                  <a:schemeClr val="accent2"/>
                </a:solidFill>
                <a:latin typeface="+mj-lt"/>
              </a:rPr>
              <a:t>t</a:t>
            </a:r>
            <a:r>
              <a:rPr lang="ru-RU" sz="4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64420" y="404664"/>
            <a:ext cx="3460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Проверим:</a:t>
            </a:r>
            <a:endParaRPr lang="ru-RU" sz="5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323528" y="285750"/>
            <a:ext cx="856895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400" b="1" i="1" u="sng" dirty="0" smtClean="0">
                <a:solidFill>
                  <a:srgbClr val="FF6600"/>
                </a:solidFill>
                <a:latin typeface="+mj-lt"/>
              </a:rPr>
              <a:t>Задача 2:</a:t>
            </a:r>
            <a:endParaRPr lang="ru-RU" sz="4400" b="1" i="1" u="sng" dirty="0">
              <a:solidFill>
                <a:srgbClr val="FF6600"/>
              </a:solidFill>
              <a:latin typeface="+mj-lt"/>
            </a:endParaRPr>
          </a:p>
          <a:p>
            <a:pPr eaLnBrk="1" hangingPunct="1"/>
            <a:r>
              <a:rPr lang="ru-RU" sz="3200" b="1" dirty="0">
                <a:solidFill>
                  <a:schemeClr val="accent2"/>
                </a:solidFill>
                <a:latin typeface="+mj-lt"/>
              </a:rPr>
              <a:t>Из двух концов города выехали навстречу друг другу два трамвая. Один трамвай ехал со скоростью 36 км/ч, а другой – со скоростью 32 км/ч. Через сколько часов они встретятся, если первоначальное расстояние между ними 136 км?</a:t>
            </a:r>
          </a:p>
          <a:p>
            <a:pPr algn="ctr" eaLnBrk="1" hangingPunct="1"/>
            <a:endParaRPr lang="ru-RU" sz="2800" b="1" dirty="0">
              <a:solidFill>
                <a:srgbClr val="008000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979712" y="4582715"/>
            <a:ext cx="669674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Левая фигурная скобка 5"/>
          <p:cNvSpPr/>
          <p:nvPr/>
        </p:nvSpPr>
        <p:spPr>
          <a:xfrm rot="16200000">
            <a:off x="5078055" y="1484375"/>
            <a:ext cx="500062" cy="6696742"/>
          </a:xfrm>
          <a:prstGeom prst="leftBrace">
            <a:avLst>
              <a:gd name="adj1" fmla="val 8333"/>
              <a:gd name="adj2" fmla="val 5212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9023" y="4941168"/>
            <a:ext cx="15087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136 км</a:t>
            </a:r>
            <a:endParaRPr lang="ru-RU" sz="36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979712" y="4440734"/>
            <a:ext cx="136815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7308304" y="4440734"/>
            <a:ext cx="1366327" cy="31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1979715" y="3920035"/>
            <a:ext cx="1368149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2800" dirty="0" smtClean="0">
                <a:solidFill>
                  <a:schemeClr val="accent2"/>
                </a:solidFill>
                <a:latin typeface="+mn-lt"/>
              </a:rPr>
              <a:t>36 км/ч</a:t>
            </a:r>
            <a:endParaRPr lang="ru-RU" sz="28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7199332" y="3927809"/>
            <a:ext cx="14697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2800" dirty="0" smtClean="0">
                <a:solidFill>
                  <a:schemeClr val="accent2"/>
                </a:solidFill>
                <a:latin typeface="+mn-lt"/>
              </a:rPr>
              <a:t>32 км/ч</a:t>
            </a:r>
            <a:endParaRPr lang="ru-RU" sz="2800" dirty="0">
              <a:solidFill>
                <a:schemeClr val="accent2"/>
              </a:solidFill>
              <a:latin typeface="+mn-lt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683553" y="4181974"/>
            <a:ext cx="1" cy="4007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Равнобедренный треугольник 18"/>
          <p:cNvSpPr/>
          <p:nvPr/>
        </p:nvSpPr>
        <p:spPr>
          <a:xfrm rot="5400000">
            <a:off x="5665695" y="4147420"/>
            <a:ext cx="321467" cy="285751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75606" y="3596869"/>
            <a:ext cx="10086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 = ?</a:t>
            </a:r>
            <a:endParaRPr lang="ru-RU" sz="3600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13393" y="5733256"/>
            <a:ext cx="59330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cap="none" spc="0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В:</a:t>
            </a:r>
            <a:r>
              <a:rPr lang="ru-RU" sz="4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sz="4400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136 : (36 + 32) = 2 (ч)</a:t>
            </a:r>
            <a:endParaRPr lang="ru-RU" sz="4400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2837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16" grpId="0"/>
      <p:bldP spid="17" grpId="0"/>
      <p:bldP spid="19" grpId="0" animBg="1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1714500" y="2714625"/>
            <a:ext cx="6429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9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1"/>
          <p:cNvGrpSpPr>
            <a:grpSpLocks/>
          </p:cNvGrpSpPr>
          <p:nvPr/>
        </p:nvGrpSpPr>
        <p:grpSpPr bwMode="auto">
          <a:xfrm>
            <a:off x="2749392" y="2928144"/>
            <a:ext cx="6357937" cy="3574203"/>
            <a:chOff x="2214546" y="1500174"/>
            <a:chExt cx="5429288" cy="3573839"/>
          </a:xfrm>
        </p:grpSpPr>
        <p:grpSp>
          <p:nvGrpSpPr>
            <p:cNvPr id="28677" name="Группа 19"/>
            <p:cNvGrpSpPr>
              <a:grpSpLocks/>
            </p:cNvGrpSpPr>
            <p:nvPr/>
          </p:nvGrpSpPr>
          <p:grpSpPr bwMode="auto">
            <a:xfrm>
              <a:off x="2214546" y="1500174"/>
              <a:ext cx="5429288" cy="2569792"/>
              <a:chOff x="2214546" y="1500174"/>
              <a:chExt cx="5429288" cy="2569792"/>
            </a:xfrm>
          </p:grpSpPr>
          <p:grpSp>
            <p:nvGrpSpPr>
              <p:cNvPr id="28679" name="Группа 16"/>
              <p:cNvGrpSpPr>
                <a:grpSpLocks/>
              </p:cNvGrpSpPr>
              <p:nvPr/>
            </p:nvGrpSpPr>
            <p:grpSpPr bwMode="auto">
              <a:xfrm>
                <a:off x="2642924" y="1500174"/>
                <a:ext cx="5000910" cy="2569792"/>
                <a:chOff x="2642924" y="1500174"/>
                <a:chExt cx="5000910" cy="2569792"/>
              </a:xfrm>
            </p:grpSpPr>
            <p:grpSp>
              <p:nvGrpSpPr>
                <p:cNvPr id="28681" name="Группа 15"/>
                <p:cNvGrpSpPr>
                  <a:grpSpLocks/>
                </p:cNvGrpSpPr>
                <p:nvPr/>
              </p:nvGrpSpPr>
              <p:grpSpPr bwMode="auto">
                <a:xfrm>
                  <a:off x="2642924" y="1500174"/>
                  <a:ext cx="5000910" cy="1569660"/>
                  <a:chOff x="2642924" y="1500174"/>
                  <a:chExt cx="5000910" cy="1569660"/>
                </a:xfrm>
              </p:grpSpPr>
              <p:sp>
                <p:nvSpPr>
                  <p:cNvPr id="28683" name="TextBox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43240" y="1500174"/>
                    <a:ext cx="4500594" cy="15696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/>
                    <a:r>
                      <a:rPr lang="ru-RU" sz="96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320</a:t>
                    </a:r>
                    <a:r>
                      <a:rPr lang="ru-RU" sz="4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</a:p>
                </p:txBody>
              </p:sp>
              <p:grpSp>
                <p:nvGrpSpPr>
                  <p:cNvPr id="28684" name="Группа 13"/>
                  <p:cNvGrpSpPr>
                    <a:grpSpLocks/>
                  </p:cNvGrpSpPr>
                  <p:nvPr/>
                </p:nvGrpSpPr>
                <p:grpSpPr bwMode="auto">
                  <a:xfrm>
                    <a:off x="2642924" y="2428767"/>
                    <a:ext cx="357888" cy="427788"/>
                    <a:chOff x="1857106" y="3178866"/>
                    <a:chExt cx="357888" cy="427788"/>
                  </a:xfrm>
                </p:grpSpPr>
                <p:cxnSp>
                  <p:nvCxnSpPr>
                    <p:cNvPr id="11" name="Прямая соединительная линия 10"/>
                    <p:cNvCxnSpPr/>
                    <p:nvPr/>
                  </p:nvCxnSpPr>
                  <p:spPr>
                    <a:xfrm>
                      <a:off x="1857106" y="3178866"/>
                      <a:ext cx="357887" cy="427788"/>
                    </a:xfrm>
                    <a:prstGeom prst="line">
                      <a:avLst/>
                    </a:prstGeom>
                    <a:ln w="76200">
                      <a:solidFill>
                        <a:srgbClr val="00206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Прямая соединительная линия 11"/>
                    <p:cNvCxnSpPr/>
                    <p:nvPr/>
                  </p:nvCxnSpPr>
                  <p:spPr>
                    <a:xfrm flipH="1">
                      <a:off x="1857106" y="3178866"/>
                      <a:ext cx="357888" cy="427788"/>
                    </a:xfrm>
                    <a:prstGeom prst="line">
                      <a:avLst/>
                    </a:prstGeom>
                    <a:ln w="76200">
                      <a:solidFill>
                        <a:srgbClr val="00206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8682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3714744" y="2500306"/>
                  <a:ext cx="2857520" cy="15696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ru-RU" sz="9600" b="1" i="1" dirty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40</a:t>
                  </a:r>
                </a:p>
              </p:txBody>
            </p:sp>
          </p:grp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2214546" y="3714511"/>
                <a:ext cx="3143700" cy="1587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678" name="TextBox 20"/>
            <p:cNvSpPr txBox="1">
              <a:spLocks noChangeArrowheads="1"/>
            </p:cNvSpPr>
            <p:nvPr/>
          </p:nvSpPr>
          <p:spPr bwMode="auto">
            <a:xfrm>
              <a:off x="2356662" y="3504353"/>
              <a:ext cx="3857652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9600" b="1" i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12800</a:t>
              </a:r>
              <a:endParaRPr lang="ru-RU" sz="9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68129" y="2357430"/>
            <a:ext cx="864393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Записывай правильно умножение чисел</a:t>
            </a:r>
            <a:r>
              <a:rPr lang="ru-RU" sz="3200" b="1" i="1" dirty="0">
                <a:solidFill>
                  <a:srgbClr val="FF0000"/>
                </a:solidFill>
                <a:latin typeface="+mj-lt"/>
              </a:rPr>
              <a:t>, оканчивающихся нулями.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421342"/>
            <a:ext cx="7704856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cap="none" spc="0" dirty="0" smtClean="0">
                <a:ln w="11430">
                  <a:solidFill>
                    <a:schemeClr val="accent1">
                      <a:lumMod val="25000"/>
                    </a:schemeClr>
                  </a:solidFill>
                </a:ln>
                <a:solidFill>
                  <a:schemeClr val="accent1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Работа по учебнику:</a:t>
            </a:r>
          </a:p>
          <a:p>
            <a:pPr algn="ctr"/>
            <a:r>
              <a:rPr lang="ru-RU" sz="4000" dirty="0">
                <a:ln w="11430">
                  <a:solidFill>
                    <a:schemeClr val="accent1">
                      <a:lumMod val="25000"/>
                    </a:schemeClr>
                  </a:solidFill>
                </a:ln>
                <a:solidFill>
                  <a:schemeClr val="accent1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</a:t>
            </a:r>
            <a:r>
              <a:rPr lang="ru-RU" sz="4000" dirty="0" smtClean="0">
                <a:ln w="11430">
                  <a:solidFill>
                    <a:schemeClr val="accent1">
                      <a:lumMod val="25000"/>
                    </a:schemeClr>
                  </a:solidFill>
                </a:ln>
                <a:solidFill>
                  <a:schemeClr val="accent1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. 22 № 21 (1, 2 ст.)</a:t>
            </a:r>
          </a:p>
          <a:p>
            <a:pPr algn="ctr"/>
            <a:r>
              <a:rPr lang="ru-RU" sz="4000" dirty="0" smtClean="0">
                <a:ln w="11430">
                  <a:solidFill>
                    <a:schemeClr val="accent1">
                      <a:lumMod val="25000"/>
                    </a:schemeClr>
                  </a:solidFill>
                </a:ln>
                <a:solidFill>
                  <a:schemeClr val="accent1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</a:t>
            </a:r>
            <a:r>
              <a:rPr lang="ru-RU" sz="4000" cap="none" spc="0" dirty="0" smtClean="0">
                <a:ln w="11430">
                  <a:solidFill>
                    <a:schemeClr val="accent1">
                      <a:lumMod val="25000"/>
                    </a:schemeClr>
                  </a:solidFill>
                </a:ln>
                <a:solidFill>
                  <a:schemeClr val="accent1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. 22  № 24 </a:t>
            </a:r>
            <a:endParaRPr lang="ru-RU" sz="4000" cap="none" spc="0" dirty="0">
              <a:ln w="11430">
                <a:solidFill>
                  <a:schemeClr val="accent1">
                    <a:lumMod val="25000"/>
                  </a:schemeClr>
                </a:solidFill>
              </a:ln>
              <a:solidFill>
                <a:schemeClr val="accent1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90474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1260216" y="4095225"/>
            <a:ext cx="5256000" cy="150020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Научился решать</a:t>
            </a:r>
          </a:p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очень хорошо.</a:t>
            </a:r>
          </a:p>
        </p:txBody>
      </p:sp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>
            <a:off x="2182546" y="2852936"/>
            <a:ext cx="4147200" cy="65634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Затруднялся.</a:t>
            </a:r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439" name="WordArt 7"/>
          <p:cNvSpPr>
            <a:spLocks noChangeArrowheads="1" noChangeShapeType="1" noTextEdit="1"/>
          </p:cNvSpPr>
          <p:nvPr/>
        </p:nvSpPr>
        <p:spPr bwMode="auto">
          <a:xfrm>
            <a:off x="1435493" y="1333950"/>
            <a:ext cx="4924800" cy="78032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Было очень сложно.</a:t>
            </a:r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6559350" y="940727"/>
            <a:ext cx="1572766" cy="158908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ru-RU"/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6516216" y="2518658"/>
            <a:ext cx="1571670" cy="15875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ru-RU"/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6515120" y="4095225"/>
            <a:ext cx="1572766" cy="1589087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53927" y="332656"/>
            <a:ext cx="54242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cap="none" spc="0" dirty="0" smtClean="0">
                <a:ln w="11430">
                  <a:solidFill>
                    <a:srgbClr val="FF6600"/>
                  </a:solidFill>
                </a:ln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Подведём итоги:</a:t>
            </a:r>
            <a:endParaRPr lang="ru-RU" sz="5400" b="1" i="1" u="sng" cap="none" spc="0" dirty="0">
              <a:ln w="11430">
                <a:solidFill>
                  <a:srgbClr val="FF6600"/>
                </a:solidFill>
              </a:ln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524328" y="4365104"/>
            <a:ext cx="285752" cy="61129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804248" y="4293096"/>
            <a:ext cx="285752" cy="60760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Арка 13"/>
          <p:cNvSpPr/>
          <p:nvPr/>
        </p:nvSpPr>
        <p:spPr>
          <a:xfrm flipV="1">
            <a:off x="6881386" y="4839763"/>
            <a:ext cx="928694" cy="559696"/>
          </a:xfrm>
          <a:prstGeom prst="blockArc">
            <a:avLst>
              <a:gd name="adj1" fmla="val 10569995"/>
              <a:gd name="adj2" fmla="val 409861"/>
              <a:gd name="adj3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7024262" y="3717032"/>
            <a:ext cx="642942" cy="158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7470536" y="2840857"/>
            <a:ext cx="285752" cy="4715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947124" y="2840856"/>
            <a:ext cx="285752" cy="4715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449987" y="1289205"/>
            <a:ext cx="285752" cy="4715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856483" y="1255986"/>
            <a:ext cx="285752" cy="4715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Арка 19"/>
          <p:cNvSpPr/>
          <p:nvPr/>
        </p:nvSpPr>
        <p:spPr>
          <a:xfrm>
            <a:off x="6833542" y="1924242"/>
            <a:ext cx="779870" cy="297208"/>
          </a:xfrm>
          <a:prstGeom prst="blockArc">
            <a:avLst>
              <a:gd name="adj1" fmla="val 11473303"/>
              <a:gd name="adj2" fmla="val 20550838"/>
              <a:gd name="adj3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91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28625" y="285750"/>
            <a:ext cx="845502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solidFill>
                  <a:srgbClr val="FF6600"/>
                </a:solidFill>
              </a:rPr>
              <a:t>Подведём итоги:</a:t>
            </a:r>
          </a:p>
          <a:p>
            <a:pPr>
              <a:defRPr/>
            </a:pPr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Решаю задачи и могу помочь другим.</a:t>
            </a:r>
          </a:p>
          <a:p>
            <a:pPr>
              <a:defRPr/>
            </a:pPr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понятно на уроке, затруднений нет.</a:t>
            </a:r>
          </a:p>
          <a:p>
            <a:pPr>
              <a:defRPr/>
            </a:pPr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все было понятно, хочу знать больше.</a:t>
            </a:r>
          </a:p>
          <a:p>
            <a:pPr algn="ctr">
              <a:defRPr/>
            </a:pP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2463800" y="495300"/>
            <a:ext cx="4133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008000"/>
                </a:solidFill>
              </a:rPr>
              <a:t>Используемые источники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642938" y="1214438"/>
            <a:ext cx="807243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Фон </a:t>
            </a:r>
            <a:r>
              <a:rPr lang="en-US">
                <a:hlinkClick r:id="rId2"/>
              </a:rPr>
              <a:t>http://img-fotki.yandex.ru/get/4608/astrav2008.182/0_5c676_352f0586_XL</a:t>
            </a:r>
            <a:endParaRPr lang="ru-RU"/>
          </a:p>
          <a:p>
            <a:pPr eaLnBrk="1" hangingPunct="1"/>
            <a:r>
              <a:rPr lang="ru-RU"/>
              <a:t>Самолет </a:t>
            </a:r>
            <a:r>
              <a:rPr lang="ru-RU">
                <a:hlinkClick r:id="rId3"/>
              </a:rPr>
              <a:t>http://www.gifpark.su/Gifs/TRANSPORT/plane_in_sky.gif</a:t>
            </a:r>
            <a:endParaRPr lang="ru-RU"/>
          </a:p>
          <a:p>
            <a:pPr eaLnBrk="1" hangingPunct="1"/>
            <a:r>
              <a:rPr lang="ru-RU"/>
              <a:t>Машина </a:t>
            </a:r>
            <a:r>
              <a:rPr lang="ru-RU">
                <a:hlinkClick r:id="rId4"/>
              </a:rPr>
              <a:t>http://www.gifpark.su/Gifs/TRANSPORT/sci-truck_with_bike.gif</a:t>
            </a:r>
            <a:endParaRPr lang="ru-RU"/>
          </a:p>
          <a:p>
            <a:pPr eaLnBrk="1" hangingPunct="1"/>
            <a:r>
              <a:rPr lang="en-US">
                <a:hlinkClick r:id="rId5"/>
              </a:rPr>
              <a:t>http://img0.liveinternet.ru/images/attach/c/4/82/395/82395906_large_002.png</a:t>
            </a:r>
            <a:endParaRPr lang="ru-RU"/>
          </a:p>
          <a:p>
            <a:pPr eaLnBrk="1" hangingPunct="1"/>
            <a:r>
              <a:rPr lang="en-US">
                <a:hlinkClick r:id="rId6"/>
              </a:rPr>
              <a:t>https://im0-tub-ru.yandex.net/i?id=4b1a423fad4971abc07b926951070e16&amp;n=21</a:t>
            </a:r>
            <a:endParaRPr lang="ru-RU"/>
          </a:p>
          <a:p>
            <a:pPr eaLnBrk="1" hangingPunct="1"/>
            <a:r>
              <a:rPr lang="ru-RU"/>
              <a:t>Человек </a:t>
            </a:r>
            <a:r>
              <a:rPr lang="ru-RU">
                <a:hlinkClick r:id="rId7"/>
              </a:rPr>
              <a:t>http://www.gifpark.su/Gifs/PEOPLE/M/MANWALK.gif</a:t>
            </a:r>
            <a:endParaRPr lang="ru-RU"/>
          </a:p>
          <a:p>
            <a:pPr eaLnBrk="1" hangingPunct="1"/>
            <a:r>
              <a:rPr lang="ru-RU"/>
              <a:t>Ракета </a:t>
            </a:r>
            <a:r>
              <a:rPr lang="ru-RU">
                <a:hlinkClick r:id="rId8"/>
              </a:rPr>
              <a:t>http://www.gifpark.su/Gifs/COSMOS/r5.gif</a:t>
            </a:r>
            <a:endParaRPr lang="ru-RU"/>
          </a:p>
          <a:p>
            <a:pPr eaLnBrk="1" hangingPunct="1"/>
            <a:r>
              <a:rPr lang="ru-RU"/>
              <a:t>Физминутка</a:t>
            </a:r>
            <a:r>
              <a:rPr lang="ru-RU">
                <a:hlinkClick r:id="rId9"/>
              </a:rPr>
              <a:t> </a:t>
            </a:r>
            <a:r>
              <a:rPr lang="en-US">
                <a:hlinkClick r:id="rId9"/>
              </a:rPr>
              <a:t>http://yankovairina.rusedu.net/gallery/4499/Galkina_I.A._Elektronnye_fizminutki_dlya_glaz._Chast_1.rar</a:t>
            </a:r>
            <a:endParaRPr lang="ru-RU"/>
          </a:p>
          <a:p>
            <a:pPr eaLnBrk="1" hangingPunct="1"/>
            <a:r>
              <a:rPr lang="ru-RU"/>
              <a:t>                             Шаблон создан автором презентации при помощи </a:t>
            </a:r>
            <a:r>
              <a:rPr lang="en-US"/>
              <a:t> </a:t>
            </a:r>
          </a:p>
          <a:p>
            <a:pPr eaLnBrk="1" hangingPunct="1"/>
            <a:r>
              <a:rPr lang="en-US"/>
              <a:t>                             </a:t>
            </a:r>
            <a:r>
              <a:rPr lang="ru-RU"/>
              <a:t>программы </a:t>
            </a:r>
            <a:r>
              <a:rPr lang="en-US"/>
              <a:t>Fast Stone Image  Viewer</a:t>
            </a:r>
            <a:endParaRPr lang="ru-RU"/>
          </a:p>
          <a:p>
            <a:pPr eaLnBrk="1" hangingPunct="1"/>
            <a:endParaRPr lang="ru-RU"/>
          </a:p>
          <a:p>
            <a:pPr eaLnBrk="1" hangingPunct="1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766" y="2204864"/>
            <a:ext cx="68219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Задачи на движение</a:t>
            </a:r>
          </a:p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4 классе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88640"/>
            <a:ext cx="61541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Ростовская обл., гор. Батайск, </a:t>
            </a:r>
          </a:p>
          <a:p>
            <a:pPr algn="ctr"/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МБОУ СОШ №16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5661248"/>
            <a:ext cx="39437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Учитель начальных классов:</a:t>
            </a:r>
          </a:p>
          <a:p>
            <a:pPr algn="ctr"/>
            <a:r>
              <a:rPr lang="ru-RU" sz="2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Нейбауэр</a:t>
            </a:r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Л. А.</a:t>
            </a:r>
          </a:p>
        </p:txBody>
      </p:sp>
    </p:spTree>
    <p:extLst>
      <p:ext uri="{BB962C8B-B14F-4D97-AF65-F5344CB8AC3E}">
        <p14:creationId xmlns:p14="http://schemas.microsoft.com/office/powerpoint/2010/main" val="378321131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1979712" y="764704"/>
            <a:ext cx="5051425" cy="8509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Девиз урока:</a:t>
            </a:r>
          </a:p>
        </p:txBody>
      </p:sp>
      <p:sp>
        <p:nvSpPr>
          <p:cNvPr id="59395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352928" cy="3816424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С малой удачи начинается большой успех»</a:t>
            </a:r>
          </a:p>
          <a:p>
            <a:pPr marL="0" indent="0" algn="ctr" eaLnBrk="1" hangingPunct="1">
              <a:buNone/>
            </a:pP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Wingdings" pitchFamily="2" charset="2"/>
              <a:buChar char="Ø"/>
            </a:pPr>
            <a:r>
              <a:rPr lang="ru-RU" sz="4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  <a:latin typeface="Heather Script One" pitchFamily="2" charset="0"/>
                <a:cs typeface="Times New Roman" pitchFamily="18" charset="0"/>
              </a:rPr>
              <a:t>Минутка чистописания</a:t>
            </a:r>
            <a:endParaRPr lang="ru-RU" sz="4400" b="1" dirty="0">
              <a:solidFill>
                <a:schemeClr val="accent2"/>
              </a:solidFill>
              <a:latin typeface="Heather Script One" pitchFamily="2" charset="0"/>
              <a:cs typeface="Times New Roman" pitchFamily="18" charset="0"/>
            </a:endParaRPr>
          </a:p>
          <a:p>
            <a:pPr marL="0" indent="0" algn="ctr" eaLnBrk="1" hangingPunct="1">
              <a:buNone/>
            </a:pP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763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083" y="1062871"/>
            <a:ext cx="8640960" cy="2518971"/>
          </a:xfrm>
        </p:spPr>
        <p:txBody>
          <a:bodyPr/>
          <a:lstStyle/>
          <a:p>
            <a:pPr algn="l"/>
            <a:r>
              <a:rPr lang="ru-RU" sz="3600" dirty="0">
                <a:ln>
                  <a:solidFill>
                    <a:schemeClr val="accent2"/>
                  </a:solidFill>
                </a:ln>
                <a:solidFill>
                  <a:srgbClr val="FF0000"/>
                </a:solidFill>
              </a:rPr>
              <a:t>Э</a:t>
            </a:r>
            <a:r>
              <a:rPr lang="ru-RU" sz="36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кспре</a:t>
            </a:r>
            <a:r>
              <a:rPr lang="ru-RU" sz="3600" u="sng" dirty="0" smtClean="0">
                <a:ln>
                  <a:solidFill>
                    <a:schemeClr val="accent2"/>
                  </a:solidFill>
                </a:ln>
                <a:solidFill>
                  <a:srgbClr val="008000"/>
                </a:solidFill>
              </a:rPr>
              <a:t>сс</a:t>
            </a:r>
            <a:r>
              <a:rPr lang="ru-RU" sz="36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 – сущ. </a:t>
            </a:r>
            <a:r>
              <a:rPr lang="ru-RU" sz="3600" dirty="0" err="1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м</a:t>
            </a:r>
            <a:r>
              <a:rPr lang="ru-RU" sz="3600" dirty="0" err="1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.р</a:t>
            </a:r>
            <a:r>
              <a:rPr lang="ru-RU" sz="36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.(от лат. </a:t>
            </a:r>
            <a:r>
              <a:rPr lang="en-US" sz="3600" dirty="0" err="1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expressus</a:t>
            </a:r>
            <a:r>
              <a:rPr lang="ru-RU" sz="36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 – «усиленный»</a:t>
            </a:r>
            <a:r>
              <a:rPr lang="en-US" sz="36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)</a:t>
            </a:r>
            <a:r>
              <a:rPr lang="ru-RU" sz="3600" dirty="0" smtClean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 - поезд, пароход, автобус и т.п., идущий с высшей скоростью и с остановками только на крупных станциях. </a:t>
            </a:r>
            <a:endParaRPr lang="ru-RU" sz="3600" dirty="0">
              <a:ln>
                <a:solidFill>
                  <a:schemeClr val="accent2"/>
                </a:solidFill>
              </a:ln>
              <a:solidFill>
                <a:schemeClr val="accent2"/>
              </a:solidFill>
            </a:endParaRPr>
          </a:p>
        </p:txBody>
      </p:sp>
      <p:pic>
        <p:nvPicPr>
          <p:cNvPr id="4" name="Заголовок 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83" y="260648"/>
            <a:ext cx="864096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s://static9.depositphotos.com/1441191/1113/v/950/depositphotos_11132700-stock-illustration-kids-in-school-bu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8" t="27359" r="4512" b="10362"/>
          <a:stretch/>
        </p:blipFill>
        <p:spPr bwMode="auto">
          <a:xfrm>
            <a:off x="2176486" y="3581842"/>
            <a:ext cx="2880320" cy="1310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oziru.com/images/ferry-clipart-toy-car-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2" t="44800" r="2924"/>
          <a:stretch/>
        </p:blipFill>
        <p:spPr bwMode="auto">
          <a:xfrm>
            <a:off x="5796136" y="3454157"/>
            <a:ext cx="3004377" cy="1565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etskiy-sad.com/wp-content/uploads/2016/12/vid-zhd-transporta-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6" t="8746" r="15606" b="19705"/>
          <a:stretch/>
        </p:blipFill>
        <p:spPr bwMode="auto">
          <a:xfrm>
            <a:off x="3903968" y="5019943"/>
            <a:ext cx="3394356" cy="1410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1784840" y="1124744"/>
            <a:ext cx="144016" cy="216024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4788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12" descr="C:\мама\Мои рисунки\аниме алфавит, книги,шк.принадлежности\book37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066" y="5360489"/>
            <a:ext cx="15398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4" descr="C:\мама\Мои рисунки\люди и профессии анимации\baby18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76256" y="4299132"/>
            <a:ext cx="14033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2" descr="C:\мама\Мои рисунки\люди и профессии анимации\baby20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34666" y="3906884"/>
            <a:ext cx="1676400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Заголовок 1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22" y="188640"/>
            <a:ext cx="8640960" cy="162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8010" y="589952"/>
            <a:ext cx="852092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789.012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Сколько всего единиц в числе?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Сколько отдельных десятков? Сотен?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Сколько всего десятков? Сотен?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Назовите класс, в котором отсутствует разряд сотен. Назовите следующий класс.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Сколько всего десятков тысяч в числе?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28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ru-RU" sz="28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endParaRPr lang="ru-RU" sz="28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9905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733800" y="152400"/>
            <a:ext cx="10668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0" tIns="45667" rIns="91330" bIns="45667" anchor="ctr"/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33600" y="1066800"/>
            <a:ext cx="838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0" tIns="45667" rIns="91330" bIns="45667" anchor="ctr"/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638800" y="609600"/>
            <a:ext cx="838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0" tIns="45667" rIns="91330" bIns="45667" anchor="ctr"/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667000" y="4724400"/>
            <a:ext cx="838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0" tIns="45667" rIns="91330" bIns="45667" anchor="ctr"/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172200" y="4191000"/>
            <a:ext cx="838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0" tIns="45667" rIns="91330" bIns="45667" anchor="ctr"/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5181600"/>
            <a:ext cx="838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0" tIns="45667" rIns="91330" bIns="45667" anchor="ctr"/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400800" y="2286000"/>
            <a:ext cx="838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0" tIns="45667" rIns="91330" bIns="45667" anchor="ctr"/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28800" y="2971800"/>
            <a:ext cx="838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0" tIns="45667" rIns="91330" bIns="45667" anchor="ctr"/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971800" y="533400"/>
            <a:ext cx="762000" cy="60960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800225" y="2238375"/>
            <a:ext cx="895350" cy="22860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2209800" y="4038600"/>
            <a:ext cx="762000" cy="45720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505200" y="5410200"/>
            <a:ext cx="762000" cy="30480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334000" y="5105400"/>
            <a:ext cx="914400" cy="51435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 flipH="1" flipV="1">
            <a:off x="6324600" y="3581400"/>
            <a:ext cx="914400" cy="15240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V="1">
            <a:off x="6210300" y="1485900"/>
            <a:ext cx="914400" cy="53340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>
            <a:off x="4800600" y="381000"/>
            <a:ext cx="914400" cy="22860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3369917" y="304801"/>
            <a:ext cx="1680046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3500">
                  <a:solidFill>
                    <a:srgbClr val="F07F09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F07F09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Verdana"/>
              </a:rPr>
              <a:t>720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088255" y="0"/>
            <a:ext cx="1447611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Verdana"/>
              </a:rPr>
              <a:t>:30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1025465" y="1828804"/>
            <a:ext cx="1418757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rgbClr val="323232">
                      <a:tint val="1000"/>
                    </a:srgbClr>
                  </a:solidFill>
                  <a:prstDash val="solid"/>
                </a:ln>
                <a:solidFill>
                  <a:srgbClr val="1B587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Verdana"/>
              </a:rPr>
              <a:t>.50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1447806" y="3962405"/>
            <a:ext cx="926635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9F2936">
                        <a:tint val="70000"/>
                        <a:satMod val="245000"/>
                      </a:srgbClr>
                    </a:gs>
                    <a:gs pos="75000">
                      <a:srgbClr val="9F2936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F2936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/>
              </a:rPr>
              <a:t>.8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916036" y="5562603"/>
            <a:ext cx="1447611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prstDash val="solid"/>
                </a:ln>
                <a:gradFill rotWithShape="1">
                  <a:gsLst>
                    <a:gs pos="0">
                      <a:srgbClr val="4E8542">
                        <a:tint val="70000"/>
                        <a:satMod val="200000"/>
                      </a:srgbClr>
                    </a:gs>
                    <a:gs pos="40000">
                      <a:srgbClr val="4E8542">
                        <a:tint val="90000"/>
                        <a:satMod val="130000"/>
                      </a:srgbClr>
                    </a:gs>
                    <a:gs pos="50000">
                      <a:srgbClr val="4E8542">
                        <a:tint val="90000"/>
                        <a:satMod val="130000"/>
                      </a:srgbClr>
                    </a:gs>
                    <a:gs pos="68000">
                      <a:srgbClr val="4E8542">
                        <a:tint val="90000"/>
                        <a:satMod val="130000"/>
                      </a:srgbClr>
                    </a:gs>
                    <a:gs pos="100000">
                      <a:srgbClr val="4E8542">
                        <a:tint val="70000"/>
                        <a:satMod val="200000"/>
                      </a:srgbClr>
                    </a:gs>
                  </a:gsLst>
                  <a:lin ang="5400000"/>
                </a:gradFill>
                <a:effectLst>
                  <a:outerShdw blurRad="88000" dist="50800" dir="5040000" algn="tl">
                    <a:srgbClr val="4E8542">
                      <a:tint val="80000"/>
                      <a:satMod val="250000"/>
                      <a:alpha val="45000"/>
                    </a:srgbClr>
                  </a:outerShdw>
                </a:effectLst>
                <a:latin typeface="Verdana"/>
              </a:rPr>
              <a:t>:30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723697" y="5486400"/>
            <a:ext cx="955489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rgbClr val="F07F09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7F09">
                        <a:tint val="40000"/>
                        <a:satMod val="250000"/>
                      </a:srgbClr>
                    </a:gs>
                    <a:gs pos="9000">
                      <a:srgbClr val="F07F09">
                        <a:tint val="52000"/>
                        <a:satMod val="300000"/>
                      </a:srgbClr>
                    </a:gs>
                    <a:gs pos="50000">
                      <a:srgbClr val="F07F09">
                        <a:shade val="20000"/>
                        <a:satMod val="300000"/>
                      </a:srgbClr>
                    </a:gs>
                    <a:gs pos="79000">
                      <a:srgbClr val="F07F09">
                        <a:tint val="52000"/>
                        <a:satMod val="300000"/>
                      </a:srgbClr>
                    </a:gs>
                    <a:gs pos="100000">
                      <a:srgbClr val="F07F09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Verdana"/>
              </a:rPr>
              <a:t>:8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6763602" y="3276600"/>
            <a:ext cx="1418756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rgbClr val="C19859">
                        <a:shade val="20000"/>
                        <a:satMod val="200000"/>
                      </a:srgbClr>
                    </a:gs>
                    <a:gs pos="78000">
                      <a:srgbClr val="C1985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985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/>
              </a:rPr>
              <a:t>.90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6351457" y="1066803"/>
            <a:ext cx="1939733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rgbClr val="1B587C"/>
                </a:solidFill>
                <a:latin typeface="Verdana"/>
              </a:rPr>
              <a:t>:100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300419" y="-152395"/>
            <a:ext cx="436197" cy="929959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Verdana"/>
              </a:rPr>
              <a:t>.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5398528" y="0"/>
            <a:ext cx="1168689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Verdana"/>
              </a:rPr>
              <a:t>20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1916446" y="1066803"/>
            <a:ext cx="1207161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rPr>
              <a:t>24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1100289" y="2895600"/>
            <a:ext cx="2229876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rPr>
              <a:t>1200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938492" y="4572004"/>
            <a:ext cx="2229876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rPr>
              <a:t>9600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3794368" y="5181603"/>
            <a:ext cx="1718518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rPr>
              <a:t>320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5808315" y="4114800"/>
            <a:ext cx="1718518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rPr>
              <a:t>400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715753" y="2286000"/>
            <a:ext cx="2229876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rPr>
              <a:t>3600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5497847" y="609600"/>
            <a:ext cx="1207160" cy="923223"/>
          </a:xfrm>
          <a:prstGeom prst="rect">
            <a:avLst/>
          </a:prstGeom>
          <a:noFill/>
        </p:spPr>
        <p:txBody>
          <a:bodyPr wrap="none" lIns="91330" tIns="45667" rIns="91330" bIns="45667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335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94808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714375" y="1500188"/>
          <a:ext cx="500063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" name="Формула" r:id="rId3" imgW="203112" imgH="393529" progId="Equation.3">
                  <p:embed/>
                </p:oleObj>
              </mc:Choice>
              <mc:Fallback>
                <p:oleObj name="Формула" r:id="rId3" imgW="203112" imgH="393529" progId="Equation.3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1500188"/>
                        <a:ext cx="500063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1571625" y="1500188"/>
          <a:ext cx="500063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" name="Формула" r:id="rId5" imgW="203112" imgH="393529" progId="Equation.3">
                  <p:embed/>
                </p:oleObj>
              </mc:Choice>
              <mc:Fallback>
                <p:oleObj name="Формула" r:id="rId5" imgW="203112" imgH="393529" progId="Equation.3">
                  <p:embed/>
                  <p:pic>
                    <p:nvPicPr>
                      <p:cNvPr id="0" name="Picture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1500188"/>
                        <a:ext cx="500063" cy="976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2500313" y="1500188"/>
          <a:ext cx="47625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Формула" r:id="rId7" imgW="203112" imgH="393529" progId="Equation.3">
                  <p:embed/>
                </p:oleObj>
              </mc:Choice>
              <mc:Fallback>
                <p:oleObj name="Формула" r:id="rId7" imgW="203112" imgH="393529" progId="Equation.3">
                  <p:embed/>
                  <p:pic>
                    <p:nvPicPr>
                      <p:cNvPr id="0" name="Picture 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313" y="1500188"/>
                        <a:ext cx="476250" cy="100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500438" y="1500188"/>
          <a:ext cx="500062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name="Формула" r:id="rId9" imgW="203112" imgH="393529" progId="Equation.3">
                  <p:embed/>
                </p:oleObj>
              </mc:Choice>
              <mc:Fallback>
                <p:oleObj name="Формула" r:id="rId9" imgW="203112" imgH="393529" progId="Equation.3">
                  <p:embed/>
                  <p:pic>
                    <p:nvPicPr>
                      <p:cNvPr id="0" name="Picture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1500188"/>
                        <a:ext cx="500062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4"/>
          <p:cNvGraphicFramePr>
            <a:graphicFrameLocks noChangeAspect="1"/>
          </p:cNvGraphicFramePr>
          <p:nvPr/>
        </p:nvGraphicFramePr>
        <p:xfrm>
          <a:off x="4286250" y="1500188"/>
          <a:ext cx="500063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" name="Формула" r:id="rId11" imgW="203112" imgH="393529" progId="Equation.3">
                  <p:embed/>
                </p:oleObj>
              </mc:Choice>
              <mc:Fallback>
                <p:oleObj name="Формула" r:id="rId11" imgW="203112" imgH="393529" progId="Equation.3">
                  <p:embed/>
                  <p:pic>
                    <p:nvPicPr>
                      <p:cNvPr id="0" name="Picture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1500188"/>
                        <a:ext cx="500063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3"/>
          <p:cNvGraphicFramePr>
            <a:graphicFrameLocks noChangeAspect="1"/>
          </p:cNvGraphicFramePr>
          <p:nvPr/>
        </p:nvGraphicFramePr>
        <p:xfrm>
          <a:off x="5429250" y="1500188"/>
          <a:ext cx="485775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Формула" r:id="rId13" imgW="203112" imgH="393529" progId="Equation.3">
                  <p:embed/>
                </p:oleObj>
              </mc:Choice>
              <mc:Fallback>
                <p:oleObj name="Формула" r:id="rId13" imgW="203112" imgH="393529" progId="Equation.3">
                  <p:embed/>
                  <p:pic>
                    <p:nvPicPr>
                      <p:cNvPr id="0" name="Picture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0" y="1500188"/>
                        <a:ext cx="485775" cy="947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2"/>
          <p:cNvGraphicFramePr>
            <a:graphicFrameLocks noChangeAspect="1"/>
          </p:cNvGraphicFramePr>
          <p:nvPr/>
        </p:nvGraphicFramePr>
        <p:xfrm>
          <a:off x="6643688" y="1500188"/>
          <a:ext cx="557212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Формула" r:id="rId15" imgW="203112" imgH="393529" progId="Equation.3">
                  <p:embed/>
                </p:oleObj>
              </mc:Choice>
              <mc:Fallback>
                <p:oleObj name="Формула" r:id="rId15" imgW="203112" imgH="393529" progId="Equation.3">
                  <p:embed/>
                  <p:pic>
                    <p:nvPicPr>
                      <p:cNvPr id="0" name="Picture 1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1500188"/>
                        <a:ext cx="557212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1"/>
          <p:cNvGraphicFramePr>
            <a:graphicFrameLocks noChangeAspect="1"/>
          </p:cNvGraphicFramePr>
          <p:nvPr/>
        </p:nvGraphicFramePr>
        <p:xfrm>
          <a:off x="7786688" y="1500188"/>
          <a:ext cx="465137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Формула" r:id="rId17" imgW="203112" imgH="393529" progId="Equation.3">
                  <p:embed/>
                </p:oleObj>
              </mc:Choice>
              <mc:Fallback>
                <p:oleObj name="Формула" r:id="rId17" imgW="203112" imgH="393529" progId="Equation.3">
                  <p:embed/>
                  <p:pic>
                    <p:nvPicPr>
                      <p:cNvPr id="0" name="Picture 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6688" y="1500188"/>
                        <a:ext cx="465137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       </a:t>
            </a:r>
            <a:endParaRPr lang="ru-RU"/>
          </a:p>
        </p:txBody>
      </p:sp>
      <p:sp>
        <p:nvSpPr>
          <p:cNvPr id="1036" name="Rectangle 11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037" name="Rectangle 12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      </a:t>
            </a:r>
            <a:endParaRPr lang="ru-RU"/>
          </a:p>
        </p:txBody>
      </p:sp>
      <p:sp>
        <p:nvSpPr>
          <p:cNvPr id="1038" name="Rectangle 1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        </a:t>
            </a:r>
            <a:endParaRPr lang="ru-RU"/>
          </a:p>
        </p:txBody>
      </p:sp>
      <p:sp>
        <p:nvSpPr>
          <p:cNvPr id="1039" name="Rectangle 1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       </a:t>
            </a:r>
            <a:endParaRPr lang="ru-RU"/>
          </a:p>
        </p:txBody>
      </p:sp>
      <p:sp>
        <p:nvSpPr>
          <p:cNvPr id="1040" name="Rectangle 15"/>
          <p:cNvSpPr>
            <a:spLocks noChangeArrowheads="1"/>
          </p:cNvSpPr>
          <p:nvPr/>
        </p:nvSpPr>
        <p:spPr bwMode="auto">
          <a:xfrm>
            <a:off x="0" y="28003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      </a:t>
            </a:r>
            <a:endParaRPr lang="ru-RU"/>
          </a:p>
        </p:txBody>
      </p:sp>
      <p:sp>
        <p:nvSpPr>
          <p:cNvPr id="1041" name="Rectangle 16"/>
          <p:cNvSpPr>
            <a:spLocks noChangeArrowheads="1"/>
          </p:cNvSpPr>
          <p:nvPr/>
        </p:nvSpPr>
        <p:spPr bwMode="auto">
          <a:xfrm>
            <a:off x="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cs typeface="Times New Roman" pitchFamily="18" charset="0"/>
              </a:rPr>
              <a:t>          </a:t>
            </a:r>
            <a:endParaRPr lang="ru-RU"/>
          </a:p>
        </p:txBody>
      </p:sp>
      <p:sp>
        <p:nvSpPr>
          <p:cNvPr id="1042" name="Rectangle 17"/>
          <p:cNvSpPr>
            <a:spLocks noChangeArrowheads="1"/>
          </p:cNvSpPr>
          <p:nvPr/>
        </p:nvSpPr>
        <p:spPr bwMode="auto">
          <a:xfrm>
            <a:off x="714374" y="2418424"/>
            <a:ext cx="7602041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rgbClr val="FF6600"/>
                </a:solidFill>
                <a:cs typeface="Times New Roman" pitchFamily="18" charset="0"/>
              </a:rPr>
              <a:t>Ж       И         В         Е        И           Е           Н          Д </a:t>
            </a:r>
            <a:endParaRPr lang="ru-RU" sz="2400" b="1" dirty="0" smtClean="0">
              <a:solidFill>
                <a:srgbClr val="FF6600"/>
              </a:solidFill>
              <a:cs typeface="Times New Roman" pitchFamily="18" charset="0"/>
            </a:endParaRPr>
          </a:p>
          <a:p>
            <a:pPr algn="ctr"/>
            <a:r>
              <a:rPr lang="ru-RU" sz="3600" i="1" dirty="0" smtClean="0">
                <a:solidFill>
                  <a:schemeClr val="accent2"/>
                </a:solidFill>
                <a:latin typeface="+mn-lt"/>
                <a:cs typeface="Times New Roman" pitchFamily="18" charset="0"/>
              </a:rPr>
              <a:t>Запишите </a:t>
            </a:r>
            <a:r>
              <a:rPr lang="ru-RU" sz="3600" b="1" i="1" dirty="0" smtClean="0">
                <a:solidFill>
                  <a:schemeClr val="accent2"/>
                </a:solidFill>
                <a:latin typeface="+mn-lt"/>
                <a:cs typeface="Times New Roman" pitchFamily="18" charset="0"/>
              </a:rPr>
              <a:t>дроби</a:t>
            </a:r>
            <a:r>
              <a:rPr lang="ru-RU" sz="3600" i="1" dirty="0" smtClean="0">
                <a:solidFill>
                  <a:schemeClr val="accent2"/>
                </a:solidFill>
                <a:latin typeface="+mn-lt"/>
                <a:cs typeface="Times New Roman" pitchFamily="18" charset="0"/>
              </a:rPr>
              <a:t> в порядке возрастания, подписывая под ней соответствующую букву.  </a:t>
            </a:r>
            <a:r>
              <a:rPr lang="ru-RU" sz="3600" i="1" dirty="0" smtClean="0">
                <a:solidFill>
                  <a:schemeClr val="accent2"/>
                </a:solidFill>
                <a:latin typeface="+mn-lt"/>
              </a:rPr>
              <a:t> </a:t>
            </a:r>
            <a:endParaRPr lang="ru-RU" sz="3600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43808" y="4797152"/>
            <a:ext cx="567322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000" b="1" u="sng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Д</a:t>
            </a:r>
            <a:r>
              <a:rPr lang="ru-RU" sz="8000" b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ather Script One" pitchFamily="2" charset="0"/>
              </a:rPr>
              <a:t>вижение</a:t>
            </a:r>
            <a:endParaRPr lang="ru-RU" sz="8000" b="1" u="sng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ather Script One" pitchFamily="2" charset="0"/>
            </a:endParaRPr>
          </a:p>
        </p:txBody>
      </p:sp>
      <p:pic>
        <p:nvPicPr>
          <p:cNvPr id="20" name="Заголовок 1"/>
          <p:cNvPicPr>
            <a:picLocks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4556"/>
            <a:ext cx="8640960" cy="212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2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755576" y="692696"/>
            <a:ext cx="756084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8800" b="1" dirty="0">
                <a:solidFill>
                  <a:srgbClr val="FF6600"/>
                </a:solidFill>
                <a:latin typeface="Annabelle" pitchFamily="66" charset="0"/>
              </a:rPr>
              <a:t>Задачи </a:t>
            </a:r>
          </a:p>
          <a:p>
            <a:pPr algn="ctr" eaLnBrk="1" hangingPunct="1"/>
            <a:r>
              <a:rPr lang="ru-RU" sz="8800" b="1" dirty="0">
                <a:solidFill>
                  <a:srgbClr val="FF6600"/>
                </a:solidFill>
                <a:latin typeface="Annabelle" pitchFamily="66" charset="0"/>
              </a:rPr>
              <a:t>на </a:t>
            </a:r>
          </a:p>
          <a:p>
            <a:pPr algn="ctr" eaLnBrk="1" hangingPunct="1"/>
            <a:r>
              <a:rPr lang="ru-RU" sz="8800" b="1" dirty="0">
                <a:solidFill>
                  <a:srgbClr val="FF6600"/>
                </a:solidFill>
                <a:latin typeface="Annabelle" pitchFamily="66" charset="0"/>
              </a:rPr>
              <a:t>д</a:t>
            </a:r>
            <a:r>
              <a:rPr lang="ru-RU" sz="8800" b="1" dirty="0" smtClean="0">
                <a:solidFill>
                  <a:srgbClr val="FF6600"/>
                </a:solidFill>
                <a:latin typeface="Annabelle" pitchFamily="66" charset="0"/>
              </a:rPr>
              <a:t>вижение…</a:t>
            </a:r>
            <a:endParaRPr lang="ru-RU" sz="8800" b="1" dirty="0">
              <a:solidFill>
                <a:srgbClr val="FF6600"/>
              </a:solidFill>
              <a:latin typeface="Annabell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809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31710" y="332656"/>
            <a:ext cx="8535293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4000" b="1" dirty="0">
                <a:solidFill>
                  <a:srgbClr val="FF6600"/>
                </a:solidFill>
                <a:latin typeface="Segoe Script" pitchFamily="34" charset="0"/>
              </a:rPr>
              <a:t>V</a:t>
            </a:r>
            <a:r>
              <a:rPr lang="ru-RU" sz="4000" b="1" dirty="0">
                <a:solidFill>
                  <a:srgbClr val="FF6600"/>
                </a:solidFill>
                <a:latin typeface="Segoe Script" pitchFamily="34" charset="0"/>
              </a:rPr>
              <a:t>, t, </a:t>
            </a:r>
            <a:r>
              <a:rPr lang="en-US" sz="4000" b="1" dirty="0">
                <a:solidFill>
                  <a:srgbClr val="FF6600"/>
                </a:solidFill>
                <a:latin typeface="Segoe Script" pitchFamily="34" charset="0"/>
              </a:rPr>
              <a:t>S </a:t>
            </a:r>
            <a:endParaRPr lang="ru-RU" sz="4000" b="1" dirty="0">
              <a:solidFill>
                <a:srgbClr val="FF0000"/>
              </a:solidFill>
              <a:latin typeface="Segoe Script" pitchFamily="34" charset="0"/>
            </a:endParaRPr>
          </a:p>
          <a:p>
            <a:pPr algn="ctr"/>
            <a:r>
              <a:rPr lang="ru-RU" sz="4000" b="1" dirty="0">
                <a:solidFill>
                  <a:srgbClr val="008000"/>
                </a:solidFill>
                <a:latin typeface="Segoe Script" pitchFamily="34" charset="0"/>
              </a:rPr>
              <a:t>кг, км</a:t>
            </a:r>
            <a:r>
              <a:rPr lang="en-US" sz="4000" b="1" dirty="0">
                <a:solidFill>
                  <a:srgbClr val="008000"/>
                </a:solidFill>
                <a:latin typeface="Segoe Script" pitchFamily="34" charset="0"/>
              </a:rPr>
              <a:t>²</a:t>
            </a:r>
            <a:r>
              <a:rPr lang="ru-RU" sz="4000" b="1" dirty="0">
                <a:solidFill>
                  <a:srgbClr val="008000"/>
                </a:solidFill>
                <a:latin typeface="Segoe Script" pitchFamily="34" charset="0"/>
              </a:rPr>
              <a:t>, т, с, км/ч, см, км</a:t>
            </a:r>
            <a:r>
              <a:rPr lang="ru-RU" sz="4000" b="1" dirty="0" smtClean="0">
                <a:solidFill>
                  <a:srgbClr val="008000"/>
                </a:solidFill>
                <a:latin typeface="Segoe Script" pitchFamily="34" charset="0"/>
              </a:rPr>
              <a:t>, </a:t>
            </a:r>
            <a:r>
              <a:rPr lang="ru-RU" sz="4000" b="1" dirty="0" err="1" smtClean="0">
                <a:solidFill>
                  <a:srgbClr val="008000"/>
                </a:solidFill>
                <a:latin typeface="Segoe Script" pitchFamily="34" charset="0"/>
              </a:rPr>
              <a:t>сут</a:t>
            </a:r>
            <a:r>
              <a:rPr lang="ru-RU" sz="4000" b="1" dirty="0">
                <a:solidFill>
                  <a:srgbClr val="008000"/>
                </a:solidFill>
                <a:latin typeface="Segoe Script" pitchFamily="34" charset="0"/>
              </a:rPr>
              <a:t>., м</a:t>
            </a:r>
            <a:r>
              <a:rPr lang="en-US" sz="4000" b="1" dirty="0">
                <a:solidFill>
                  <a:srgbClr val="008000"/>
                </a:solidFill>
                <a:latin typeface="Segoe Script" pitchFamily="34" charset="0"/>
              </a:rPr>
              <a:t>²</a:t>
            </a:r>
            <a:r>
              <a:rPr lang="ru-RU" sz="4000" b="1" dirty="0">
                <a:solidFill>
                  <a:srgbClr val="008000"/>
                </a:solidFill>
                <a:latin typeface="Segoe Script" pitchFamily="34" charset="0"/>
              </a:rPr>
              <a:t>, ц, ч, </a:t>
            </a:r>
            <a:r>
              <a:rPr lang="ru-RU" sz="4000" b="1" dirty="0" smtClean="0">
                <a:solidFill>
                  <a:srgbClr val="008000"/>
                </a:solidFill>
                <a:latin typeface="Segoe Script" pitchFamily="34" charset="0"/>
              </a:rPr>
              <a:t>мин, м/мин</a:t>
            </a:r>
            <a:r>
              <a:rPr lang="ru-RU" sz="4000" b="1" dirty="0">
                <a:solidFill>
                  <a:srgbClr val="008000"/>
                </a:solidFill>
                <a:latin typeface="Segoe Script" pitchFamily="34" charset="0"/>
              </a:rPr>
              <a:t>, м, км/с, м/с, </a:t>
            </a:r>
            <a:r>
              <a:rPr lang="ru-RU" sz="4000" b="1" dirty="0" err="1">
                <a:solidFill>
                  <a:srgbClr val="008000"/>
                </a:solidFill>
                <a:latin typeface="Segoe Script" pitchFamily="34" charset="0"/>
              </a:rPr>
              <a:t>дм</a:t>
            </a:r>
            <a:endParaRPr lang="ru-RU" sz="4000" b="1" dirty="0">
              <a:solidFill>
                <a:srgbClr val="008000"/>
              </a:solidFill>
              <a:latin typeface="Segoe Script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14282" y="2643182"/>
            <a:ext cx="871378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6600"/>
                </a:solidFill>
                <a:latin typeface="Segoe Script" pitchFamily="34" charset="0"/>
              </a:rPr>
              <a:t>Приборы:</a:t>
            </a:r>
            <a:r>
              <a:rPr lang="ru-RU" sz="4800" b="1" dirty="0" smtClean="0">
                <a:solidFill>
                  <a:srgbClr val="008000"/>
                </a:solidFill>
              </a:rPr>
              <a:t>   </a:t>
            </a:r>
          </a:p>
          <a:p>
            <a:pPr algn="ctr"/>
            <a:r>
              <a:rPr lang="ru-RU" sz="4400" b="1" dirty="0" smtClean="0">
                <a:solidFill>
                  <a:srgbClr val="008000"/>
                </a:solidFill>
                <a:latin typeface="Segoe Script" pitchFamily="34" charset="0"/>
              </a:rPr>
              <a:t>Термометр</a:t>
            </a:r>
            <a:r>
              <a:rPr lang="ru-RU" sz="4400" b="1" dirty="0">
                <a:solidFill>
                  <a:srgbClr val="008000"/>
                </a:solidFill>
                <a:latin typeface="Segoe Script" pitchFamily="34" charset="0"/>
              </a:rPr>
              <a:t>, секундомер, рулетка, спидометр, часы, весы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785</TotalTime>
  <Words>510</Words>
  <Application>Microsoft Office PowerPoint</Application>
  <PresentationFormat>Экран (4:3)</PresentationFormat>
  <Paragraphs>129</Paragraphs>
  <Slides>18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31" baseType="lpstr">
      <vt:lpstr>MS Mincho</vt:lpstr>
      <vt:lpstr>Annabelle</vt:lpstr>
      <vt:lpstr>Arial</vt:lpstr>
      <vt:lpstr>Book Antiqua</vt:lpstr>
      <vt:lpstr>Calibri</vt:lpstr>
      <vt:lpstr>Heather Script One</vt:lpstr>
      <vt:lpstr>Monotype Corsiva</vt:lpstr>
      <vt:lpstr>Segoe Script</vt:lpstr>
      <vt:lpstr>Times New Roman</vt:lpstr>
      <vt:lpstr>Verdana</vt:lpstr>
      <vt:lpstr>Wingdings</vt:lpstr>
      <vt:lpstr>Оформление по умолчанию</vt:lpstr>
      <vt:lpstr>Формула</vt:lpstr>
      <vt:lpstr>Презентация PowerPoint</vt:lpstr>
      <vt:lpstr>Презентация PowerPoint</vt:lpstr>
      <vt:lpstr>Девиз урока:</vt:lpstr>
      <vt:lpstr>Экспресс – сущ. м.р.(от лат. expressus – «усиленный») - поезд, пароход, автобус и т.п., идущий с высшей скоростью и с остановками только на крупных станциях.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Алгоритм письменного приёма  умножения чисел, оканчивающихся нулями. 1.Множители записываю так,  чтобы нули остались в стороне. 2. Умножаю многозначное число на число,  не обращая внимания на нули. 3. К полученному результату приписываю столько нулей, сколько их в обоих множителях.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Лилия</cp:lastModifiedBy>
  <cp:revision>51</cp:revision>
  <dcterms:created xsi:type="dcterms:W3CDTF">2010-10-17T14:39:02Z</dcterms:created>
  <dcterms:modified xsi:type="dcterms:W3CDTF">2018-08-01T11:46:35Z</dcterms:modified>
</cp:coreProperties>
</file>