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3" r:id="rId7"/>
    <p:sldId id="264" r:id="rId8"/>
    <p:sldId id="271" r:id="rId9"/>
    <p:sldId id="268" r:id="rId10"/>
    <p:sldId id="269" r:id="rId11"/>
    <p:sldId id="275" r:id="rId12"/>
    <p:sldId id="267" r:id="rId13"/>
    <p:sldId id="270" r:id="rId14"/>
    <p:sldId id="284" r:id="rId15"/>
    <p:sldId id="286" r:id="rId16"/>
    <p:sldId id="287" r:id="rId17"/>
    <p:sldId id="289" r:id="rId18"/>
    <p:sldId id="288" r:id="rId19"/>
    <p:sldId id="290" r:id="rId20"/>
    <p:sldId id="276" r:id="rId21"/>
    <p:sldId id="291" r:id="rId22"/>
    <p:sldId id="272" r:id="rId23"/>
    <p:sldId id="273" r:id="rId24"/>
    <p:sldId id="277" r:id="rId25"/>
    <p:sldId id="283" r:id="rId26"/>
    <p:sldId id="278" r:id="rId27"/>
    <p:sldId id="279" r:id="rId28"/>
    <p:sldId id="280" r:id="rId29"/>
    <p:sldId id="281"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610"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7"/>
            <a:ext cx="7772400" cy="2286015"/>
          </a:xfrm>
        </p:spPr>
        <p:txBody>
          <a:bodyPr>
            <a:normAutofit fontScale="90000"/>
          </a:bodyPr>
          <a:lstStyle/>
          <a:p>
            <a:r>
              <a:rPr lang="ru-RU" sz="3600" b="1" dirty="0" smtClean="0">
                <a:solidFill>
                  <a:srgbClr val="C00000"/>
                </a:solidFill>
                <a:latin typeface="Times New Roman" pitchFamily="18" charset="0"/>
                <a:cs typeface="Times New Roman" pitchFamily="18" charset="0"/>
              </a:rPr>
              <a:t>Методическая разработка по английскому языку «Система упражнений по темам </a:t>
            </a:r>
            <a:br>
              <a:rPr lang="ru-RU" sz="3600" b="1" dirty="0" smtClean="0">
                <a:solidFill>
                  <a:srgbClr val="C00000"/>
                </a:solidFill>
                <a:latin typeface="Times New Roman" pitchFamily="18" charset="0"/>
                <a:cs typeface="Times New Roman" pitchFamily="18" charset="0"/>
              </a:rPr>
            </a:br>
            <a:r>
              <a:rPr lang="ru-RU" sz="3600" b="1" dirty="0" smtClean="0">
                <a:solidFill>
                  <a:srgbClr val="C00000"/>
                </a:solidFill>
                <a:latin typeface="Times New Roman" pitchFamily="18" charset="0"/>
                <a:cs typeface="Times New Roman" pitchFamily="18" charset="0"/>
              </a:rPr>
              <a:t>«</a:t>
            </a:r>
            <a:r>
              <a:rPr lang="en-US" sz="3600" b="1" dirty="0" smtClean="0">
                <a:solidFill>
                  <a:srgbClr val="C00000"/>
                </a:solidFill>
                <a:latin typeface="Times New Roman" pitchFamily="18" charset="0"/>
                <a:cs typeface="Times New Roman" pitchFamily="18" charset="0"/>
              </a:rPr>
              <a:t>Zero Conditional</a:t>
            </a:r>
            <a:r>
              <a:rPr lang="ru-RU" sz="3600" b="1" dirty="0" smtClean="0">
                <a:solidFill>
                  <a:srgbClr val="C00000"/>
                </a:solidFill>
                <a:latin typeface="Times New Roman" pitchFamily="18" charset="0"/>
                <a:cs typeface="Times New Roman" pitchFamily="18" charset="0"/>
              </a:rPr>
              <a:t>» и «</a:t>
            </a:r>
            <a:r>
              <a:rPr lang="en-US" sz="3600" b="1" dirty="0" smtClean="0">
                <a:solidFill>
                  <a:srgbClr val="C00000"/>
                </a:solidFill>
                <a:latin typeface="Times New Roman" pitchFamily="18" charset="0"/>
                <a:cs typeface="Times New Roman" pitchFamily="18" charset="0"/>
              </a:rPr>
              <a:t>First Conditional</a:t>
            </a:r>
            <a:r>
              <a:rPr lang="ru-RU" sz="3600" b="1" dirty="0" smtClean="0">
                <a:solidFill>
                  <a:srgbClr val="C00000"/>
                </a:solidFill>
                <a:latin typeface="Times New Roman" pitchFamily="18" charset="0"/>
                <a:cs typeface="Times New Roman" pitchFamily="18" charset="0"/>
              </a:rPr>
              <a:t>»</a:t>
            </a:r>
            <a:endParaRPr lang="ru-RU" sz="3600" b="1"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85786" y="3357562"/>
            <a:ext cx="7929618" cy="2281238"/>
          </a:xfrm>
        </p:spPr>
        <p:txBody>
          <a:bodyPr>
            <a:normAutofit/>
          </a:bodyPr>
          <a:lstStyle/>
          <a:p>
            <a:endParaRPr lang="ru-RU"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en-US" b="1" dirty="0" smtClean="0"/>
              <a:t>Choose the best ending.</a:t>
            </a:r>
            <a:endParaRPr lang="ru-RU" b="1" dirty="0"/>
          </a:p>
        </p:txBody>
      </p:sp>
      <p:sp>
        <p:nvSpPr>
          <p:cNvPr id="3" name="Содержимое 2"/>
          <p:cNvSpPr>
            <a:spLocks noGrp="1"/>
          </p:cNvSpPr>
          <p:nvPr>
            <p:ph idx="1"/>
          </p:nvPr>
        </p:nvSpPr>
        <p:spPr>
          <a:xfrm>
            <a:off x="457200" y="1142984"/>
            <a:ext cx="8229600" cy="4983179"/>
          </a:xfrm>
        </p:spPr>
        <p:txBody>
          <a:bodyPr>
            <a:normAutofit fontScale="85000" lnSpcReduction="10000"/>
          </a:bodyPr>
          <a:lstStyle/>
          <a:p>
            <a:pPr marL="514350" indent="-514350">
              <a:buAutoNum type="arabicPeriod"/>
            </a:pPr>
            <a:r>
              <a:rPr lang="en-US" b="1" dirty="0" smtClean="0"/>
              <a:t>If your life is in danger</a:t>
            </a:r>
            <a:r>
              <a:rPr lang="ru-RU" b="1" dirty="0" smtClean="0"/>
              <a:t>,</a:t>
            </a:r>
            <a:r>
              <a:rPr lang="en-US" b="1" dirty="0" smtClean="0"/>
              <a:t> …</a:t>
            </a:r>
          </a:p>
          <a:p>
            <a:pPr marL="514350" indent="-514350">
              <a:buAutoNum type="arabicPeriod"/>
            </a:pPr>
            <a:r>
              <a:rPr lang="en-US" b="1" dirty="0" smtClean="0"/>
              <a:t>If you see red traffic lights</a:t>
            </a:r>
            <a:r>
              <a:rPr lang="ru-RU" b="1" dirty="0" smtClean="0"/>
              <a:t>,</a:t>
            </a:r>
            <a:r>
              <a:rPr lang="en-US" b="1" dirty="0" smtClean="0"/>
              <a:t> …</a:t>
            </a:r>
          </a:p>
          <a:p>
            <a:pPr marL="514350" indent="-514350">
              <a:buAutoNum type="arabicPeriod"/>
            </a:pPr>
            <a:r>
              <a:rPr lang="en-US" b="1" dirty="0" smtClean="0"/>
              <a:t>If you run a temperature</a:t>
            </a:r>
            <a:r>
              <a:rPr lang="ru-RU" b="1" dirty="0" smtClean="0"/>
              <a:t>,</a:t>
            </a:r>
            <a:r>
              <a:rPr lang="en-US" b="1" dirty="0" smtClean="0"/>
              <a:t> …</a:t>
            </a:r>
          </a:p>
          <a:p>
            <a:pPr marL="514350" indent="-514350">
              <a:buAutoNum type="arabicPeriod"/>
            </a:pPr>
            <a:r>
              <a:rPr lang="en-US" b="1" dirty="0" smtClean="0"/>
              <a:t>If you have a toothache</a:t>
            </a:r>
            <a:r>
              <a:rPr lang="ru-RU" b="1" dirty="0" smtClean="0"/>
              <a:t>,</a:t>
            </a:r>
            <a:r>
              <a:rPr lang="en-US" b="1" dirty="0" smtClean="0"/>
              <a:t> …</a:t>
            </a:r>
          </a:p>
          <a:p>
            <a:pPr marL="514350" indent="-514350">
              <a:buAutoNum type="arabicPeriod"/>
            </a:pPr>
            <a:r>
              <a:rPr lang="en-US" b="1" dirty="0" smtClean="0"/>
              <a:t>If you have a problem</a:t>
            </a:r>
            <a:r>
              <a:rPr lang="ru-RU" b="1" dirty="0" smtClean="0"/>
              <a:t>,</a:t>
            </a:r>
            <a:r>
              <a:rPr lang="en-US" b="1" dirty="0" smtClean="0"/>
              <a:t> …</a:t>
            </a:r>
          </a:p>
          <a:p>
            <a:pPr marL="514350" indent="-514350">
              <a:buAutoNum type="arabicPeriod"/>
            </a:pPr>
            <a:r>
              <a:rPr lang="en-US" b="1" dirty="0" smtClean="0"/>
              <a:t>If you don’t want to get into trouble</a:t>
            </a:r>
            <a:r>
              <a:rPr lang="ru-RU" b="1" dirty="0" smtClean="0"/>
              <a:t>,</a:t>
            </a:r>
            <a:r>
              <a:rPr lang="en-US" b="1" dirty="0" smtClean="0"/>
              <a:t> …</a:t>
            </a:r>
          </a:p>
          <a:p>
            <a:pPr marL="514350" indent="-514350">
              <a:buNone/>
            </a:pPr>
            <a:r>
              <a:rPr lang="en-US" b="1" dirty="0" smtClean="0">
                <a:solidFill>
                  <a:srgbClr val="C00000"/>
                </a:solidFill>
              </a:rPr>
              <a:t>      (be always careful, go to the dentist, ask your parents for advice, cry for help, don’t cross the road, stay in bed, call the doctor, take some medicine, call the police, tell your parents about it, stop and wait, don’t tell anyone about it)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Autofit/>
          </a:bodyPr>
          <a:lstStyle/>
          <a:p>
            <a:r>
              <a:rPr lang="es-MX" sz="2800" b="1" u="sng" dirty="0" smtClean="0">
                <a:latin typeface="Times New Roman" pitchFamily="18" charset="0"/>
                <a:cs typeface="Times New Roman" pitchFamily="18" charset="0"/>
              </a:rPr>
              <a:t>Complete these conditionals with personal information. </a:t>
            </a:r>
            <a:r>
              <a:rPr lang="en-US" sz="2800" b="1" u="sng" dirty="0" smtClean="0">
                <a:latin typeface="Times New Roman" pitchFamily="18" charset="0"/>
                <a:cs typeface="Times New Roman" pitchFamily="18" charset="0"/>
              </a:rPr>
              <a:t> Say what you usually do …</a:t>
            </a:r>
            <a:endParaRPr lang="ru-RU" sz="2800" b="1" u="sng"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714488"/>
            <a:ext cx="8229600" cy="4411675"/>
          </a:xfrm>
        </p:spPr>
        <p:txBody>
          <a:bodyPr>
            <a:normAutofit fontScale="70000" lnSpcReduction="20000"/>
          </a:bodyPr>
          <a:lstStyle/>
          <a:p>
            <a:pPr>
              <a:buNone/>
            </a:pPr>
            <a:r>
              <a:rPr lang="en-US" sz="4400" b="1" dirty="0" smtClean="0">
                <a:latin typeface="Times New Roman" pitchFamily="18" charset="0"/>
                <a:cs typeface="Times New Roman" pitchFamily="18" charset="0"/>
              </a:rPr>
              <a:t>… if you have a problem</a:t>
            </a:r>
          </a:p>
          <a:p>
            <a:pPr>
              <a:buNone/>
            </a:pPr>
            <a:r>
              <a:rPr lang="en-US" sz="4400" b="1" dirty="0" smtClean="0">
                <a:latin typeface="Times New Roman" pitchFamily="18" charset="0"/>
                <a:cs typeface="Times New Roman" pitchFamily="18" charset="0"/>
              </a:rPr>
              <a:t>… if you get into trouble</a:t>
            </a:r>
          </a:p>
          <a:p>
            <a:pPr>
              <a:buNone/>
            </a:pPr>
            <a:r>
              <a:rPr lang="en-US" sz="4400" b="1" dirty="0" smtClean="0">
                <a:latin typeface="Times New Roman" pitchFamily="18" charset="0"/>
                <a:cs typeface="Times New Roman" pitchFamily="18" charset="0"/>
              </a:rPr>
              <a:t>… if your friend gets into trouble</a:t>
            </a:r>
          </a:p>
          <a:p>
            <a:pPr>
              <a:buNone/>
            </a:pPr>
            <a:r>
              <a:rPr lang="en-US" sz="4400" b="1" dirty="0" smtClean="0">
                <a:latin typeface="Times New Roman" pitchFamily="18" charset="0"/>
                <a:cs typeface="Times New Roman" pitchFamily="18" charset="0"/>
              </a:rPr>
              <a:t>… if your parents are angry</a:t>
            </a:r>
          </a:p>
          <a:p>
            <a:pPr>
              <a:buNone/>
            </a:pPr>
            <a:r>
              <a:rPr lang="en-US" sz="4400" b="1" dirty="0" smtClean="0">
                <a:latin typeface="Times New Roman" pitchFamily="18" charset="0"/>
                <a:cs typeface="Times New Roman" pitchFamily="18" charset="0"/>
              </a:rPr>
              <a:t>… if you are very tired after school</a:t>
            </a:r>
          </a:p>
          <a:p>
            <a:pPr>
              <a:buNone/>
            </a:pPr>
            <a:endParaRPr lang="es-MX" sz="4400" dirty="0" smtClean="0"/>
          </a:p>
          <a:p>
            <a:pPr>
              <a:buNone/>
            </a:pPr>
            <a:r>
              <a:rPr lang="es-MX" sz="4100" u="sng" dirty="0" smtClean="0">
                <a:latin typeface="Times New Roman" pitchFamily="18" charset="0"/>
                <a:cs typeface="Times New Roman" pitchFamily="18" charset="0"/>
              </a:rPr>
              <a:t>Exchange information with a partner.</a:t>
            </a:r>
            <a:br>
              <a:rPr lang="es-MX" sz="4100" u="sng" dirty="0" smtClean="0">
                <a:latin typeface="Times New Roman" pitchFamily="18" charset="0"/>
                <a:cs typeface="Times New Roman" pitchFamily="18" charset="0"/>
              </a:rPr>
            </a:br>
            <a:r>
              <a:rPr lang="es-MX" sz="4400" dirty="0" smtClean="0"/>
              <a:t/>
            </a:r>
            <a:br>
              <a:rPr lang="es-MX" sz="4400" dirty="0" smtClean="0"/>
            </a:br>
            <a:r>
              <a:rPr lang="es-MX" sz="4400" b="1" i="1" dirty="0" smtClean="0">
                <a:solidFill>
                  <a:srgbClr val="FF0000"/>
                </a:solidFill>
              </a:rPr>
              <a:t>What do you do if </a:t>
            </a:r>
            <a:r>
              <a:rPr lang="es-MX" sz="4400" b="1" i="1" dirty="0" smtClean="0">
                <a:solidFill>
                  <a:srgbClr val="7030A0"/>
                </a:solidFill>
              </a:rPr>
              <a:t>you have a problem</a:t>
            </a:r>
            <a:r>
              <a:rPr lang="es-MX" sz="4400" b="1" i="1" dirty="0" smtClean="0">
                <a:solidFill>
                  <a:srgbClr val="FF0000"/>
                </a:solidFill>
              </a:rPr>
              <a:t>?</a:t>
            </a:r>
            <a:endParaRPr lang="ru-RU" sz="4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A.E.file\Rahoof\decoration\frames\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3429000" y="214313"/>
            <a:ext cx="5043488" cy="939800"/>
          </a:xfrm>
          <a:solidFill>
            <a:schemeClr val="accent6">
              <a:lumMod val="60000"/>
              <a:lumOff val="4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1">
            <a:normAutofit/>
          </a:bodyPr>
          <a:lstStyle/>
          <a:p>
            <a:pPr fontAlgn="auto">
              <a:spcAft>
                <a:spcPts val="0"/>
              </a:spcAft>
              <a:defRPr/>
            </a:pPr>
            <a:r>
              <a:rPr lang="en-US" dirty="0" smtClean="0"/>
              <a:t> </a:t>
            </a:r>
            <a:r>
              <a:rPr lang="en-US" u="sng" dirty="0" smtClean="0"/>
              <a:t>First conditional</a:t>
            </a:r>
            <a:r>
              <a:rPr lang="en-US" dirty="0" smtClean="0"/>
              <a:t>.</a:t>
            </a:r>
            <a:endParaRPr lang="ar-SY" dirty="0"/>
          </a:p>
        </p:txBody>
      </p:sp>
      <p:sp>
        <p:nvSpPr>
          <p:cNvPr id="4" name="Title 1"/>
          <p:cNvSpPr txBox="1">
            <a:spLocks/>
          </p:cNvSpPr>
          <p:nvPr/>
        </p:nvSpPr>
        <p:spPr>
          <a:xfrm rot="21420817">
            <a:off x="3421084" y="2413594"/>
            <a:ext cx="4957762" cy="2590539"/>
          </a:xfrm>
          <a:prstGeom prst="rect">
            <a:avLst/>
          </a:prstGeom>
        </p:spPr>
        <p:txBody>
          <a:bodyPr rtlCol="1" anchor="ctr"/>
          <a:lstStyle/>
          <a:p>
            <a:pPr algn="ctr">
              <a:defRPr/>
            </a:pPr>
            <a:r>
              <a:rPr lang="en-US" sz="4000" dirty="0" smtClean="0"/>
              <a:t> We use it to talk    about things which are possible in the future.</a:t>
            </a:r>
            <a:endParaRPr lang="ar-SY" sz="4000" dirty="0" smtClean="0"/>
          </a:p>
          <a:p>
            <a:pPr algn="ctr" fontAlgn="auto">
              <a:spcAft>
                <a:spcPts val="0"/>
              </a:spcAft>
              <a:defRPr/>
            </a:pPr>
            <a:r>
              <a:rPr lang="en-US" sz="4000" b="1" dirty="0" smtClean="0">
                <a:solidFill>
                  <a:srgbClr val="C00000"/>
                </a:solidFill>
                <a:latin typeface="Calibri" pitchFamily="34" charset="0"/>
                <a:cs typeface="Akhbar MT" pitchFamily="2" charset="-78"/>
              </a:rPr>
              <a:t>So we think they may  happen</a:t>
            </a:r>
            <a:r>
              <a:rPr lang="en-US" sz="4000" dirty="0" smtClean="0">
                <a:latin typeface="Calibri" pitchFamily="34" charset="0"/>
                <a:cs typeface="Akhbar MT" pitchFamily="2" charset="-78"/>
              </a:rPr>
              <a:t>. </a:t>
            </a:r>
            <a:endParaRPr lang="en-US" sz="4000" dirty="0">
              <a:latin typeface="+mj-lt"/>
              <a:ea typeface="+mj-ea"/>
              <a:cs typeface="+mj-cs"/>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928688" y="3154363"/>
            <a:ext cx="7429500" cy="395287"/>
          </a:xfrm>
          <a:prstGeom prst="rect">
            <a:avLst/>
          </a:prstGeom>
          <a:noFill/>
          <a:ln w="9525">
            <a:noFill/>
            <a:miter lim="800000"/>
            <a:headEnd/>
            <a:tailEnd/>
          </a:ln>
        </p:spPr>
        <p:txBody>
          <a:bodyPr>
            <a:spAutoFit/>
          </a:bodyPr>
          <a:lstStyle/>
          <a:p>
            <a:pPr algn="l" rtl="0">
              <a:lnSpc>
                <a:spcPct val="80000"/>
              </a:lnSpc>
            </a:pPr>
            <a:r>
              <a:rPr lang="en-GB" sz="2400" dirty="0">
                <a:latin typeface="Calibri" pitchFamily="34" charset="0"/>
              </a:rPr>
              <a:t>If I </a:t>
            </a:r>
            <a:r>
              <a:rPr lang="en-GB" sz="2400" b="1" u="sng" dirty="0">
                <a:solidFill>
                  <a:srgbClr val="CC3300"/>
                </a:solidFill>
                <a:latin typeface="Calibri" pitchFamily="34" charset="0"/>
              </a:rPr>
              <a:t>see</a:t>
            </a:r>
            <a:r>
              <a:rPr lang="en-GB" sz="2400" dirty="0">
                <a:latin typeface="Calibri" pitchFamily="34" charset="0"/>
              </a:rPr>
              <a:t> him,			      I </a:t>
            </a:r>
            <a:r>
              <a:rPr lang="en-GB" sz="2400" b="1" u="sng" dirty="0">
                <a:solidFill>
                  <a:srgbClr val="CC3300"/>
                </a:solidFill>
                <a:latin typeface="Calibri" pitchFamily="34" charset="0"/>
              </a:rPr>
              <a:t>will </a:t>
            </a:r>
            <a:r>
              <a:rPr lang="en-GB" sz="2400" b="1" u="sng" dirty="0" smtClean="0">
                <a:solidFill>
                  <a:srgbClr val="CC3300"/>
                </a:solidFill>
                <a:latin typeface="Calibri" pitchFamily="34" charset="0"/>
              </a:rPr>
              <a:t>tell</a:t>
            </a:r>
            <a:r>
              <a:rPr lang="en-GB" sz="2400" b="1" dirty="0" smtClean="0">
                <a:latin typeface="Calibri" pitchFamily="34" charset="0"/>
              </a:rPr>
              <a:t> </a:t>
            </a:r>
            <a:r>
              <a:rPr lang="en-GB" sz="2400" dirty="0">
                <a:latin typeface="Calibri" pitchFamily="34" charset="0"/>
              </a:rPr>
              <a:t>him the </a:t>
            </a:r>
            <a:r>
              <a:rPr lang="en-GB" sz="2400" dirty="0" smtClean="0">
                <a:latin typeface="Calibri" pitchFamily="34" charset="0"/>
              </a:rPr>
              <a:t>news.</a:t>
            </a:r>
            <a:endParaRPr lang="en-GB" sz="2400" dirty="0">
              <a:latin typeface="Calibri" pitchFamily="34" charset="0"/>
            </a:endParaRPr>
          </a:p>
        </p:txBody>
      </p:sp>
      <p:sp>
        <p:nvSpPr>
          <p:cNvPr id="7" name="Rectangle 6"/>
          <p:cNvSpPr>
            <a:spLocks noChangeArrowheads="1"/>
          </p:cNvSpPr>
          <p:nvPr/>
        </p:nvSpPr>
        <p:spPr bwMode="auto">
          <a:xfrm>
            <a:off x="571500" y="4143375"/>
            <a:ext cx="8429625" cy="461963"/>
          </a:xfrm>
          <a:prstGeom prst="rect">
            <a:avLst/>
          </a:prstGeom>
          <a:noFill/>
          <a:ln w="9525">
            <a:noFill/>
            <a:miter lim="800000"/>
            <a:headEnd/>
            <a:tailEnd/>
          </a:ln>
        </p:spPr>
        <p:txBody>
          <a:bodyPr>
            <a:spAutoFit/>
          </a:bodyPr>
          <a:lstStyle/>
          <a:p>
            <a:pPr algn="l" rtl="0"/>
            <a:r>
              <a:rPr lang="en-GB" sz="2400" dirty="0">
                <a:latin typeface="Calibri" pitchFamily="34" charset="0"/>
              </a:rPr>
              <a:t>If I </a:t>
            </a:r>
            <a:r>
              <a:rPr lang="en-GB" sz="2400" b="1" u="sng" dirty="0">
                <a:solidFill>
                  <a:srgbClr val="CC3300"/>
                </a:solidFill>
                <a:latin typeface="Calibri" pitchFamily="34" charset="0"/>
              </a:rPr>
              <a:t>don’t see</a:t>
            </a:r>
            <a:r>
              <a:rPr lang="en-GB" sz="2400" dirty="0">
                <a:latin typeface="Calibri" pitchFamily="34" charset="0"/>
              </a:rPr>
              <a:t> him, 		         I </a:t>
            </a:r>
            <a:r>
              <a:rPr lang="en-GB" sz="2400" b="1" u="sng" dirty="0">
                <a:solidFill>
                  <a:srgbClr val="CC3300"/>
                </a:solidFill>
                <a:latin typeface="Calibri" pitchFamily="34" charset="0"/>
              </a:rPr>
              <a:t>will phone</a:t>
            </a:r>
            <a:r>
              <a:rPr lang="en-GB" sz="2400" b="1" dirty="0">
                <a:latin typeface="Calibri" pitchFamily="34" charset="0"/>
              </a:rPr>
              <a:t> </a:t>
            </a:r>
            <a:r>
              <a:rPr lang="en-GB" sz="2400" dirty="0">
                <a:latin typeface="Calibri" pitchFamily="34" charset="0"/>
              </a:rPr>
              <a:t>him </a:t>
            </a:r>
            <a:r>
              <a:rPr lang="en-GB" sz="2400" dirty="0" smtClean="0">
                <a:latin typeface="Calibri" pitchFamily="34" charset="0"/>
              </a:rPr>
              <a:t>tomorrow.</a:t>
            </a:r>
            <a:endParaRPr lang="ar-SY" sz="2400" dirty="0">
              <a:latin typeface="Calibri" pitchFamily="34" charset="0"/>
            </a:endParaRPr>
          </a:p>
        </p:txBody>
      </p:sp>
      <p:sp>
        <p:nvSpPr>
          <p:cNvPr id="8" name="Rectangle 7"/>
          <p:cNvSpPr>
            <a:spLocks noChangeArrowheads="1"/>
          </p:cNvSpPr>
          <p:nvPr/>
        </p:nvSpPr>
        <p:spPr bwMode="auto">
          <a:xfrm>
            <a:off x="428625" y="5214938"/>
            <a:ext cx="8001000" cy="978729"/>
          </a:xfrm>
          <a:prstGeom prst="rect">
            <a:avLst/>
          </a:prstGeom>
          <a:noFill/>
          <a:ln w="9525">
            <a:noFill/>
            <a:miter lim="800000"/>
            <a:headEnd/>
            <a:tailEnd/>
          </a:ln>
        </p:spPr>
        <p:txBody>
          <a:bodyPr>
            <a:spAutoFit/>
          </a:bodyPr>
          <a:lstStyle/>
          <a:p>
            <a:pPr algn="ctr" rtl="0">
              <a:lnSpc>
                <a:spcPct val="80000"/>
              </a:lnSpc>
            </a:pPr>
            <a:r>
              <a:rPr lang="en-GB" sz="2400" b="1" i="1" dirty="0" smtClean="0">
                <a:latin typeface="Calibri" pitchFamily="34" charset="0"/>
              </a:rPr>
              <a:t>If the main clause comes first  </a:t>
            </a:r>
            <a:r>
              <a:rPr lang="en-GB" sz="2400" b="1" i="1" dirty="0">
                <a:latin typeface="Calibri" pitchFamily="34" charset="0"/>
              </a:rPr>
              <a:t>DO NOT use a comma. </a:t>
            </a:r>
          </a:p>
          <a:p>
            <a:pPr algn="ctr" rtl="0">
              <a:lnSpc>
                <a:spcPct val="80000"/>
              </a:lnSpc>
            </a:pPr>
            <a:endParaRPr lang="en-GB" sz="2400" b="1" i="1" dirty="0">
              <a:latin typeface="Calibri" pitchFamily="34" charset="0"/>
            </a:endParaRPr>
          </a:p>
          <a:p>
            <a:pPr algn="ctr">
              <a:lnSpc>
                <a:spcPct val="80000"/>
              </a:lnSpc>
            </a:pPr>
            <a:r>
              <a:rPr lang="pt-PT" sz="2400" dirty="0">
                <a:latin typeface="Calibri" pitchFamily="34" charset="0"/>
              </a:rPr>
              <a:t>I </a:t>
            </a:r>
            <a:r>
              <a:rPr lang="pt-PT" sz="2400" b="1" u="sng" dirty="0">
                <a:solidFill>
                  <a:srgbClr val="CC3300"/>
                </a:solidFill>
                <a:latin typeface="Calibri" pitchFamily="34" charset="0"/>
              </a:rPr>
              <a:t>will phone</a:t>
            </a:r>
            <a:r>
              <a:rPr lang="pt-PT" sz="2400" dirty="0">
                <a:latin typeface="Calibri" pitchFamily="34" charset="0"/>
              </a:rPr>
              <a:t> him </a:t>
            </a:r>
            <a:r>
              <a:rPr lang="pt-PT" sz="2400" dirty="0" smtClean="0">
                <a:latin typeface="Calibri" pitchFamily="34" charset="0"/>
              </a:rPr>
              <a:t>tomorrow </a:t>
            </a:r>
            <a:r>
              <a:rPr lang="pt-PT" sz="2400" dirty="0">
                <a:latin typeface="Calibri" pitchFamily="34" charset="0"/>
              </a:rPr>
              <a:t>if I </a:t>
            </a:r>
            <a:r>
              <a:rPr lang="pt-PT" sz="2400" b="1" u="sng" dirty="0">
                <a:solidFill>
                  <a:srgbClr val="CC3300"/>
                </a:solidFill>
                <a:latin typeface="Calibri" pitchFamily="34" charset="0"/>
              </a:rPr>
              <a:t>don’t see</a:t>
            </a:r>
            <a:r>
              <a:rPr lang="pt-PT" sz="2400" dirty="0">
                <a:latin typeface="Calibri" pitchFamily="34" charset="0"/>
              </a:rPr>
              <a:t> him.</a:t>
            </a:r>
            <a:endParaRPr lang="ar-SY" sz="2400" dirty="0">
              <a:latin typeface="Calibri" pitchFamily="34" charset="0"/>
            </a:endParaRPr>
          </a:p>
        </p:txBody>
      </p:sp>
      <p:sp>
        <p:nvSpPr>
          <p:cNvPr id="10" name="Rectangle 9"/>
          <p:cNvSpPr/>
          <p:nvPr/>
        </p:nvSpPr>
        <p:spPr>
          <a:xfrm>
            <a:off x="928688" y="1435100"/>
            <a:ext cx="2114550" cy="7080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fontAlgn="auto">
              <a:spcBef>
                <a:spcPts val="0"/>
              </a:spcBef>
              <a:spcAft>
                <a:spcPts val="0"/>
              </a:spcAft>
              <a:defRPr/>
            </a:pPr>
            <a:r>
              <a:rPr lang="en-GB" sz="4000" u="sng" dirty="0">
                <a:solidFill>
                  <a:srgbClr val="800000"/>
                </a:solidFill>
              </a:rPr>
              <a:t>If-clause</a:t>
            </a:r>
            <a:endParaRPr lang="ar-SY" sz="4000" dirty="0">
              <a:solidFill>
                <a:srgbClr val="800000"/>
              </a:solidFill>
            </a:endParaRPr>
          </a:p>
        </p:txBody>
      </p:sp>
      <p:sp>
        <p:nvSpPr>
          <p:cNvPr id="11" name="Rectangle 10"/>
          <p:cNvSpPr/>
          <p:nvPr/>
        </p:nvSpPr>
        <p:spPr>
          <a:xfrm>
            <a:off x="5461000" y="1435100"/>
            <a:ext cx="2754313" cy="7080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fontAlgn="auto">
              <a:spcBef>
                <a:spcPts val="0"/>
              </a:spcBef>
              <a:spcAft>
                <a:spcPts val="0"/>
              </a:spcAft>
              <a:defRPr/>
            </a:pPr>
            <a:r>
              <a:rPr lang="en-GB" sz="4000" u="sng" dirty="0">
                <a:solidFill>
                  <a:srgbClr val="800000"/>
                </a:solidFill>
              </a:rPr>
              <a:t>Main clause</a:t>
            </a:r>
            <a:endParaRPr lang="ar-SY" sz="4000" dirty="0">
              <a:solidFill>
                <a:srgbClr val="800000"/>
              </a:solidFill>
            </a:endParaRPr>
          </a:p>
        </p:txBody>
      </p:sp>
      <p:sp>
        <p:nvSpPr>
          <p:cNvPr id="12" name="Title 1"/>
          <p:cNvSpPr txBox="1">
            <a:spLocks/>
          </p:cNvSpPr>
          <p:nvPr/>
        </p:nvSpPr>
        <p:spPr>
          <a:xfrm>
            <a:off x="571500" y="2154238"/>
            <a:ext cx="2928938" cy="774700"/>
          </a:xfrm>
          <a:prstGeom prst="rect">
            <a:avLst/>
          </a:prstGeom>
        </p:spPr>
        <p:txBody>
          <a:bodyPr rtlCol="1" anchor="ctr"/>
          <a:lstStyle/>
          <a:p>
            <a:pPr algn="ctr" fontAlgn="auto">
              <a:spcAft>
                <a:spcPts val="0"/>
              </a:spcAft>
              <a:defRPr/>
            </a:pPr>
            <a:r>
              <a:rPr lang="en-US" sz="2800" dirty="0">
                <a:latin typeface="+mj-lt"/>
                <a:ea typeface="+mj-ea"/>
                <a:cs typeface="+mj-cs"/>
              </a:rPr>
              <a:t>If + simple present </a:t>
            </a:r>
            <a:endParaRPr lang="ar-SY" sz="2800" dirty="0">
              <a:latin typeface="+mj-lt"/>
              <a:ea typeface="+mj-ea"/>
              <a:cs typeface="+mj-cs"/>
            </a:endParaRPr>
          </a:p>
        </p:txBody>
      </p:sp>
      <p:sp>
        <p:nvSpPr>
          <p:cNvPr id="13" name="Title 1"/>
          <p:cNvSpPr txBox="1">
            <a:spLocks/>
          </p:cNvSpPr>
          <p:nvPr/>
        </p:nvSpPr>
        <p:spPr>
          <a:xfrm>
            <a:off x="5072063" y="2154238"/>
            <a:ext cx="3286125" cy="846137"/>
          </a:xfrm>
          <a:prstGeom prst="rect">
            <a:avLst/>
          </a:prstGeom>
        </p:spPr>
        <p:txBody>
          <a:bodyPr rtlCol="1" anchor="ctr"/>
          <a:lstStyle/>
          <a:p>
            <a:pPr algn="ctr" fontAlgn="auto">
              <a:spcAft>
                <a:spcPts val="0"/>
              </a:spcAft>
              <a:defRPr/>
            </a:pPr>
            <a:r>
              <a:rPr lang="en-US" sz="2800" dirty="0">
                <a:latin typeface="+mj-lt"/>
                <a:ea typeface="+mj-ea"/>
                <a:cs typeface="+mj-cs"/>
              </a:rPr>
              <a:t>Will + V </a:t>
            </a:r>
            <a:r>
              <a:rPr lang="en-US" sz="2800" dirty="0" smtClean="0">
                <a:latin typeface="+mj-lt"/>
                <a:ea typeface="+mj-ea"/>
                <a:cs typeface="+mj-cs"/>
              </a:rPr>
              <a:t>(1 </a:t>
            </a:r>
            <a:r>
              <a:rPr lang="en-US" sz="2800" dirty="0">
                <a:latin typeface="+mj-lt"/>
                <a:ea typeface="+mj-ea"/>
                <a:cs typeface="+mj-cs"/>
              </a:rPr>
              <a:t>form)</a:t>
            </a:r>
            <a:endParaRPr lang="ar-SY" sz="2800" dirty="0">
              <a:latin typeface="+mj-lt"/>
              <a:ea typeface="+mj-ea"/>
              <a:cs typeface="+mj-cs"/>
            </a:endParaRPr>
          </a:p>
        </p:txBody>
      </p:sp>
      <p:sp>
        <p:nvSpPr>
          <p:cNvPr id="14" name="Title 1"/>
          <p:cNvSpPr txBox="1">
            <a:spLocks/>
          </p:cNvSpPr>
          <p:nvPr/>
        </p:nvSpPr>
        <p:spPr>
          <a:xfrm>
            <a:off x="3286125" y="214313"/>
            <a:ext cx="2143125" cy="857250"/>
          </a:xfrm>
          <a:prstGeom prst="rect">
            <a:avLst/>
          </a:prstGeom>
          <a:ln w="57150"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rtlCol="1" anchor="ctr">
            <a:normAutofit/>
          </a:bodyPr>
          <a:lstStyle/>
          <a:p>
            <a:pPr algn="ctr" fontAlgn="auto">
              <a:spcAft>
                <a:spcPts val="0"/>
              </a:spcAft>
              <a:defRPr/>
            </a:pPr>
            <a:r>
              <a:rPr lang="en-US" sz="4800" dirty="0"/>
              <a:t>Form </a:t>
            </a:r>
            <a:endParaRPr lang="ar-SY" sz="4800"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80">
                                          <p:stCondLst>
                                            <p:cond delay="0"/>
                                          </p:stCondLst>
                                        </p:cTn>
                                        <p:tgtEl>
                                          <p:spTgt spid="11"/>
                                        </p:tgtEl>
                                      </p:cBhvr>
                                    </p:animEffect>
                                    <p:anim calcmode="lin" valueType="num">
                                      <p:cBhvr>
                                        <p:cTn id="2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1" dur="26">
                                          <p:stCondLst>
                                            <p:cond delay="650"/>
                                          </p:stCondLst>
                                        </p:cTn>
                                        <p:tgtEl>
                                          <p:spTgt spid="11"/>
                                        </p:tgtEl>
                                      </p:cBhvr>
                                      <p:to x="100000" y="60000"/>
                                    </p:animScale>
                                    <p:animScale>
                                      <p:cBhvr>
                                        <p:cTn id="32" dur="166" decel="50000">
                                          <p:stCondLst>
                                            <p:cond delay="676"/>
                                          </p:stCondLst>
                                        </p:cTn>
                                        <p:tgtEl>
                                          <p:spTgt spid="11"/>
                                        </p:tgtEl>
                                      </p:cBhvr>
                                      <p:to x="100000" y="100000"/>
                                    </p:animScale>
                                    <p:animScale>
                                      <p:cBhvr>
                                        <p:cTn id="33" dur="26">
                                          <p:stCondLst>
                                            <p:cond delay="1312"/>
                                          </p:stCondLst>
                                        </p:cTn>
                                        <p:tgtEl>
                                          <p:spTgt spid="11"/>
                                        </p:tgtEl>
                                      </p:cBhvr>
                                      <p:to x="100000" y="80000"/>
                                    </p:animScale>
                                    <p:animScale>
                                      <p:cBhvr>
                                        <p:cTn id="34" dur="166" decel="50000">
                                          <p:stCondLst>
                                            <p:cond delay="1338"/>
                                          </p:stCondLst>
                                        </p:cTn>
                                        <p:tgtEl>
                                          <p:spTgt spid="11"/>
                                        </p:tgtEl>
                                      </p:cBhvr>
                                      <p:to x="100000" y="100000"/>
                                    </p:animScale>
                                    <p:animScale>
                                      <p:cBhvr>
                                        <p:cTn id="35" dur="26">
                                          <p:stCondLst>
                                            <p:cond delay="1642"/>
                                          </p:stCondLst>
                                        </p:cTn>
                                        <p:tgtEl>
                                          <p:spTgt spid="11"/>
                                        </p:tgtEl>
                                      </p:cBhvr>
                                      <p:to x="100000" y="90000"/>
                                    </p:animScale>
                                    <p:animScale>
                                      <p:cBhvr>
                                        <p:cTn id="36" dur="166" decel="50000">
                                          <p:stCondLst>
                                            <p:cond delay="1668"/>
                                          </p:stCondLst>
                                        </p:cTn>
                                        <p:tgtEl>
                                          <p:spTgt spid="11"/>
                                        </p:tgtEl>
                                      </p:cBhvr>
                                      <p:to x="100000" y="100000"/>
                                    </p:animScale>
                                    <p:animScale>
                                      <p:cBhvr>
                                        <p:cTn id="37" dur="26">
                                          <p:stCondLst>
                                            <p:cond delay="1808"/>
                                          </p:stCondLst>
                                        </p:cTn>
                                        <p:tgtEl>
                                          <p:spTgt spid="11"/>
                                        </p:tgtEl>
                                      </p:cBhvr>
                                      <p:to x="100000" y="95000"/>
                                    </p:animScale>
                                    <p:animScale>
                                      <p:cBhvr>
                                        <p:cTn id="38" dur="166" decel="50000">
                                          <p:stCondLst>
                                            <p:cond delay="1834"/>
                                          </p:stCondLst>
                                        </p:cTn>
                                        <p:tgtEl>
                                          <p:spTgt spid="11"/>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iterate type="lt">
                                    <p:tmPct val="5000"/>
                                  </p:iterate>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iterate type="lt">
                                    <p:tmPct val="5000"/>
                                  </p:iterate>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style.rotation</p:attrName>
                                        </p:attrNameLst>
                                      </p:cBhvr>
                                      <p:tavLst>
                                        <p:tav tm="0">
                                          <p:val>
                                            <p:fltVal val="90"/>
                                          </p:val>
                                        </p:tav>
                                        <p:tav tm="100000">
                                          <p:val>
                                            <p:fltVal val="0"/>
                                          </p:val>
                                        </p:tav>
                                      </p:tavLst>
                                    </p:anim>
                                    <p:animEffect transition="in" filter="fade">
                                      <p:cBhvr>
                                        <p:cTn id="54" dur="10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40" presetClass="entr" presetSubtype="0" fill="hold" grpId="0" nodeType="clickEffect">
                                  <p:stCondLst>
                                    <p:cond delay="0"/>
                                  </p:stCondLst>
                                  <p:iterate type="lt">
                                    <p:tmPct val="10000"/>
                                  </p:iterate>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anim calcmode="lin" valueType="num">
                                      <p:cBhvr>
                                        <p:cTn id="60" dur="1000" fill="hold"/>
                                        <p:tgtEl>
                                          <p:spTgt spid="6"/>
                                        </p:tgtEl>
                                        <p:attrNameLst>
                                          <p:attrName>ppt_x</p:attrName>
                                        </p:attrNameLst>
                                      </p:cBhvr>
                                      <p:tavLst>
                                        <p:tav tm="0">
                                          <p:val>
                                            <p:strVal val="#ppt_x-.1"/>
                                          </p:val>
                                        </p:tav>
                                        <p:tav tm="100000">
                                          <p:val>
                                            <p:strVal val="#ppt_x"/>
                                          </p:val>
                                        </p:tav>
                                      </p:tavLst>
                                    </p:anim>
                                    <p:anim calcmode="lin" valueType="num">
                                      <p:cBhvr>
                                        <p:cTn id="61"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0" presetClass="entr" presetSubtype="0" fill="hold" grpId="0" nodeType="clickEffect">
                                  <p:stCondLst>
                                    <p:cond delay="0"/>
                                  </p:stCondLst>
                                  <p:iterate type="lt">
                                    <p:tmPct val="10000"/>
                                  </p:iterate>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1"/>
                                          </p:val>
                                        </p:tav>
                                        <p:tav tm="100000">
                                          <p:val>
                                            <p:strVal val="#ppt_x"/>
                                          </p:val>
                                        </p:tav>
                                      </p:tavLst>
                                    </p:anim>
                                    <p:anim calcmode="lin" valueType="num">
                                      <p:cBhvr>
                                        <p:cTn id="68"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0" presetClass="entr" presetSubtype="0" fill="hold" grpId="0" nodeType="clickEffect">
                                  <p:stCondLst>
                                    <p:cond delay="0"/>
                                  </p:stCondLst>
                                  <p:iterate type="lt">
                                    <p:tmPct val="10000"/>
                                  </p:iterate>
                                  <p:childTnLst>
                                    <p:set>
                                      <p:cBhvr>
                                        <p:cTn id="72" dur="1" fill="hold">
                                          <p:stCondLst>
                                            <p:cond delay="0"/>
                                          </p:stCondLst>
                                        </p:cTn>
                                        <p:tgtEl>
                                          <p:spTgt spid="8"/>
                                        </p:tgtEl>
                                        <p:attrNameLst>
                                          <p:attrName>style.visibility</p:attrName>
                                        </p:attrNameLst>
                                      </p:cBhvr>
                                      <p:to>
                                        <p:strVal val="visible"/>
                                      </p:to>
                                    </p:set>
                                    <p:animEffect transition="in" filter="fade">
                                      <p:cBhvr>
                                        <p:cTn id="73" dur="1000"/>
                                        <p:tgtEl>
                                          <p:spTgt spid="8"/>
                                        </p:tgtEl>
                                      </p:cBhvr>
                                    </p:animEffect>
                                    <p:anim calcmode="lin" valueType="num">
                                      <p:cBhvr>
                                        <p:cTn id="74" dur="1000" fill="hold"/>
                                        <p:tgtEl>
                                          <p:spTgt spid="8"/>
                                        </p:tgtEl>
                                        <p:attrNameLst>
                                          <p:attrName>ppt_x</p:attrName>
                                        </p:attrNameLst>
                                      </p:cBhvr>
                                      <p:tavLst>
                                        <p:tav tm="0">
                                          <p:val>
                                            <p:strVal val="#ppt_x-.1"/>
                                          </p:val>
                                        </p:tav>
                                        <p:tav tm="100000">
                                          <p:val>
                                            <p:strVal val="#ppt_x"/>
                                          </p:val>
                                        </p:tav>
                                      </p:tavLst>
                                    </p:anim>
                                    <p:anim calcmode="lin" valueType="num">
                                      <p:cBhvr>
                                        <p:cTn id="75"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animBg="1"/>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rmAutofit/>
          </a:bodyPr>
          <a:lstStyle/>
          <a:p>
            <a:r>
              <a:rPr lang="en-US" dirty="0" smtClean="0">
                <a:latin typeface="Times New Roman" pitchFamily="18" charset="0"/>
                <a:cs typeface="Times New Roman" pitchFamily="18" charset="0"/>
              </a:rPr>
              <a:t>Let’s have a look at some examples</a:t>
            </a:r>
            <a:br>
              <a:rPr lang="en-US"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5" name="Содержимое 4"/>
          <p:cNvSpPr>
            <a:spLocks noGrp="1"/>
          </p:cNvSpPr>
          <p:nvPr>
            <p:ph idx="1"/>
          </p:nvPr>
        </p:nvSpPr>
        <p:spPr/>
        <p:txBody>
          <a:bodyPr>
            <a:normAutofit/>
          </a:bodyPr>
          <a:lstStyle/>
          <a:p>
            <a:pPr>
              <a:buNone/>
            </a:pPr>
            <a:r>
              <a:rPr lang="en-US" sz="2800" dirty="0" smtClean="0">
                <a:latin typeface="Times New Roman" pitchFamily="18" charset="0"/>
                <a:cs typeface="Times New Roman" pitchFamily="18" charset="0"/>
              </a:rPr>
              <a:t>If I find a good friend, I will tell her my secret</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I will take part in the concert if I learn to play the guitar very well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ru-RU" dirty="0"/>
          </a:p>
        </p:txBody>
      </p:sp>
      <p:pic>
        <p:nvPicPr>
          <p:cNvPr id="6" name="Picture 2" descr="http://2.bp.blogspot.com/_JN4k50IR3OM/SelkdlM0OoI/AAAAAAAAI4E/CQK4hC2zMeY/s400/secretos.jpg"/>
          <p:cNvPicPr>
            <a:picLocks noChangeAspect="1" noChangeArrowheads="1"/>
          </p:cNvPicPr>
          <p:nvPr/>
        </p:nvPicPr>
        <p:blipFill>
          <a:blip r:embed="rId2" cstate="print"/>
          <a:srcRect/>
          <a:stretch>
            <a:fillRect/>
          </a:stretch>
        </p:blipFill>
        <p:spPr bwMode="auto">
          <a:xfrm rot="21600000">
            <a:off x="5572132" y="2071678"/>
            <a:ext cx="2571768" cy="1857388"/>
          </a:xfrm>
          <a:prstGeom prst="rect">
            <a:avLst/>
          </a:prstGeom>
          <a:noFill/>
          <a:ln w="9525">
            <a:noFill/>
            <a:miter lim="800000"/>
            <a:headEnd/>
            <a:tailEnd/>
          </a:ln>
        </p:spPr>
      </p:pic>
      <p:pic>
        <p:nvPicPr>
          <p:cNvPr id="1029" name="Picture 5" descr="C:\Users\Ирина\Desktop\busy teacher past cont\conditionals\на концерте.jpg"/>
          <p:cNvPicPr>
            <a:picLocks noChangeAspect="1" noChangeArrowheads="1"/>
          </p:cNvPicPr>
          <p:nvPr/>
        </p:nvPicPr>
        <p:blipFill>
          <a:blip r:embed="rId3" cstate="print"/>
          <a:srcRect/>
          <a:stretch>
            <a:fillRect/>
          </a:stretch>
        </p:blipFill>
        <p:spPr bwMode="auto">
          <a:xfrm>
            <a:off x="3571868" y="4357694"/>
            <a:ext cx="226695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amond(in)">
                                      <p:cBhvr>
                                        <p:cTn id="21" dur="2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1029"/>
                                        </p:tgtEl>
                                        <p:attrNameLst>
                                          <p:attrName>style.visibility</p:attrName>
                                        </p:attrNameLst>
                                      </p:cBhvr>
                                      <p:to>
                                        <p:strVal val="visible"/>
                                      </p:to>
                                    </p:set>
                                    <p:animEffect transition="in" filter="diamond(in)">
                                      <p:cBhvr>
                                        <p:cTn id="33"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0413" y="4868863"/>
            <a:ext cx="7620000" cy="1143000"/>
          </a:xfrm>
        </p:spPr>
        <p:txBody>
          <a:bodyPr>
            <a:normAutofit/>
          </a:bodyPr>
          <a:lstStyle/>
          <a:p>
            <a:pPr eaLnBrk="1" hangingPunct="1">
              <a:defRPr/>
            </a:pPr>
            <a:r>
              <a:rPr lang="es-CL" sz="2800" b="1" spc="0" dirty="0" smtClean="0">
                <a:latin typeface="Comic Sans MS" pitchFamily="66" charset="0"/>
                <a:ea typeface="+mn-ea"/>
                <a:cs typeface="+mn-cs"/>
              </a:rPr>
              <a:t>If it </a:t>
            </a:r>
            <a:r>
              <a:rPr lang="es-CL" sz="2800" b="1" spc="0" dirty="0">
                <a:solidFill>
                  <a:srgbClr val="FF0000"/>
                </a:solidFill>
                <a:latin typeface="Comic Sans MS" pitchFamily="66" charset="0"/>
                <a:ea typeface="+mn-ea"/>
                <a:cs typeface="+mn-cs"/>
              </a:rPr>
              <a:t>rains     </a:t>
            </a:r>
            <a:r>
              <a:rPr lang="es-CL" sz="2800" b="1" spc="0" dirty="0" smtClean="0">
                <a:solidFill>
                  <a:srgbClr val="FF0000"/>
                </a:solidFill>
                <a:latin typeface="Comic Sans MS" pitchFamily="66" charset="0"/>
                <a:ea typeface="+mn-ea"/>
                <a:cs typeface="+mn-cs"/>
              </a:rPr>
              <a:t>     +     </a:t>
            </a:r>
            <a:r>
              <a:rPr lang="es-CL" sz="2800" b="1" spc="0" dirty="0" smtClean="0">
                <a:latin typeface="Comic Sans MS" pitchFamily="66" charset="0"/>
                <a:ea typeface="+mn-ea"/>
                <a:cs typeface="+mn-cs"/>
              </a:rPr>
              <a:t>you</a:t>
            </a:r>
            <a:r>
              <a:rPr lang="es-CL" sz="2800" b="1" spc="0" dirty="0" smtClean="0">
                <a:solidFill>
                  <a:srgbClr val="FF0000"/>
                </a:solidFill>
                <a:latin typeface="Comic Sans MS" pitchFamily="66" charset="0"/>
                <a:ea typeface="+mn-ea"/>
                <a:cs typeface="+mn-cs"/>
              </a:rPr>
              <a:t> </a:t>
            </a:r>
            <a:r>
              <a:rPr lang="es-CL" sz="2800" b="1" spc="0" dirty="0">
                <a:solidFill>
                  <a:srgbClr val="FF0000"/>
                </a:solidFill>
                <a:latin typeface="Comic Sans MS" pitchFamily="66" charset="0"/>
                <a:ea typeface="+mn-ea"/>
                <a:cs typeface="+mn-cs"/>
              </a:rPr>
              <a:t>will get </a:t>
            </a:r>
            <a:r>
              <a:rPr lang="es-CL" sz="2800" b="1" spc="0" dirty="0">
                <a:latin typeface="Comic Sans MS" pitchFamily="66" charset="0"/>
                <a:ea typeface="+mn-ea"/>
                <a:cs typeface="+mn-cs"/>
              </a:rPr>
              <a:t>wet</a:t>
            </a:r>
            <a:endParaRPr lang="es-CL" sz="2800" b="1" dirty="0">
              <a:latin typeface="Comic Sans MS" pitchFamily="66" charset="0"/>
            </a:endParaRPr>
          </a:p>
        </p:txBody>
      </p:sp>
      <p:pic>
        <p:nvPicPr>
          <p:cNvPr id="5123" name="Picture 2"/>
          <p:cNvPicPr>
            <a:picLocks noGrp="1" noChangeAspect="1" noChangeArrowheads="1"/>
          </p:cNvPicPr>
          <p:nvPr>
            <p:ph idx="1"/>
          </p:nvPr>
        </p:nvPicPr>
        <p:blipFill>
          <a:blip r:embed="rId2" cstate="print"/>
          <a:srcRect/>
          <a:stretch>
            <a:fillRect/>
          </a:stretch>
        </p:blipFill>
        <p:spPr>
          <a:xfrm>
            <a:off x="684213" y="981075"/>
            <a:ext cx="2376487" cy="3243263"/>
          </a:xfrm>
          <a:noFill/>
        </p:spPr>
      </p:pic>
      <p:pic>
        <p:nvPicPr>
          <p:cNvPr id="5124" name="Picture 3"/>
          <p:cNvPicPr>
            <a:picLocks noChangeAspect="1" noChangeArrowheads="1"/>
          </p:cNvPicPr>
          <p:nvPr/>
        </p:nvPicPr>
        <p:blipFill>
          <a:blip r:embed="rId3" cstate="print"/>
          <a:srcRect/>
          <a:stretch>
            <a:fillRect/>
          </a:stretch>
        </p:blipFill>
        <p:spPr bwMode="auto">
          <a:xfrm>
            <a:off x="4859338" y="1160463"/>
            <a:ext cx="3432175" cy="2608262"/>
          </a:xfrm>
          <a:prstGeom prst="rect">
            <a:avLst/>
          </a:prstGeom>
          <a:noFill/>
          <a:ln w="9525">
            <a:noFill/>
            <a:miter lim="800000"/>
            <a:headEnd/>
            <a:tailEnd/>
          </a:ln>
          <a:effectLst/>
        </p:spPr>
      </p:pic>
      <p:pic>
        <p:nvPicPr>
          <p:cNvPr id="5125" name="Picture 4"/>
          <p:cNvPicPr>
            <a:picLocks noChangeAspect="1" noChangeArrowheads="1"/>
          </p:cNvPicPr>
          <p:nvPr/>
        </p:nvPicPr>
        <p:blipFill>
          <a:blip r:embed="rId4" cstate="print"/>
          <a:srcRect/>
          <a:stretch>
            <a:fillRect/>
          </a:stretch>
        </p:blipFill>
        <p:spPr bwMode="auto">
          <a:xfrm>
            <a:off x="3348038" y="2276475"/>
            <a:ext cx="1152525" cy="12128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868863"/>
            <a:ext cx="7951817" cy="1060467"/>
          </a:xfrm>
        </p:spPr>
        <p:txBody>
          <a:bodyPr>
            <a:normAutofit/>
          </a:bodyPr>
          <a:lstStyle/>
          <a:p>
            <a:pPr eaLnBrk="1" hangingPunct="1">
              <a:defRPr/>
            </a:pPr>
            <a:r>
              <a:rPr lang="es-CL" sz="2400" b="1" dirty="0" smtClean="0">
                <a:latin typeface="Comic Sans MS" pitchFamily="66" charset="0"/>
                <a:ea typeface="+mn-ea"/>
                <a:cs typeface="+mn-cs"/>
              </a:rPr>
              <a:t>I</a:t>
            </a:r>
            <a:r>
              <a:rPr lang="es-CL" sz="2400" b="1" dirty="0" smtClean="0">
                <a:solidFill>
                  <a:srgbClr val="0070C0"/>
                </a:solidFill>
                <a:latin typeface="Comic Sans MS" pitchFamily="66" charset="0"/>
                <a:ea typeface="+mn-ea"/>
                <a:cs typeface="+mn-cs"/>
              </a:rPr>
              <a:t> </a:t>
            </a:r>
            <a:r>
              <a:rPr lang="es-CL" sz="2400" b="1" dirty="0" smtClean="0">
                <a:solidFill>
                  <a:srgbClr val="FF0000"/>
                </a:solidFill>
                <a:latin typeface="Comic Sans MS" pitchFamily="66" charset="0"/>
                <a:ea typeface="+mn-ea"/>
                <a:cs typeface="+mn-cs"/>
              </a:rPr>
              <a:t>will</a:t>
            </a:r>
            <a:r>
              <a:rPr lang="es-CL" sz="2400" b="1" spc="0" dirty="0" smtClean="0">
                <a:solidFill>
                  <a:srgbClr val="FF0000"/>
                </a:solidFill>
                <a:latin typeface="Comic Sans MS" pitchFamily="66" charset="0"/>
                <a:ea typeface="+mn-ea"/>
                <a:cs typeface="+mn-cs"/>
              </a:rPr>
              <a:t> </a:t>
            </a:r>
            <a:r>
              <a:rPr lang="es-CL" sz="2400" b="1" dirty="0" smtClean="0">
                <a:solidFill>
                  <a:srgbClr val="FF0000"/>
                </a:solidFill>
                <a:latin typeface="Comic Sans MS" pitchFamily="66" charset="0"/>
                <a:ea typeface="+mn-ea"/>
                <a:cs typeface="+mn-cs"/>
              </a:rPr>
              <a:t>give </a:t>
            </a:r>
            <a:r>
              <a:rPr lang="es-CL" sz="2400" b="1" dirty="0" smtClean="0">
                <a:latin typeface="Comic Sans MS" pitchFamily="66" charset="0"/>
                <a:ea typeface="+mn-ea"/>
                <a:cs typeface="+mn-cs"/>
              </a:rPr>
              <a:t>him some</a:t>
            </a:r>
            <a:r>
              <a:rPr lang="es-CL" sz="2400" b="1" spc="0" dirty="0" smtClean="0">
                <a:latin typeface="Comic Sans MS" pitchFamily="66" charset="0"/>
                <a:ea typeface="+mn-ea"/>
                <a:cs typeface="+mn-cs"/>
              </a:rPr>
              <a:t> money </a:t>
            </a:r>
            <a:r>
              <a:rPr lang="es-CL" sz="2400" b="1" spc="0" dirty="0" smtClean="0">
                <a:solidFill>
                  <a:srgbClr val="FF0000"/>
                </a:solidFill>
                <a:latin typeface="Comic Sans MS" pitchFamily="66" charset="0"/>
                <a:ea typeface="+mn-ea"/>
                <a:cs typeface="+mn-cs"/>
              </a:rPr>
              <a:t>+  </a:t>
            </a:r>
            <a:r>
              <a:rPr lang="es-CL" sz="2400" b="1" dirty="0" smtClean="0">
                <a:latin typeface="Comic Sans MS" pitchFamily="66" charset="0"/>
                <a:ea typeface="+mn-ea"/>
                <a:cs typeface="+mn-cs"/>
              </a:rPr>
              <a:t>if he </a:t>
            </a:r>
            <a:r>
              <a:rPr lang="es-CL" sz="2400" b="1" dirty="0" smtClean="0">
                <a:solidFill>
                  <a:srgbClr val="FF0000"/>
                </a:solidFill>
                <a:latin typeface="Comic Sans MS" pitchFamily="66" charset="0"/>
                <a:ea typeface="+mn-ea"/>
                <a:cs typeface="+mn-cs"/>
              </a:rPr>
              <a:t>washes </a:t>
            </a:r>
            <a:r>
              <a:rPr lang="es-CL" sz="2400" b="1" dirty="0" smtClean="0">
                <a:latin typeface="Comic Sans MS" pitchFamily="66" charset="0"/>
                <a:ea typeface="+mn-ea"/>
                <a:cs typeface="+mn-cs"/>
              </a:rPr>
              <a:t>my car</a:t>
            </a:r>
            <a:r>
              <a:rPr lang="es-CL" sz="2400" b="1" spc="0" dirty="0" smtClean="0">
                <a:latin typeface="Comic Sans MS" pitchFamily="66" charset="0"/>
                <a:ea typeface="+mn-ea"/>
                <a:cs typeface="+mn-cs"/>
              </a:rPr>
              <a:t> </a:t>
            </a:r>
            <a:endParaRPr lang="es-CL" sz="2400" b="1" dirty="0">
              <a:latin typeface="Comic Sans MS" pitchFamily="66" charset="0"/>
            </a:endParaRPr>
          </a:p>
        </p:txBody>
      </p:sp>
      <p:pic>
        <p:nvPicPr>
          <p:cNvPr id="5125" name="Picture 4"/>
          <p:cNvPicPr>
            <a:picLocks noChangeAspect="1" noChangeArrowheads="1"/>
          </p:cNvPicPr>
          <p:nvPr/>
        </p:nvPicPr>
        <p:blipFill>
          <a:blip r:embed="rId2" cstate="print"/>
          <a:srcRect/>
          <a:stretch>
            <a:fillRect/>
          </a:stretch>
        </p:blipFill>
        <p:spPr bwMode="auto">
          <a:xfrm>
            <a:off x="3348038" y="2276475"/>
            <a:ext cx="1152525" cy="1212850"/>
          </a:xfrm>
          <a:prstGeom prst="rect">
            <a:avLst/>
          </a:prstGeom>
          <a:noFill/>
          <a:ln w="9525">
            <a:noFill/>
            <a:miter lim="800000"/>
            <a:headEnd/>
            <a:tailEnd/>
          </a:ln>
          <a:effectLst/>
        </p:spPr>
      </p:pic>
      <p:pic>
        <p:nvPicPr>
          <p:cNvPr id="2050" name="Picture 2" descr="C:\Users\Ирина\Desktop\busy teacher past cont\conditionals\дает деньги.jpg"/>
          <p:cNvPicPr>
            <a:picLocks noGrp="1" noChangeAspect="1" noChangeArrowheads="1"/>
          </p:cNvPicPr>
          <p:nvPr>
            <p:ph idx="1"/>
          </p:nvPr>
        </p:nvPicPr>
        <p:blipFill>
          <a:blip r:embed="rId3" cstate="print"/>
          <a:srcRect/>
          <a:stretch>
            <a:fillRect/>
          </a:stretch>
        </p:blipFill>
        <p:spPr bwMode="auto">
          <a:xfrm>
            <a:off x="500034" y="1142985"/>
            <a:ext cx="2714644" cy="2714644"/>
          </a:xfrm>
          <a:prstGeom prst="rect">
            <a:avLst/>
          </a:prstGeom>
          <a:noFill/>
        </p:spPr>
      </p:pic>
      <p:pic>
        <p:nvPicPr>
          <p:cNvPr id="2051" name="Picture 3" descr="C:\Users\Ирина\Desktop\busy teacher past cont\conditionals\kak_pravilno_myt_mashinu.jpg"/>
          <p:cNvPicPr>
            <a:picLocks noChangeAspect="1" noChangeArrowheads="1"/>
          </p:cNvPicPr>
          <p:nvPr/>
        </p:nvPicPr>
        <p:blipFill>
          <a:blip r:embed="rId4" cstate="print"/>
          <a:srcRect/>
          <a:stretch>
            <a:fillRect/>
          </a:stretch>
        </p:blipFill>
        <p:spPr bwMode="auto">
          <a:xfrm>
            <a:off x="4929190" y="1285860"/>
            <a:ext cx="3714776" cy="250033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solidFill>
                  <a:srgbClr val="FF0000"/>
                </a:solidFill>
              </a:rPr>
              <a:t>Make up your own sentences using the pictures</a:t>
            </a:r>
            <a:endParaRPr lang="ru-RU" sz="2800" b="1" dirty="0">
              <a:solidFill>
                <a:srgbClr val="FF0000"/>
              </a:solidFill>
            </a:endParaRPr>
          </a:p>
        </p:txBody>
      </p:sp>
      <p:sp>
        <p:nvSpPr>
          <p:cNvPr id="9" name="Текст 8"/>
          <p:cNvSpPr>
            <a:spLocks noGrp="1"/>
          </p:cNvSpPr>
          <p:nvPr>
            <p:ph type="body" idx="1"/>
          </p:nvPr>
        </p:nvSpPr>
        <p:spPr/>
        <p:txBody>
          <a:bodyPr>
            <a:normAutofit/>
          </a:bodyPr>
          <a:lstStyle/>
          <a:p>
            <a:r>
              <a:rPr lang="en-US" sz="2800" dirty="0" smtClean="0">
                <a:latin typeface="Times New Roman" pitchFamily="18" charset="0"/>
                <a:cs typeface="Times New Roman" pitchFamily="18" charset="0"/>
              </a:rPr>
              <a:t>If the weather …</a:t>
            </a:r>
            <a:endParaRPr lang="ru-RU" sz="2800" dirty="0">
              <a:latin typeface="Times New Roman" pitchFamily="18" charset="0"/>
              <a:cs typeface="Times New Roman" pitchFamily="18" charset="0"/>
            </a:endParaRPr>
          </a:p>
        </p:txBody>
      </p:sp>
      <p:sp>
        <p:nvSpPr>
          <p:cNvPr id="3" name="Содержимое 2"/>
          <p:cNvSpPr>
            <a:spLocks noGrp="1"/>
          </p:cNvSpPr>
          <p:nvPr>
            <p:ph sz="half" idx="2"/>
          </p:nvPr>
        </p:nvSpPr>
        <p:spPr/>
        <p:txBody>
          <a:bodyPr/>
          <a:lstStyle/>
          <a:p>
            <a:pPr>
              <a:buNone/>
            </a:pPr>
            <a:r>
              <a:rPr lang="en-US" dirty="0" smtClean="0"/>
              <a:t>If the weather ….</a:t>
            </a:r>
            <a:endParaRPr lang="ru-RU" dirty="0"/>
          </a:p>
        </p:txBody>
      </p:sp>
      <p:sp>
        <p:nvSpPr>
          <p:cNvPr id="10" name="Текст 9"/>
          <p:cNvSpPr>
            <a:spLocks noGrp="1"/>
          </p:cNvSpPr>
          <p:nvPr>
            <p:ph type="body" sz="quarter" idx="3"/>
          </p:nvPr>
        </p:nvSpPr>
        <p:spPr/>
        <p:txBody>
          <a:bodyPr/>
          <a:lstStyle/>
          <a:p>
            <a:endParaRPr lang="ru-RU"/>
          </a:p>
        </p:txBody>
      </p:sp>
      <p:sp>
        <p:nvSpPr>
          <p:cNvPr id="11" name="Содержимое 10"/>
          <p:cNvSpPr>
            <a:spLocks noGrp="1"/>
          </p:cNvSpPr>
          <p:nvPr>
            <p:ph sz="quarter" idx="4"/>
          </p:nvPr>
        </p:nvSpPr>
        <p:spPr/>
        <p:txBody>
          <a:bodyPr/>
          <a:lstStyle/>
          <a:p>
            <a:endParaRPr lang="en-US" dirty="0" smtClean="0"/>
          </a:p>
          <a:p>
            <a:endParaRPr lang="en-US" dirty="0" smtClean="0"/>
          </a:p>
          <a:p>
            <a:endParaRPr lang="en-US" dirty="0" smtClean="0"/>
          </a:p>
          <a:p>
            <a:endParaRPr lang="en-US" dirty="0" smtClean="0"/>
          </a:p>
          <a:p>
            <a:endParaRPr lang="en-US" dirty="0" smtClean="0"/>
          </a:p>
          <a:p>
            <a:pPr>
              <a:buNone/>
            </a:pPr>
            <a:r>
              <a:rPr lang="en-US" sz="2800" b="1" dirty="0" smtClean="0">
                <a:latin typeface="Times New Roman" pitchFamily="18" charset="0"/>
                <a:cs typeface="Times New Roman" pitchFamily="18" charset="0"/>
              </a:rPr>
              <a:t>I will …</a:t>
            </a:r>
            <a:endParaRPr lang="ru-RU" sz="2800" b="1" dirty="0">
              <a:latin typeface="Times New Roman" pitchFamily="18" charset="0"/>
              <a:cs typeface="Times New Roman" pitchFamily="18" charset="0"/>
            </a:endParaRPr>
          </a:p>
        </p:txBody>
      </p:sp>
      <p:pic>
        <p:nvPicPr>
          <p:cNvPr id="3075" name="Picture 3" descr="C:\Users\Ирина\Desktop\busy teacher past cont\conditionals\дождливая погода.jpg"/>
          <p:cNvPicPr>
            <a:picLocks noChangeAspect="1" noChangeArrowheads="1"/>
          </p:cNvPicPr>
          <p:nvPr/>
        </p:nvPicPr>
        <p:blipFill>
          <a:blip r:embed="rId2" cstate="print"/>
          <a:srcRect/>
          <a:stretch>
            <a:fillRect/>
          </a:stretch>
        </p:blipFill>
        <p:spPr bwMode="auto">
          <a:xfrm>
            <a:off x="500034" y="2214554"/>
            <a:ext cx="2333625" cy="1552575"/>
          </a:xfrm>
          <a:prstGeom prst="rect">
            <a:avLst/>
          </a:prstGeom>
          <a:noFill/>
        </p:spPr>
      </p:pic>
      <p:pic>
        <p:nvPicPr>
          <p:cNvPr id="3076" name="Picture 4" descr="C:\Users\Ирина\Desktop\busy teacher past cont\conditionals\снежная погода.jpg"/>
          <p:cNvPicPr>
            <a:picLocks noChangeAspect="1" noChangeArrowheads="1"/>
          </p:cNvPicPr>
          <p:nvPr/>
        </p:nvPicPr>
        <p:blipFill>
          <a:blip r:embed="rId3" cstate="print"/>
          <a:srcRect/>
          <a:stretch>
            <a:fillRect/>
          </a:stretch>
        </p:blipFill>
        <p:spPr bwMode="auto">
          <a:xfrm>
            <a:off x="3286116" y="2285992"/>
            <a:ext cx="2200275" cy="1647825"/>
          </a:xfrm>
          <a:prstGeom prst="rect">
            <a:avLst/>
          </a:prstGeom>
          <a:noFill/>
        </p:spPr>
      </p:pic>
      <p:pic>
        <p:nvPicPr>
          <p:cNvPr id="3077" name="Picture 5" descr="C:\Users\Ирина\Desktop\busy teacher past cont\conditionals\солнечный день.jpg"/>
          <p:cNvPicPr>
            <a:picLocks noChangeAspect="1" noChangeArrowheads="1"/>
          </p:cNvPicPr>
          <p:nvPr/>
        </p:nvPicPr>
        <p:blipFill>
          <a:blip r:embed="rId4" cstate="print"/>
          <a:srcRect/>
          <a:stretch>
            <a:fillRect/>
          </a:stretch>
        </p:blipFill>
        <p:spPr bwMode="auto">
          <a:xfrm>
            <a:off x="6215074" y="2428868"/>
            <a:ext cx="2409825" cy="1504950"/>
          </a:xfrm>
          <a:prstGeom prst="rect">
            <a:avLst/>
          </a:prstGeom>
          <a:noFill/>
        </p:spPr>
      </p:pic>
      <p:pic>
        <p:nvPicPr>
          <p:cNvPr id="3078" name="Picture 6" descr="C:\Users\Ирина\Desktop\busy teacher past cont\conditionals\облачный день.jpg"/>
          <p:cNvPicPr>
            <a:picLocks noChangeAspect="1" noChangeArrowheads="1"/>
          </p:cNvPicPr>
          <p:nvPr/>
        </p:nvPicPr>
        <p:blipFill>
          <a:blip r:embed="rId5" cstate="print"/>
          <a:srcRect/>
          <a:stretch>
            <a:fillRect/>
          </a:stretch>
        </p:blipFill>
        <p:spPr bwMode="auto">
          <a:xfrm>
            <a:off x="714348" y="4572008"/>
            <a:ext cx="2409825" cy="15049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en-US" b="1" dirty="0" smtClean="0">
                <a:solidFill>
                  <a:srgbClr val="FF0000"/>
                </a:solidFill>
                <a:latin typeface="Times New Roman" pitchFamily="18" charset="0"/>
                <a:cs typeface="Times New Roman" pitchFamily="18" charset="0"/>
              </a:rPr>
              <a:t>Open the brackets</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071546"/>
            <a:ext cx="8229600" cy="5286412"/>
          </a:xfrm>
        </p:spPr>
        <p:txBody>
          <a:bodyPr>
            <a:normAutofit fontScale="25000" lnSpcReduction="20000"/>
          </a:bodyPr>
          <a:lstStyle/>
          <a:p>
            <a:pPr lvl="0">
              <a:buNone/>
            </a:pPr>
            <a:endParaRPr lang="en-US" sz="6200" b="1" dirty="0" smtClean="0">
              <a:latin typeface="Times New Roman" pitchFamily="18" charset="0"/>
              <a:cs typeface="Times New Roman" pitchFamily="18" charset="0"/>
            </a:endParaRPr>
          </a:p>
          <a:p>
            <a:pPr lvl="0">
              <a:buNone/>
            </a:pPr>
            <a:r>
              <a:rPr lang="en-US" sz="8000" b="1" dirty="0" smtClean="0">
                <a:latin typeface="Times New Roman" pitchFamily="18" charset="0"/>
                <a:cs typeface="Times New Roman" pitchFamily="18" charset="0"/>
              </a:rPr>
              <a:t>1.Our teacher  (to be) happy if we (to answer) all  the questions correctly.</a:t>
            </a:r>
          </a:p>
          <a:p>
            <a:pPr>
              <a:buNone/>
            </a:pPr>
            <a:r>
              <a:rPr lang="en-US" sz="8000" b="1" dirty="0" smtClean="0">
                <a:latin typeface="Times New Roman" pitchFamily="18" charset="0"/>
                <a:cs typeface="Times New Roman" pitchFamily="18" charset="0"/>
              </a:rPr>
              <a:t>2.If they (to have) enough money, they (to buy) a new car.</a:t>
            </a:r>
          </a:p>
          <a:p>
            <a:pPr lvl="0">
              <a:buNone/>
            </a:pPr>
            <a:r>
              <a:rPr lang="en-US" sz="8000" b="1" dirty="0" smtClean="0">
                <a:latin typeface="Times New Roman" pitchFamily="18" charset="0"/>
                <a:cs typeface="Times New Roman" pitchFamily="18" charset="0"/>
              </a:rPr>
              <a:t>3.I  (to be) very angry with Nick if he (to forget) my CD again.</a:t>
            </a:r>
          </a:p>
          <a:p>
            <a:pPr lvl="0">
              <a:buNone/>
            </a:pPr>
            <a:r>
              <a:rPr lang="en-US" sz="8000" b="1" dirty="0" smtClean="0">
                <a:latin typeface="Times New Roman" pitchFamily="18" charset="0"/>
                <a:cs typeface="Times New Roman" pitchFamily="18" charset="0"/>
              </a:rPr>
              <a:t>4.You (to get) very wet if you (to walk) in this rain.</a:t>
            </a:r>
          </a:p>
          <a:p>
            <a:pPr>
              <a:buNone/>
            </a:pPr>
            <a:r>
              <a:rPr lang="en-US" sz="8000" b="1" dirty="0" smtClean="0">
                <a:latin typeface="Times New Roman" pitchFamily="18" charset="0"/>
                <a:cs typeface="Times New Roman" pitchFamily="18" charset="0"/>
              </a:rPr>
              <a:t>5.We ( to pass) the exam if we (to study) hard.</a:t>
            </a:r>
            <a:endParaRPr lang="ru-RU" sz="8000" b="1" dirty="0" smtClean="0">
              <a:latin typeface="Times New Roman" pitchFamily="18" charset="0"/>
              <a:cs typeface="Times New Roman" pitchFamily="18" charset="0"/>
            </a:endParaRPr>
          </a:p>
          <a:p>
            <a:pPr>
              <a:buNone/>
            </a:pPr>
            <a:r>
              <a:rPr lang="en-US" sz="8000" b="1" dirty="0" smtClean="0">
                <a:latin typeface="Times New Roman" pitchFamily="18" charset="0"/>
                <a:cs typeface="Times New Roman" pitchFamily="18" charset="0"/>
              </a:rPr>
              <a:t>6.If the weather (to be) not too bad tomorrow, we (to play) football. </a:t>
            </a:r>
          </a:p>
          <a:p>
            <a:pPr lvl="0">
              <a:buNone/>
            </a:pPr>
            <a:r>
              <a:rPr lang="en-US" sz="8000" b="1" dirty="0" smtClean="0">
                <a:latin typeface="Times New Roman" pitchFamily="18" charset="0"/>
                <a:cs typeface="Times New Roman" pitchFamily="18" charset="0"/>
              </a:rPr>
              <a:t>7.If we (to learn)more about history, we (not to be) afraid of the test.</a:t>
            </a:r>
          </a:p>
          <a:p>
            <a:pPr>
              <a:buNone/>
            </a:pPr>
            <a:r>
              <a:rPr lang="en-US" sz="8000" b="1" dirty="0" smtClean="0">
                <a:latin typeface="Times New Roman" pitchFamily="18" charset="0"/>
                <a:cs typeface="Times New Roman" pitchFamily="18" charset="0"/>
              </a:rPr>
              <a:t>8. If I (to find) his phone number, I (to call) him tonight.</a:t>
            </a:r>
          </a:p>
          <a:p>
            <a:pPr lvl="0">
              <a:buNone/>
            </a:pPr>
            <a:r>
              <a:rPr lang="en-US" sz="8000" b="1" dirty="0" smtClean="0">
                <a:latin typeface="Times New Roman" pitchFamily="18" charset="0"/>
                <a:cs typeface="Times New Roman" pitchFamily="18" charset="0"/>
              </a:rPr>
              <a:t>9. If  I (to wear) this hat, I (to look) like an old man.</a:t>
            </a:r>
          </a:p>
          <a:p>
            <a:pPr marL="514350" lvl="0" indent="-514350">
              <a:buNone/>
            </a:pPr>
            <a:r>
              <a:rPr lang="en-US" sz="8000" b="1" dirty="0" smtClean="0">
                <a:latin typeface="Times New Roman" pitchFamily="18" charset="0"/>
                <a:cs typeface="Times New Roman" pitchFamily="18" charset="0"/>
              </a:rPr>
              <a:t>10. If I (to find) her address, I (to send) her an invitation.</a:t>
            </a:r>
          </a:p>
          <a:p>
            <a:pPr marL="514350" indent="-514350">
              <a:buNone/>
            </a:pPr>
            <a:r>
              <a:rPr lang="en-US" sz="8000" b="1" dirty="0" smtClean="0">
                <a:latin typeface="Times New Roman" pitchFamily="18" charset="0"/>
                <a:cs typeface="Times New Roman" pitchFamily="18" charset="0"/>
              </a:rPr>
              <a:t>11. If I  (to work) too much I (to get) tired.</a:t>
            </a:r>
          </a:p>
          <a:p>
            <a:pPr marL="514350" indent="-514350">
              <a:buNone/>
            </a:pPr>
            <a:r>
              <a:rPr lang="en-US" sz="8000" b="1" dirty="0" smtClean="0">
                <a:latin typeface="Times New Roman" pitchFamily="18" charset="0"/>
                <a:cs typeface="Times New Roman" pitchFamily="18" charset="0"/>
              </a:rPr>
              <a:t>12. If I (not to listen) to my parents, I (to get) into trouble.</a:t>
            </a:r>
          </a:p>
          <a:p>
            <a:pPr marL="514350" indent="-514350">
              <a:buNone/>
            </a:pPr>
            <a:r>
              <a:rPr lang="en-US" sz="8000" b="1" dirty="0" smtClean="0">
                <a:latin typeface="Times New Roman" pitchFamily="18" charset="0"/>
                <a:cs typeface="Times New Roman" pitchFamily="18" charset="0"/>
              </a:rPr>
              <a:t>13. If he (to miss) the bus, he (to miss) his train.</a:t>
            </a:r>
          </a:p>
          <a:p>
            <a:pPr marL="514350" indent="-514350">
              <a:buNone/>
            </a:pPr>
            <a:r>
              <a:rPr lang="en-US" sz="8000" b="1" dirty="0" smtClean="0">
                <a:latin typeface="Times New Roman" pitchFamily="18" charset="0"/>
                <a:cs typeface="Times New Roman" pitchFamily="18" charset="0"/>
              </a:rPr>
              <a:t>14. If he (not to get up) early, he (to be) late for classes.</a:t>
            </a:r>
          </a:p>
          <a:p>
            <a:pPr marL="514350" indent="-514350">
              <a:buNone/>
            </a:pPr>
            <a:r>
              <a:rPr lang="en-US" sz="8000" b="1" dirty="0" smtClean="0">
                <a:latin typeface="Times New Roman" pitchFamily="18" charset="0"/>
                <a:cs typeface="Times New Roman" pitchFamily="18" charset="0"/>
              </a:rPr>
              <a:t>15. If he (to go) to London, he (to visit) the Houses of Parliament. </a:t>
            </a:r>
            <a:endParaRPr lang="ru-RU" sz="8000" b="1" dirty="0" smtClean="0">
              <a:latin typeface="Times New Roman" pitchFamily="18" charset="0"/>
              <a:cs typeface="Times New Roman" pitchFamily="18" charset="0"/>
            </a:endParaRPr>
          </a:p>
          <a:p>
            <a:pPr marL="514350" lvl="0" indent="-514350">
              <a:buNone/>
            </a:pPr>
            <a:endParaRPr lang="ru-RU" sz="6200" b="1" dirty="0" smtClean="0">
              <a:latin typeface="Times New Roman" pitchFamily="18" charset="0"/>
              <a:cs typeface="Times New Roman" pitchFamily="18" charset="0"/>
            </a:endParaRPr>
          </a:p>
          <a:p>
            <a:pPr>
              <a:buNone/>
            </a:pPr>
            <a:endParaRPr lang="ru-RU" dirty="0" smtClean="0"/>
          </a:p>
          <a:p>
            <a:pPr lvl="0">
              <a:buNone/>
            </a:pPr>
            <a:endParaRPr lang="ru-RU" dirty="0" smtClean="0"/>
          </a:p>
          <a:p>
            <a:pPr>
              <a:buNone/>
            </a:pPr>
            <a:endParaRPr lang="ru-RU" dirty="0" smtClean="0"/>
          </a:p>
          <a:p>
            <a:pPr lvl="0">
              <a:buNone/>
            </a:pPr>
            <a:endParaRPr lang="ru-RU" dirty="0" smtClean="0"/>
          </a:p>
          <a:p>
            <a:r>
              <a:rPr lang="en-US" dirty="0" smtClean="0"/>
              <a:t> </a:t>
            </a:r>
            <a:endParaRPr lang="ru-RU" dirty="0" smtClean="0"/>
          </a:p>
          <a:p>
            <a:pPr lvl="0">
              <a:buNone/>
            </a:pPr>
            <a:endParaRPr lang="ru-RU" dirty="0" smtClean="0"/>
          </a:p>
          <a:p>
            <a:pPr>
              <a:buNone/>
            </a:pPr>
            <a:endParaRPr lang="ru-RU" dirty="0" smtClean="0"/>
          </a:p>
          <a:p>
            <a:pPr lvl="0">
              <a:buNone/>
            </a:pPr>
            <a:endParaRPr lang="en-US" dirty="0" smtClean="0"/>
          </a:p>
          <a:p>
            <a:pPr lvl="0">
              <a:buNone/>
            </a:pP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diamond(in)">
                                      <p:cBhvr>
                                        <p:cTn id="40" dur="20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diamond(in)">
                                      <p:cBhvr>
                                        <p:cTn id="45" dur="20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diamond(in)">
                                      <p:cBhvr>
                                        <p:cTn id="50" dur="20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diamond(in)">
                                      <p:cBhvr>
                                        <p:cTn id="55" dur="2000"/>
                                        <p:tgtEl>
                                          <p:spTgt spid="3">
                                            <p:txEl>
                                              <p:pRg st="10" end="1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diamond(in)">
                                      <p:cBhvr>
                                        <p:cTn id="60" dur="2000"/>
                                        <p:tgtEl>
                                          <p:spTgt spid="3">
                                            <p:txEl>
                                              <p:pRg st="11" end="11"/>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nodeType="clickEffect">
                                  <p:stCondLst>
                                    <p:cond delay="0"/>
                                  </p:stCondLst>
                                  <p:childTnLst>
                                    <p:set>
                                      <p:cBhvr>
                                        <p:cTn id="64" dur="1" fill="hold">
                                          <p:stCondLst>
                                            <p:cond delay="0"/>
                                          </p:stCondLst>
                                        </p:cTn>
                                        <p:tgtEl>
                                          <p:spTgt spid="3">
                                            <p:txEl>
                                              <p:pRg st="12" end="12"/>
                                            </p:txEl>
                                          </p:spTgt>
                                        </p:tgtEl>
                                        <p:attrNameLst>
                                          <p:attrName>style.visibility</p:attrName>
                                        </p:attrNameLst>
                                      </p:cBhvr>
                                      <p:to>
                                        <p:strVal val="visible"/>
                                      </p:to>
                                    </p:set>
                                    <p:animEffect transition="in" filter="diamond(in)">
                                      <p:cBhvr>
                                        <p:cTn id="65" dur="2000"/>
                                        <p:tgtEl>
                                          <p:spTgt spid="3">
                                            <p:txEl>
                                              <p:pRg st="12" end="1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diamond(in)">
                                      <p:cBhvr>
                                        <p:cTn id="70" dur="2000"/>
                                        <p:tgtEl>
                                          <p:spTgt spid="3">
                                            <p:txEl>
                                              <p:pRg st="13" end="13"/>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nodeType="clickEffect">
                                  <p:stCondLst>
                                    <p:cond delay="0"/>
                                  </p:stCondLst>
                                  <p:childTnLst>
                                    <p:set>
                                      <p:cBhvr>
                                        <p:cTn id="74" dur="1" fill="hold">
                                          <p:stCondLst>
                                            <p:cond delay="0"/>
                                          </p:stCondLst>
                                        </p:cTn>
                                        <p:tgtEl>
                                          <p:spTgt spid="3">
                                            <p:txEl>
                                              <p:pRg st="14" end="14"/>
                                            </p:txEl>
                                          </p:spTgt>
                                        </p:tgtEl>
                                        <p:attrNameLst>
                                          <p:attrName>style.visibility</p:attrName>
                                        </p:attrNameLst>
                                      </p:cBhvr>
                                      <p:to>
                                        <p:strVal val="visible"/>
                                      </p:to>
                                    </p:set>
                                    <p:animEffect transition="in" filter="diamond(in)">
                                      <p:cBhvr>
                                        <p:cTn id="75" dur="2000"/>
                                        <p:tgtEl>
                                          <p:spTgt spid="3">
                                            <p:txEl>
                                              <p:pRg st="14" end="1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nodeType="clickEffect">
                                  <p:stCondLst>
                                    <p:cond delay="0"/>
                                  </p:stCondLst>
                                  <p:childTnLst>
                                    <p:set>
                                      <p:cBhvr>
                                        <p:cTn id="79" dur="1" fill="hold">
                                          <p:stCondLst>
                                            <p:cond delay="0"/>
                                          </p:stCondLst>
                                        </p:cTn>
                                        <p:tgtEl>
                                          <p:spTgt spid="3">
                                            <p:txEl>
                                              <p:pRg st="15" end="15"/>
                                            </p:txEl>
                                          </p:spTgt>
                                        </p:tgtEl>
                                        <p:attrNameLst>
                                          <p:attrName>style.visibility</p:attrName>
                                        </p:attrNameLst>
                                      </p:cBhvr>
                                      <p:to>
                                        <p:strVal val="visible"/>
                                      </p:to>
                                    </p:set>
                                    <p:animEffect transition="in" filter="diamond(in)">
                                      <p:cBhvr>
                                        <p:cTn id="80" dur="2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en-US" sz="2800" b="1" dirty="0" smtClean="0">
                <a:latin typeface="Times New Roman" pitchFamily="18" charset="0"/>
                <a:cs typeface="Times New Roman" pitchFamily="18" charset="0"/>
              </a:rPr>
              <a:t>Say what you will (won’t) do</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if you have a lot of money</a:t>
            </a:r>
            <a:endParaRPr lang="ru-RU" sz="2800" b="1" dirty="0">
              <a:latin typeface="Times New Roman" pitchFamily="18" charset="0"/>
              <a:cs typeface="Times New Roman" pitchFamily="18" charset="0"/>
            </a:endParaRPr>
          </a:p>
        </p:txBody>
      </p:sp>
      <p:pic>
        <p:nvPicPr>
          <p:cNvPr id="4098" name="Picture 2" descr="C:\Users\Ирина\Desktop\busy teacher past cont\conditionals\много денег.jpg"/>
          <p:cNvPicPr>
            <a:picLocks noChangeAspect="1" noChangeArrowheads="1"/>
          </p:cNvPicPr>
          <p:nvPr/>
        </p:nvPicPr>
        <p:blipFill>
          <a:blip r:embed="rId2" cstate="print"/>
          <a:srcRect/>
          <a:stretch>
            <a:fillRect/>
          </a:stretch>
        </p:blipFill>
        <p:spPr bwMode="auto">
          <a:xfrm>
            <a:off x="5000628" y="214291"/>
            <a:ext cx="2286000" cy="1357322"/>
          </a:xfrm>
          <a:prstGeom prst="rect">
            <a:avLst/>
          </a:prstGeom>
          <a:noFill/>
        </p:spPr>
      </p:pic>
      <p:pic>
        <p:nvPicPr>
          <p:cNvPr id="4099" name="Picture 3" descr="C:\Users\Ирина\Desktop\busy teacher past cont\conditionals\голодные дети.jpg"/>
          <p:cNvPicPr>
            <a:picLocks noGrp="1" noChangeAspect="1" noChangeArrowheads="1"/>
          </p:cNvPicPr>
          <p:nvPr>
            <p:ph idx="1"/>
          </p:nvPr>
        </p:nvPicPr>
        <p:blipFill>
          <a:blip r:embed="rId3" cstate="print"/>
          <a:srcRect/>
          <a:stretch>
            <a:fillRect/>
          </a:stretch>
        </p:blipFill>
        <p:spPr bwMode="auto">
          <a:xfrm>
            <a:off x="357158" y="1643050"/>
            <a:ext cx="1905000" cy="1905000"/>
          </a:xfrm>
          <a:prstGeom prst="rect">
            <a:avLst/>
          </a:prstGeom>
          <a:noFill/>
        </p:spPr>
      </p:pic>
      <p:pic>
        <p:nvPicPr>
          <p:cNvPr id="4100" name="Picture 4" descr="C:\Users\Ирина\Desktop\busy teacher past cont\conditionals\больница.jpg"/>
          <p:cNvPicPr>
            <a:picLocks noChangeAspect="1" noChangeArrowheads="1"/>
          </p:cNvPicPr>
          <p:nvPr/>
        </p:nvPicPr>
        <p:blipFill>
          <a:blip r:embed="rId4" cstate="print"/>
          <a:srcRect/>
          <a:stretch>
            <a:fillRect/>
          </a:stretch>
        </p:blipFill>
        <p:spPr bwMode="auto">
          <a:xfrm>
            <a:off x="2357422" y="1785926"/>
            <a:ext cx="2209800" cy="1638300"/>
          </a:xfrm>
          <a:prstGeom prst="rect">
            <a:avLst/>
          </a:prstGeom>
          <a:noFill/>
        </p:spPr>
      </p:pic>
      <p:pic>
        <p:nvPicPr>
          <p:cNvPr id="4101" name="Picture 5" descr="C:\Users\Ирина\Desktop\busy teacher past cont\conditionals\биг бен.jpg"/>
          <p:cNvPicPr>
            <a:picLocks noChangeAspect="1" noChangeArrowheads="1"/>
          </p:cNvPicPr>
          <p:nvPr/>
        </p:nvPicPr>
        <p:blipFill>
          <a:blip r:embed="rId5" cstate="print"/>
          <a:srcRect/>
          <a:stretch>
            <a:fillRect/>
          </a:stretch>
        </p:blipFill>
        <p:spPr bwMode="auto">
          <a:xfrm>
            <a:off x="285720" y="3643314"/>
            <a:ext cx="1628775" cy="2228850"/>
          </a:xfrm>
          <a:prstGeom prst="rect">
            <a:avLst/>
          </a:prstGeom>
          <a:noFill/>
        </p:spPr>
      </p:pic>
      <p:pic>
        <p:nvPicPr>
          <p:cNvPr id="4102" name="Picture 6" descr="C:\Users\Ирина\Desktop\busy teacher past cont\conditionals\машина.jpg"/>
          <p:cNvPicPr>
            <a:picLocks noChangeAspect="1" noChangeArrowheads="1"/>
          </p:cNvPicPr>
          <p:nvPr/>
        </p:nvPicPr>
        <p:blipFill>
          <a:blip r:embed="rId6" cstate="print"/>
          <a:srcRect/>
          <a:stretch>
            <a:fillRect/>
          </a:stretch>
        </p:blipFill>
        <p:spPr bwMode="auto">
          <a:xfrm>
            <a:off x="6715140" y="1714488"/>
            <a:ext cx="2200275" cy="1647825"/>
          </a:xfrm>
          <a:prstGeom prst="rect">
            <a:avLst/>
          </a:prstGeom>
          <a:noFill/>
        </p:spPr>
      </p:pic>
      <p:pic>
        <p:nvPicPr>
          <p:cNvPr id="4103" name="Picture 7" descr="C:\Users\Ирина\Desktop\busy teacher past cont\conditionals\нищая.jpg"/>
          <p:cNvPicPr>
            <a:picLocks noChangeAspect="1" noChangeArrowheads="1"/>
          </p:cNvPicPr>
          <p:nvPr/>
        </p:nvPicPr>
        <p:blipFill>
          <a:blip r:embed="rId7" cstate="print"/>
          <a:srcRect/>
          <a:stretch>
            <a:fillRect/>
          </a:stretch>
        </p:blipFill>
        <p:spPr bwMode="auto">
          <a:xfrm>
            <a:off x="2000232" y="3714752"/>
            <a:ext cx="2133600" cy="1695450"/>
          </a:xfrm>
          <a:prstGeom prst="rect">
            <a:avLst/>
          </a:prstGeom>
          <a:noFill/>
        </p:spPr>
      </p:pic>
      <p:pic>
        <p:nvPicPr>
          <p:cNvPr id="4104" name="Picture 8" descr="C:\Users\Ирина\Desktop\busy teacher past cont\conditionals\статуя свободы.jpg"/>
          <p:cNvPicPr>
            <a:picLocks noChangeAspect="1" noChangeArrowheads="1"/>
          </p:cNvPicPr>
          <p:nvPr/>
        </p:nvPicPr>
        <p:blipFill>
          <a:blip r:embed="rId8" cstate="print"/>
          <a:srcRect/>
          <a:stretch>
            <a:fillRect/>
          </a:stretch>
        </p:blipFill>
        <p:spPr bwMode="auto">
          <a:xfrm>
            <a:off x="4714876" y="1928802"/>
            <a:ext cx="1647825" cy="2200275"/>
          </a:xfrm>
          <a:prstGeom prst="rect">
            <a:avLst/>
          </a:prstGeom>
          <a:noFill/>
        </p:spPr>
      </p:pic>
      <p:pic>
        <p:nvPicPr>
          <p:cNvPr id="4105" name="Picture 9" descr="C:\Users\Ирина\Desktop\busy teacher past cont\conditionals\шикарный дом.jpg"/>
          <p:cNvPicPr>
            <a:picLocks noChangeAspect="1" noChangeArrowheads="1"/>
          </p:cNvPicPr>
          <p:nvPr/>
        </p:nvPicPr>
        <p:blipFill>
          <a:blip r:embed="rId9" cstate="print"/>
          <a:srcRect/>
          <a:stretch>
            <a:fillRect/>
          </a:stretch>
        </p:blipFill>
        <p:spPr bwMode="auto">
          <a:xfrm>
            <a:off x="4071934" y="4500570"/>
            <a:ext cx="2200275" cy="1647825"/>
          </a:xfrm>
          <a:prstGeom prst="rect">
            <a:avLst/>
          </a:prstGeom>
          <a:noFill/>
        </p:spPr>
      </p:pic>
      <p:pic>
        <p:nvPicPr>
          <p:cNvPr id="4106" name="Picture 10" descr="C:\Users\Ирина\Desktop\busy teacher past cont\conditionals\париж.jpg"/>
          <p:cNvPicPr>
            <a:picLocks noChangeAspect="1" noChangeArrowheads="1"/>
          </p:cNvPicPr>
          <p:nvPr/>
        </p:nvPicPr>
        <p:blipFill>
          <a:blip r:embed="rId10" cstate="print"/>
          <a:srcRect/>
          <a:stretch>
            <a:fillRect/>
          </a:stretch>
        </p:blipFill>
        <p:spPr bwMode="auto">
          <a:xfrm>
            <a:off x="6357950" y="3429000"/>
            <a:ext cx="2333625" cy="1552575"/>
          </a:xfrm>
          <a:prstGeom prst="rect">
            <a:avLst/>
          </a:prstGeom>
          <a:noFill/>
        </p:spPr>
      </p:pic>
      <p:pic>
        <p:nvPicPr>
          <p:cNvPr id="4107" name="Picture 11" descr="C:\Users\Ирина\Desktop\busy teacher past cont\conditionals\знак вопроса.jpg"/>
          <p:cNvPicPr>
            <a:picLocks noChangeAspect="1" noChangeArrowheads="1"/>
          </p:cNvPicPr>
          <p:nvPr/>
        </p:nvPicPr>
        <p:blipFill>
          <a:blip r:embed="rId11" cstate="print"/>
          <a:srcRect/>
          <a:stretch>
            <a:fillRect/>
          </a:stretch>
        </p:blipFill>
        <p:spPr bwMode="auto">
          <a:xfrm>
            <a:off x="6500826" y="5072074"/>
            <a:ext cx="1071570" cy="100013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A.E.file\Rahoof\decoration\frames\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3429000" y="214313"/>
            <a:ext cx="5043488" cy="939800"/>
          </a:xfrm>
          <a:solidFill>
            <a:schemeClr val="accent6">
              <a:lumMod val="60000"/>
              <a:lumOff val="4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1">
            <a:normAutofit/>
          </a:bodyPr>
          <a:lstStyle/>
          <a:p>
            <a:pPr fontAlgn="auto">
              <a:spcAft>
                <a:spcPts val="0"/>
              </a:spcAft>
              <a:defRPr/>
            </a:pPr>
            <a:r>
              <a:rPr lang="en-US" dirty="0" smtClean="0"/>
              <a:t> </a:t>
            </a:r>
            <a:r>
              <a:rPr lang="en-US" u="sng" dirty="0" smtClean="0"/>
              <a:t>Zero conditional</a:t>
            </a:r>
            <a:r>
              <a:rPr lang="en-US" dirty="0" smtClean="0"/>
              <a:t>.</a:t>
            </a:r>
            <a:endParaRPr lang="ar-SY" dirty="0"/>
          </a:p>
        </p:txBody>
      </p:sp>
      <p:sp>
        <p:nvSpPr>
          <p:cNvPr id="4" name="Title 1"/>
          <p:cNvSpPr txBox="1">
            <a:spLocks/>
          </p:cNvSpPr>
          <p:nvPr/>
        </p:nvSpPr>
        <p:spPr>
          <a:xfrm rot="21420817">
            <a:off x="3382963" y="2414588"/>
            <a:ext cx="4957762" cy="1127125"/>
          </a:xfrm>
          <a:prstGeom prst="rect">
            <a:avLst/>
          </a:prstGeom>
        </p:spPr>
        <p:txBody>
          <a:bodyPr rtlCol="1" anchor="ctr"/>
          <a:lstStyle/>
          <a:p>
            <a:pPr algn="ctr" fontAlgn="auto">
              <a:spcAft>
                <a:spcPts val="0"/>
              </a:spcAft>
              <a:defRPr/>
            </a:pPr>
            <a:r>
              <a:rPr lang="en-US" sz="4000" dirty="0">
                <a:latin typeface="+mj-lt"/>
                <a:ea typeface="+mj-ea"/>
                <a:cs typeface="+mj-cs"/>
              </a:rPr>
              <a:t>We use it to </a:t>
            </a:r>
          </a:p>
          <a:p>
            <a:pPr algn="ctr" fontAlgn="auto">
              <a:spcAft>
                <a:spcPts val="0"/>
              </a:spcAft>
              <a:defRPr/>
            </a:pPr>
            <a:r>
              <a:rPr lang="en-US" sz="4000" dirty="0">
                <a:latin typeface="+mj-lt"/>
                <a:ea typeface="+mj-ea"/>
                <a:cs typeface="+mj-cs"/>
              </a:rPr>
              <a:t>talk </a:t>
            </a:r>
            <a:r>
              <a:rPr lang="en-US" sz="4000" dirty="0" smtClean="0">
                <a:latin typeface="+mj-lt"/>
                <a:ea typeface="+mj-ea"/>
                <a:cs typeface="+mj-cs"/>
              </a:rPr>
              <a:t>about</a:t>
            </a:r>
          </a:p>
          <a:p>
            <a:pPr algn="ctr" fontAlgn="auto">
              <a:spcAft>
                <a:spcPts val="0"/>
              </a:spcAft>
              <a:defRPr/>
            </a:pPr>
            <a:endParaRPr lang="ar-SY" sz="4000" dirty="0">
              <a:latin typeface="+mj-lt"/>
              <a:ea typeface="+mj-ea"/>
              <a:cs typeface="+mj-cs"/>
            </a:endParaRPr>
          </a:p>
        </p:txBody>
      </p:sp>
      <p:sp>
        <p:nvSpPr>
          <p:cNvPr id="7" name="Rectangle 6"/>
          <p:cNvSpPr>
            <a:spLocks noChangeArrowheads="1"/>
          </p:cNvSpPr>
          <p:nvPr/>
        </p:nvSpPr>
        <p:spPr bwMode="auto">
          <a:xfrm rot="-192895">
            <a:off x="3784676" y="2463089"/>
            <a:ext cx="4724628" cy="3785652"/>
          </a:xfrm>
          <a:prstGeom prst="rect">
            <a:avLst/>
          </a:prstGeom>
          <a:noFill/>
          <a:ln w="9525">
            <a:noFill/>
            <a:miter lim="800000"/>
            <a:headEnd/>
            <a:tailEnd/>
          </a:ln>
        </p:spPr>
        <p:txBody>
          <a:bodyPr wrap="square">
            <a:spAutoFit/>
          </a:bodyPr>
          <a:lstStyle/>
          <a:p>
            <a:pPr algn="ctr" rtl="0"/>
            <a:endParaRPr lang="en-US" sz="4000" dirty="0" smtClean="0">
              <a:latin typeface="Calibri" pitchFamily="34" charset="0"/>
            </a:endParaRPr>
          </a:p>
          <a:p>
            <a:pPr algn="ctr" rtl="0"/>
            <a:r>
              <a:rPr lang="en-US" sz="4000" dirty="0" smtClean="0">
                <a:latin typeface="Calibri" pitchFamily="34" charset="0"/>
              </a:rPr>
              <a:t>things </a:t>
            </a:r>
            <a:r>
              <a:rPr lang="en-US" sz="4000" dirty="0">
                <a:latin typeface="Calibri" pitchFamily="34" charset="0"/>
              </a:rPr>
              <a:t>which </a:t>
            </a:r>
          </a:p>
          <a:p>
            <a:pPr algn="ctr" rtl="0"/>
            <a:r>
              <a:rPr lang="en-US" sz="4000" dirty="0">
                <a:latin typeface="Calibri" pitchFamily="34" charset="0"/>
              </a:rPr>
              <a:t>regularly </a:t>
            </a:r>
            <a:r>
              <a:rPr lang="en-US" sz="4000" dirty="0" smtClean="0">
                <a:latin typeface="Calibri" pitchFamily="34" charset="0"/>
              </a:rPr>
              <a:t>happen or </a:t>
            </a:r>
          </a:p>
          <a:p>
            <a:pPr algn="ctr" rtl="0"/>
            <a:r>
              <a:rPr lang="en-US" sz="4000" dirty="0" smtClean="0">
                <a:latin typeface="Calibri" pitchFamily="34" charset="0"/>
              </a:rPr>
              <a:t>scientific facts, instructions, logical</a:t>
            </a:r>
          </a:p>
          <a:p>
            <a:pPr algn="ctr" rtl="0"/>
            <a:r>
              <a:rPr lang="en-US" sz="4000" dirty="0" smtClean="0">
                <a:latin typeface="Calibri" pitchFamily="34" charset="0"/>
              </a:rPr>
              <a:t>deductions</a:t>
            </a:r>
            <a:endParaRPr lang="ar-SY" sz="4000" dirty="0">
              <a:latin typeface="Calibri" pitchFamily="34"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7"/>
                                        </p:tgtEl>
                                        <p:attrNameLst>
                                          <p:attrName>style.visibility</p:attrName>
                                        </p:attrNameLst>
                                      </p:cBhvr>
                                      <p:to>
                                        <p:strVal val="visible"/>
                                      </p:to>
                                    </p:set>
                                    <p:set>
                                      <p:cBhvr>
                                        <p:cTn id="14" dur="455" fill="hold">
                                          <p:stCondLst>
                                            <p:cond delay="0"/>
                                          </p:stCondLst>
                                        </p:cTn>
                                        <p:tgtEl>
                                          <p:spTgt spid="7"/>
                                        </p:tgtEl>
                                        <p:attrNameLst>
                                          <p:attrName>style.rotation</p:attrName>
                                        </p:attrNameLst>
                                      </p:cBhvr>
                                      <p:to>
                                        <p:strVal val="-45.0"/>
                                      </p:to>
                                    </p:set>
                                    <p:anim calcmode="lin" valueType="num">
                                      <p:cBhvr>
                                        <p:cTn id="15"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Say what you will do</a:t>
            </a:r>
            <a:endParaRPr lang="ru-RU" dirty="0"/>
          </a:p>
        </p:txBody>
      </p:sp>
      <p:sp>
        <p:nvSpPr>
          <p:cNvPr id="3" name="Содержимое 2"/>
          <p:cNvSpPr>
            <a:spLocks noGrp="1"/>
          </p:cNvSpPr>
          <p:nvPr>
            <p:ph idx="1"/>
          </p:nvPr>
        </p:nvSpPr>
        <p:spPr>
          <a:xfrm>
            <a:off x="500034" y="1285860"/>
            <a:ext cx="8229600" cy="5072098"/>
          </a:xfrm>
        </p:spPr>
        <p:txBody>
          <a:bodyPr>
            <a:normAutofit fontScale="92500" lnSpcReduction="10000"/>
          </a:bodyPr>
          <a:lstStyle/>
          <a:p>
            <a:r>
              <a:rPr lang="en-US" dirty="0" smtClean="0"/>
              <a:t>If I travel to Europe …</a:t>
            </a:r>
          </a:p>
          <a:p>
            <a:r>
              <a:rPr lang="en-US" dirty="0" smtClean="0"/>
              <a:t>If I win some money in the lottery …</a:t>
            </a:r>
          </a:p>
          <a:p>
            <a:r>
              <a:rPr lang="en-US" dirty="0" smtClean="0"/>
              <a:t>If I have a birthday party …</a:t>
            </a:r>
          </a:p>
          <a:p>
            <a:r>
              <a:rPr lang="en-US" dirty="0" smtClean="0"/>
              <a:t>If my friend asks me for help …</a:t>
            </a:r>
          </a:p>
          <a:p>
            <a:r>
              <a:rPr lang="en-US" dirty="0" smtClean="0"/>
              <a:t>If I meet a famous actor …</a:t>
            </a:r>
          </a:p>
          <a:p>
            <a:r>
              <a:rPr lang="en-US" dirty="0" smtClean="0"/>
              <a:t>If I see a ghost …</a:t>
            </a:r>
          </a:p>
          <a:p>
            <a:r>
              <a:rPr lang="en-US" dirty="0" smtClean="0"/>
              <a:t>If I receive a letter in English …</a:t>
            </a:r>
          </a:p>
          <a:p>
            <a:r>
              <a:rPr lang="en-US" dirty="0" smtClean="0"/>
              <a:t>If I find a little puppy …</a:t>
            </a:r>
          </a:p>
          <a:p>
            <a:r>
              <a:rPr lang="en-US" dirty="0" smtClean="0"/>
              <a:t>If I see a black cat in the street …</a:t>
            </a:r>
          </a:p>
          <a:p>
            <a:r>
              <a:rPr lang="en-US" dirty="0" smtClean="0"/>
              <a:t>If I receive a rose from my classmate  …</a:t>
            </a:r>
          </a:p>
          <a:p>
            <a:endParaRPr lang="en-US"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en-US" sz="3200" dirty="0" smtClean="0">
                <a:latin typeface="Times New Roman" pitchFamily="18" charset="0"/>
                <a:cs typeface="Times New Roman" pitchFamily="18" charset="0"/>
              </a:rPr>
              <a:t>Express your ideas</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197493"/>
          </a:xfrm>
        </p:spPr>
        <p:txBody>
          <a:bodyPr>
            <a:noAutofit/>
          </a:bodyPr>
          <a:lstStyle/>
          <a:p>
            <a:pPr>
              <a:buNone/>
            </a:pPr>
            <a:r>
              <a:rPr lang="en-US" b="1" dirty="0" smtClean="0"/>
              <a:t>I 			if ….			         I 		if …</a:t>
            </a:r>
          </a:p>
          <a:p>
            <a:pPr>
              <a:buNone/>
            </a:pPr>
            <a:endParaRPr lang="en-US" b="1" dirty="0" smtClean="0"/>
          </a:p>
          <a:p>
            <a:pPr>
              <a:buNone/>
            </a:pPr>
            <a:r>
              <a:rPr lang="en-US" b="1" dirty="0" smtClean="0"/>
              <a:t>I			    if …		   I	I		if …</a:t>
            </a:r>
          </a:p>
          <a:p>
            <a:pPr>
              <a:buNone/>
            </a:pPr>
            <a:endParaRPr lang="en-US" b="1" dirty="0" smtClean="0"/>
          </a:p>
          <a:p>
            <a:pPr>
              <a:buNone/>
            </a:pPr>
            <a:r>
              <a:rPr lang="en-US" b="1" dirty="0" smtClean="0"/>
              <a:t>I			       if …	        I			          if …</a:t>
            </a:r>
          </a:p>
          <a:p>
            <a:pPr>
              <a:buNone/>
            </a:pPr>
            <a:endParaRPr lang="en-US" b="1" dirty="0" smtClean="0"/>
          </a:p>
          <a:p>
            <a:pPr>
              <a:buNone/>
            </a:pPr>
            <a:endParaRPr lang="en-US" b="1" dirty="0" smtClean="0"/>
          </a:p>
          <a:p>
            <a:pPr>
              <a:buNone/>
            </a:pPr>
            <a:r>
              <a:rPr lang="en-US" b="1" dirty="0" smtClean="0"/>
              <a:t>I			if …			I			if …</a:t>
            </a:r>
            <a:endParaRPr lang="ru-RU" b="1" dirty="0"/>
          </a:p>
        </p:txBody>
      </p:sp>
      <p:pic>
        <p:nvPicPr>
          <p:cNvPr id="5122" name="Picture 2" descr="C:\Users\Ирина\Desktop\busy teacher past cont\conditionals\девочка за компьютером.jpg"/>
          <p:cNvPicPr>
            <a:picLocks noChangeAspect="1" noChangeArrowheads="1"/>
          </p:cNvPicPr>
          <p:nvPr/>
        </p:nvPicPr>
        <p:blipFill>
          <a:blip r:embed="rId2" cstate="print"/>
          <a:srcRect/>
          <a:stretch>
            <a:fillRect/>
          </a:stretch>
        </p:blipFill>
        <p:spPr bwMode="auto">
          <a:xfrm>
            <a:off x="857224" y="571480"/>
            <a:ext cx="1357323" cy="1214446"/>
          </a:xfrm>
          <a:prstGeom prst="rect">
            <a:avLst/>
          </a:prstGeom>
          <a:noFill/>
        </p:spPr>
      </p:pic>
      <p:pic>
        <p:nvPicPr>
          <p:cNvPr id="5123" name="Picture 3" descr="C:\Users\Ирина\Desktop\busy teacher past cont\conditionals\девочка читает.jpg"/>
          <p:cNvPicPr>
            <a:picLocks noChangeAspect="1" noChangeArrowheads="1"/>
          </p:cNvPicPr>
          <p:nvPr/>
        </p:nvPicPr>
        <p:blipFill>
          <a:blip r:embed="rId3" cstate="print"/>
          <a:srcRect/>
          <a:stretch>
            <a:fillRect/>
          </a:stretch>
        </p:blipFill>
        <p:spPr bwMode="auto">
          <a:xfrm>
            <a:off x="5715008" y="5000636"/>
            <a:ext cx="1857388" cy="1571636"/>
          </a:xfrm>
          <a:prstGeom prst="rect">
            <a:avLst/>
          </a:prstGeom>
          <a:noFill/>
        </p:spPr>
      </p:pic>
      <p:pic>
        <p:nvPicPr>
          <p:cNvPr id="5124" name="Picture 4" descr="C:\Users\Ирина\Desktop\busy teacher past cont\conditionals\девочки на санках.jpg"/>
          <p:cNvPicPr>
            <a:picLocks noChangeAspect="1" noChangeArrowheads="1"/>
          </p:cNvPicPr>
          <p:nvPr/>
        </p:nvPicPr>
        <p:blipFill>
          <a:blip r:embed="rId4" cstate="print"/>
          <a:srcRect/>
          <a:stretch>
            <a:fillRect/>
          </a:stretch>
        </p:blipFill>
        <p:spPr bwMode="auto">
          <a:xfrm>
            <a:off x="785786" y="4714884"/>
            <a:ext cx="1428759" cy="1857388"/>
          </a:xfrm>
          <a:prstGeom prst="rect">
            <a:avLst/>
          </a:prstGeom>
          <a:noFill/>
        </p:spPr>
      </p:pic>
      <p:pic>
        <p:nvPicPr>
          <p:cNvPr id="5125" name="Picture 5" descr="C:\Users\Ирина\Desktop\busy teacher past cont\conditionals\кубок.jpg"/>
          <p:cNvPicPr>
            <a:picLocks noChangeAspect="1" noChangeArrowheads="1"/>
          </p:cNvPicPr>
          <p:nvPr/>
        </p:nvPicPr>
        <p:blipFill>
          <a:blip r:embed="rId5" cstate="print"/>
          <a:srcRect/>
          <a:stretch>
            <a:fillRect/>
          </a:stretch>
        </p:blipFill>
        <p:spPr bwMode="auto">
          <a:xfrm>
            <a:off x="6215074" y="642917"/>
            <a:ext cx="1576387" cy="1214447"/>
          </a:xfrm>
          <a:prstGeom prst="rect">
            <a:avLst/>
          </a:prstGeom>
          <a:noFill/>
        </p:spPr>
      </p:pic>
      <p:pic>
        <p:nvPicPr>
          <p:cNvPr id="5126" name="Picture 6" descr="C:\Users\Ирина\Desktop\busy teacher past cont\conditionals\мальчик с цветами.jpg"/>
          <p:cNvPicPr>
            <a:picLocks noChangeAspect="1" noChangeArrowheads="1"/>
          </p:cNvPicPr>
          <p:nvPr/>
        </p:nvPicPr>
        <p:blipFill>
          <a:blip r:embed="rId6" cstate="print"/>
          <a:srcRect/>
          <a:stretch>
            <a:fillRect/>
          </a:stretch>
        </p:blipFill>
        <p:spPr bwMode="auto">
          <a:xfrm>
            <a:off x="5715008" y="2000241"/>
            <a:ext cx="1976435" cy="1214446"/>
          </a:xfrm>
          <a:prstGeom prst="rect">
            <a:avLst/>
          </a:prstGeom>
          <a:noFill/>
        </p:spPr>
      </p:pic>
      <p:pic>
        <p:nvPicPr>
          <p:cNvPr id="5127" name="Picture 7" descr="C:\Users\Ирина\Desktop\busy teacher past cont\conditionals\на велосипеде.jpg"/>
          <p:cNvPicPr>
            <a:picLocks noChangeAspect="1" noChangeArrowheads="1"/>
          </p:cNvPicPr>
          <p:nvPr/>
        </p:nvPicPr>
        <p:blipFill>
          <a:blip r:embed="rId7" cstate="print"/>
          <a:srcRect/>
          <a:stretch>
            <a:fillRect/>
          </a:stretch>
        </p:blipFill>
        <p:spPr bwMode="auto">
          <a:xfrm>
            <a:off x="857223" y="1857365"/>
            <a:ext cx="1643075" cy="1143008"/>
          </a:xfrm>
          <a:prstGeom prst="rect">
            <a:avLst/>
          </a:prstGeom>
          <a:noFill/>
        </p:spPr>
      </p:pic>
      <p:pic>
        <p:nvPicPr>
          <p:cNvPr id="5128" name="Picture 8" descr="C:\Users\Ирина\Desktop\busy teacher past cont\conditionals\на лыжах.jpg"/>
          <p:cNvPicPr>
            <a:picLocks noChangeAspect="1" noChangeArrowheads="1"/>
          </p:cNvPicPr>
          <p:nvPr/>
        </p:nvPicPr>
        <p:blipFill>
          <a:blip r:embed="rId8" cstate="print"/>
          <a:srcRect/>
          <a:stretch>
            <a:fillRect/>
          </a:stretch>
        </p:blipFill>
        <p:spPr bwMode="auto">
          <a:xfrm>
            <a:off x="928661" y="3071809"/>
            <a:ext cx="1928827" cy="1143009"/>
          </a:xfrm>
          <a:prstGeom prst="rect">
            <a:avLst/>
          </a:prstGeom>
          <a:noFill/>
        </p:spPr>
      </p:pic>
      <p:pic>
        <p:nvPicPr>
          <p:cNvPr id="5129" name="Picture 9" descr="C:\Users\Ирина\Desktop\busy teacher past cont\conditionals\футбол.jpg"/>
          <p:cNvPicPr>
            <a:picLocks noChangeAspect="1" noChangeArrowheads="1"/>
          </p:cNvPicPr>
          <p:nvPr/>
        </p:nvPicPr>
        <p:blipFill>
          <a:blip r:embed="rId9" cstate="print"/>
          <a:srcRect/>
          <a:stretch>
            <a:fillRect/>
          </a:stretch>
        </p:blipFill>
        <p:spPr bwMode="auto">
          <a:xfrm>
            <a:off x="5500694" y="3357562"/>
            <a:ext cx="2095499" cy="1357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amond(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125"/>
                                        </p:tgtEl>
                                        <p:attrNameLst>
                                          <p:attrName>style.visibility</p:attrName>
                                        </p:attrNameLst>
                                      </p:cBhvr>
                                      <p:to>
                                        <p:strVal val="visible"/>
                                      </p:to>
                                    </p:set>
                                    <p:animEffect transition="in" filter="diamond(in)">
                                      <p:cBhvr>
                                        <p:cTn id="12" dur="2000"/>
                                        <p:tgtEl>
                                          <p:spTgt spid="51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127"/>
                                        </p:tgtEl>
                                        <p:attrNameLst>
                                          <p:attrName>style.visibility</p:attrName>
                                        </p:attrNameLst>
                                      </p:cBhvr>
                                      <p:to>
                                        <p:strVal val="visible"/>
                                      </p:to>
                                    </p:set>
                                    <p:animEffect transition="in" filter="diamond(in)">
                                      <p:cBhvr>
                                        <p:cTn id="17" dur="2000"/>
                                        <p:tgtEl>
                                          <p:spTgt spid="512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5126"/>
                                        </p:tgtEl>
                                        <p:attrNameLst>
                                          <p:attrName>style.visibility</p:attrName>
                                        </p:attrNameLst>
                                      </p:cBhvr>
                                      <p:to>
                                        <p:strVal val="visible"/>
                                      </p:to>
                                    </p:set>
                                    <p:animEffect transition="in" filter="diamond(in)">
                                      <p:cBhvr>
                                        <p:cTn id="22" dur="2000"/>
                                        <p:tgtEl>
                                          <p:spTgt spid="5126"/>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5128"/>
                                        </p:tgtEl>
                                        <p:attrNameLst>
                                          <p:attrName>style.visibility</p:attrName>
                                        </p:attrNameLst>
                                      </p:cBhvr>
                                      <p:to>
                                        <p:strVal val="visible"/>
                                      </p:to>
                                    </p:set>
                                    <p:animEffect transition="in" filter="diamond(in)">
                                      <p:cBhvr>
                                        <p:cTn id="27" dur="2000"/>
                                        <p:tgtEl>
                                          <p:spTgt spid="512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5129"/>
                                        </p:tgtEl>
                                        <p:attrNameLst>
                                          <p:attrName>style.visibility</p:attrName>
                                        </p:attrNameLst>
                                      </p:cBhvr>
                                      <p:to>
                                        <p:strVal val="visible"/>
                                      </p:to>
                                    </p:set>
                                    <p:animEffect transition="in" filter="diamond(in)">
                                      <p:cBhvr>
                                        <p:cTn id="32" dur="2000"/>
                                        <p:tgtEl>
                                          <p:spTgt spid="5129"/>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5124"/>
                                        </p:tgtEl>
                                        <p:attrNameLst>
                                          <p:attrName>style.visibility</p:attrName>
                                        </p:attrNameLst>
                                      </p:cBhvr>
                                      <p:to>
                                        <p:strVal val="visible"/>
                                      </p:to>
                                    </p:set>
                                    <p:animEffect transition="in" filter="diamond(in)">
                                      <p:cBhvr>
                                        <p:cTn id="37" dur="2000"/>
                                        <p:tgtEl>
                                          <p:spTgt spid="5124"/>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5123"/>
                                        </p:tgtEl>
                                        <p:attrNameLst>
                                          <p:attrName>style.visibility</p:attrName>
                                        </p:attrNameLst>
                                      </p:cBhvr>
                                      <p:to>
                                        <p:strVal val="visible"/>
                                      </p:to>
                                    </p:set>
                                    <p:animEffect transition="in" filter="diamond(in)">
                                      <p:cBhvr>
                                        <p:cTn id="42"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rmAutofit fontScale="90000"/>
          </a:bodyPr>
          <a:lstStyle/>
          <a:p>
            <a:r>
              <a:rPr lang="en-US" sz="3100" b="1" dirty="0" smtClean="0">
                <a:solidFill>
                  <a:srgbClr val="FF0000"/>
                </a:solidFill>
                <a:latin typeface="Times New Roman" pitchFamily="18" charset="0"/>
                <a:cs typeface="Times New Roman" pitchFamily="18" charset="0"/>
              </a:rPr>
              <a:t>Good Luck or Bad Luck?</a:t>
            </a:r>
            <a:r>
              <a:rPr lang="en-US" sz="2700" b="1" dirty="0" smtClean="0">
                <a:latin typeface="Times New Roman" pitchFamily="18" charset="0"/>
                <a:cs typeface="Times New Roman" pitchFamily="18" charset="0"/>
              </a:rPr>
              <a:t/>
            </a:r>
            <a:br>
              <a:rPr lang="en-US" sz="2700" b="1" dirty="0" smtClean="0">
                <a:latin typeface="Times New Roman" pitchFamily="18" charset="0"/>
                <a:cs typeface="Times New Roman" pitchFamily="18" charset="0"/>
              </a:rPr>
            </a:br>
            <a:r>
              <a:rPr lang="en-US" sz="2700" b="1" dirty="0" smtClean="0">
                <a:latin typeface="Times New Roman" pitchFamily="18" charset="0"/>
                <a:cs typeface="Times New Roman" pitchFamily="18" charset="0"/>
              </a:rPr>
              <a:t>Many people believe in superstitions (</a:t>
            </a:r>
            <a:r>
              <a:rPr lang="ru-RU" sz="2700" b="1" dirty="0" smtClean="0">
                <a:latin typeface="Times New Roman" pitchFamily="18" charset="0"/>
                <a:cs typeface="Times New Roman" pitchFamily="18" charset="0"/>
              </a:rPr>
              <a:t>суеверия)</a:t>
            </a:r>
            <a:r>
              <a:rPr lang="en-US" sz="2700" b="1" dirty="0" smtClean="0">
                <a:latin typeface="Times New Roman" pitchFamily="18" charset="0"/>
                <a:cs typeface="Times New Roman" pitchFamily="18" charset="0"/>
              </a:rPr>
              <a:t>. Here are some English superstitions. Try to guess them. </a:t>
            </a:r>
            <a:r>
              <a:rPr lang="en-US" sz="3200" b="1" dirty="0" smtClean="0"/>
              <a:t/>
            </a:r>
            <a:br>
              <a:rPr lang="en-US" sz="3200" b="1" dirty="0" smtClean="0"/>
            </a:br>
            <a:endParaRPr lang="ru-RU" sz="3200" dirty="0">
              <a:solidFill>
                <a:srgbClr val="C00000"/>
              </a:solidFill>
            </a:endParaRPr>
          </a:p>
        </p:txBody>
      </p:sp>
      <p:graphicFrame>
        <p:nvGraphicFramePr>
          <p:cNvPr id="4" name="Содержимое 3"/>
          <p:cNvGraphicFramePr>
            <a:graphicFrameLocks noGrp="1"/>
          </p:cNvGraphicFramePr>
          <p:nvPr>
            <p:ph idx="1"/>
          </p:nvPr>
        </p:nvGraphicFramePr>
        <p:xfrm>
          <a:off x="457200" y="2143117"/>
          <a:ext cx="8229600" cy="4402872"/>
        </p:xfrm>
        <a:graphic>
          <a:graphicData uri="http://schemas.openxmlformats.org/drawingml/2006/table">
            <a:tbl>
              <a:tblPr firstRow="1" bandRow="1">
                <a:tableStyleId>{5C22544A-7EE6-4342-B048-85BDC9FD1C3A}</a:tableStyleId>
              </a:tblPr>
              <a:tblGrid>
                <a:gridCol w="5329246"/>
                <a:gridCol w="2900354"/>
              </a:tblGrid>
              <a:tr h="392397">
                <a:tc>
                  <a:txBody>
                    <a:bodyPr/>
                    <a:lstStyle/>
                    <a:p>
                      <a:r>
                        <a:rPr lang="en-US" sz="1800" b="1" dirty="0" smtClean="0">
                          <a:solidFill>
                            <a:schemeClr val="tx1"/>
                          </a:solidFill>
                          <a:latin typeface="Times New Roman" pitchFamily="18" charset="0"/>
                          <a:cs typeface="Times New Roman" pitchFamily="18" charset="0"/>
                        </a:rPr>
                        <a:t>1.If you (find) a horseshoe</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Times New Roman" pitchFamily="18" charset="0"/>
                          <a:cs typeface="Times New Roman" pitchFamily="18" charset="0"/>
                        </a:rPr>
                        <a:t>a) you (to have) good luck</a:t>
                      </a:r>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2. If you (to walk) under the ladder </a:t>
                      </a:r>
                      <a:r>
                        <a:rPr lang="ru-RU" sz="1800" b="1" dirty="0" smtClean="0">
                          <a:solidFill>
                            <a:schemeClr val="tx1"/>
                          </a:solidFill>
                          <a:latin typeface="Times New Roman" pitchFamily="18" charset="0"/>
                          <a:cs typeface="Times New Roman" pitchFamily="18" charset="0"/>
                        </a:rPr>
                        <a:t>(лестница)</a:t>
                      </a:r>
                      <a:r>
                        <a:rPr lang="ru-RU" sz="1800" b="1" baseline="0" dirty="0" smtClean="0">
                          <a:solidFill>
                            <a:schemeClr val="tx1"/>
                          </a:solidFill>
                          <a:latin typeface="Times New Roman" pitchFamily="18" charset="0"/>
                          <a:cs typeface="Times New Roman" pitchFamily="18" charset="0"/>
                        </a:rPr>
                        <a:t> ,</a:t>
                      </a:r>
                      <a:endParaRPr lang="ru-RU" sz="1800" b="1" dirty="0">
                        <a:solidFill>
                          <a:schemeClr val="tx1"/>
                        </a:solidFill>
                        <a:latin typeface="Times New Roman" pitchFamily="18" charset="0"/>
                        <a:cs typeface="Times New Roman" pitchFamily="18" charset="0"/>
                      </a:endParaRPr>
                    </a:p>
                  </a:txBody>
                  <a:tcPr/>
                </a:tc>
                <a:tc>
                  <a:txBody>
                    <a:bodyPr/>
                    <a:lstStyle/>
                    <a:p>
                      <a:r>
                        <a:rPr lang="en-US" sz="1800" b="1" dirty="0" smtClean="0">
                          <a:solidFill>
                            <a:schemeClr val="tx1"/>
                          </a:solidFill>
                          <a:latin typeface="Times New Roman" pitchFamily="18" charset="0"/>
                          <a:cs typeface="Times New Roman" pitchFamily="18" charset="0"/>
                        </a:rPr>
                        <a:t>b) you (to have) bad luck</a:t>
                      </a:r>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3. If you (to give) a new pair of shoes to a poor person</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4. If you (to open) an</a:t>
                      </a:r>
                      <a:r>
                        <a:rPr lang="en-US" sz="1800" b="1" baseline="0" dirty="0" smtClean="0">
                          <a:solidFill>
                            <a:schemeClr val="tx1"/>
                          </a:solidFill>
                          <a:latin typeface="Times New Roman" pitchFamily="18" charset="0"/>
                          <a:cs typeface="Times New Roman" pitchFamily="18" charset="0"/>
                        </a:rPr>
                        <a:t> umbrella in your own house</a:t>
                      </a:r>
                      <a:r>
                        <a:rPr lang="ru-RU" sz="1800" b="1" baseline="0"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5. If you (to</a:t>
                      </a:r>
                      <a:r>
                        <a:rPr lang="en-US" sz="1800" b="1" baseline="0" dirty="0" smtClean="0">
                          <a:solidFill>
                            <a:schemeClr val="tx1"/>
                          </a:solidFill>
                          <a:latin typeface="Times New Roman" pitchFamily="18" charset="0"/>
                          <a:cs typeface="Times New Roman" pitchFamily="18" charset="0"/>
                        </a:rPr>
                        <a:t> put) your shoes on the table</a:t>
                      </a:r>
                      <a:r>
                        <a:rPr lang="ru-RU" sz="1800" b="1" baseline="0"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6. If you (to spill </a:t>
                      </a:r>
                      <a:r>
                        <a:rPr lang="ru-RU" sz="1800" b="1" dirty="0" smtClean="0">
                          <a:solidFill>
                            <a:schemeClr val="tx1"/>
                          </a:solidFill>
                          <a:latin typeface="Times New Roman" pitchFamily="18" charset="0"/>
                          <a:cs typeface="Times New Roman" pitchFamily="18" charset="0"/>
                        </a:rPr>
                        <a:t>рассыпать)</a:t>
                      </a:r>
                      <a:r>
                        <a:rPr lang="ru-RU" sz="1800" b="1" baseline="0" dirty="0" smtClean="0">
                          <a:solidFill>
                            <a:schemeClr val="tx1"/>
                          </a:solidFill>
                          <a:latin typeface="Times New Roman" pitchFamily="18" charset="0"/>
                          <a:cs typeface="Times New Roman" pitchFamily="18" charset="0"/>
                        </a:rPr>
                        <a:t> </a:t>
                      </a:r>
                      <a:r>
                        <a:rPr lang="en-US" sz="1800" b="1" baseline="0" dirty="0" smtClean="0">
                          <a:solidFill>
                            <a:schemeClr val="tx1"/>
                          </a:solidFill>
                          <a:latin typeface="Times New Roman" pitchFamily="18" charset="0"/>
                          <a:cs typeface="Times New Roman" pitchFamily="18" charset="0"/>
                        </a:rPr>
                        <a:t>salt</a:t>
                      </a:r>
                      <a:r>
                        <a:rPr lang="en-US" sz="1800" b="1" dirty="0" smtClean="0">
                          <a:solidFill>
                            <a:schemeClr val="tx1"/>
                          </a:solidFill>
                          <a:latin typeface="Times New Roman" pitchFamily="18" charset="0"/>
                          <a:cs typeface="Times New Roman" pitchFamily="18" charset="0"/>
                        </a:rPr>
                        <a:t> </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7. If you (to break) the mirror</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kern="1200" dirty="0" smtClean="0">
                          <a:solidFill>
                            <a:schemeClr val="tx1"/>
                          </a:solidFill>
                          <a:latin typeface="Times New Roman" pitchFamily="18" charset="0"/>
                          <a:ea typeface="+mn-ea"/>
                          <a:cs typeface="Times New Roman" pitchFamily="18" charset="0"/>
                        </a:rPr>
                        <a:t>8. If the first butterfly you see in the year (to be) white</a:t>
                      </a:r>
                      <a:r>
                        <a:rPr lang="ru-RU" sz="1800" b="1" kern="1200" dirty="0" smtClean="0">
                          <a:solidFill>
                            <a:schemeClr val="tx1"/>
                          </a:solidFill>
                          <a:latin typeface="Times New Roman" pitchFamily="18" charset="0"/>
                          <a:ea typeface="+mn-ea"/>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bl>
          </a:graphicData>
        </a:graphic>
      </p:graphicFrame>
      <p:pic>
        <p:nvPicPr>
          <p:cNvPr id="5" name="Imagem 17" descr="C:\Users\Samara\AppData\Local\Microsoft\Windows\Temporary Internet Files\Content.IE5\MQDP5MP2\MC900410919[1].wmf"/>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6072198" y="3071810"/>
            <a:ext cx="1641450" cy="1628775"/>
          </a:xfrm>
          <a:prstGeom prst="rect">
            <a:avLst/>
          </a:prstGeom>
          <a:noFill/>
          <a:ln>
            <a:noFill/>
          </a:ln>
        </p:spPr>
      </p:pic>
      <p:pic>
        <p:nvPicPr>
          <p:cNvPr id="6" name="Imagem 19" descr="C:\Users\Samara\AppData\Local\Microsoft\Windows\Temporary Internet Files\Content.IE5\0BD0NTW7\MC900410881[1].wmf"/>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6786578" y="4786322"/>
            <a:ext cx="1647825" cy="1581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11354"/>
          </a:xfrm>
        </p:spPr>
        <p:txBody>
          <a:bodyPr>
            <a:normAutofit fontScale="90000"/>
          </a:bodyPr>
          <a:lstStyle/>
          <a:p>
            <a:r>
              <a:rPr lang="en-US" sz="3200" b="1" dirty="0" smtClean="0">
                <a:solidFill>
                  <a:srgbClr val="FF0000"/>
                </a:solidFill>
              </a:rPr>
              <a:t>Good Luck or Bad luck?</a:t>
            </a:r>
            <a:r>
              <a:rPr lang="en-US" sz="3200" b="1" dirty="0" smtClean="0"/>
              <a:t/>
            </a:r>
            <a:br>
              <a:rPr lang="en-US" sz="3200" b="1" dirty="0" smtClean="0"/>
            </a:br>
            <a:r>
              <a:rPr lang="en-US" sz="3100" b="1" dirty="0" smtClean="0"/>
              <a:t>Many people believe in superstitions (</a:t>
            </a:r>
            <a:r>
              <a:rPr lang="ru-RU" sz="3100" b="1" dirty="0" smtClean="0"/>
              <a:t>суеверия)</a:t>
            </a:r>
            <a:r>
              <a:rPr lang="en-US" sz="3100" b="1" dirty="0" smtClean="0"/>
              <a:t>. Here are some English superstitions. Try to guess them. </a:t>
            </a:r>
            <a:r>
              <a:rPr lang="en-US" sz="3200" b="1" dirty="0" smtClean="0"/>
              <a:t/>
            </a:r>
            <a:br>
              <a:rPr lang="en-US" sz="3200" b="1" dirty="0" smtClean="0"/>
            </a:br>
            <a:r>
              <a:rPr lang="en-US" sz="3200" b="1" dirty="0" smtClean="0">
                <a:solidFill>
                  <a:srgbClr val="C00000"/>
                </a:solidFill>
              </a:rPr>
              <a:t>Check yourself:  1a, 2b, 3a, 4b, 5b,6b, 7b, 8a</a:t>
            </a:r>
            <a:endParaRPr lang="ru-RU" sz="3200" b="1" dirty="0">
              <a:solidFill>
                <a:srgbClr val="C00000"/>
              </a:solidFill>
            </a:endParaRPr>
          </a:p>
        </p:txBody>
      </p:sp>
      <p:graphicFrame>
        <p:nvGraphicFramePr>
          <p:cNvPr id="4" name="Содержимое 3"/>
          <p:cNvGraphicFramePr>
            <a:graphicFrameLocks noGrp="1"/>
          </p:cNvGraphicFramePr>
          <p:nvPr>
            <p:ph idx="1"/>
          </p:nvPr>
        </p:nvGraphicFramePr>
        <p:xfrm>
          <a:off x="457200" y="2285992"/>
          <a:ext cx="8229600" cy="4071968"/>
        </p:xfrm>
        <a:graphic>
          <a:graphicData uri="http://schemas.openxmlformats.org/drawingml/2006/table">
            <a:tbl>
              <a:tblPr firstRow="1" bandRow="1">
                <a:tableStyleId>{5C22544A-7EE6-4342-B048-85BDC9FD1C3A}</a:tableStyleId>
              </a:tblPr>
              <a:tblGrid>
                <a:gridCol w="5329246"/>
                <a:gridCol w="2900354"/>
              </a:tblGrid>
              <a:tr h="508996">
                <a:tc>
                  <a:txBody>
                    <a:bodyPr/>
                    <a:lstStyle/>
                    <a:p>
                      <a:r>
                        <a:rPr lang="en-US" dirty="0" smtClean="0"/>
                        <a:t>1.If you (find) a horseshoe</a:t>
                      </a:r>
                      <a:r>
                        <a:rPr lang="ru-RU" dirty="0" smtClean="0"/>
                        <a:t>,</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you (to have) good luck</a:t>
                      </a:r>
                      <a:endParaRPr lang="ru-RU" dirty="0"/>
                    </a:p>
                  </a:txBody>
                  <a:tcPr/>
                </a:tc>
              </a:tr>
              <a:tr h="508996">
                <a:tc>
                  <a:txBody>
                    <a:bodyPr/>
                    <a:lstStyle/>
                    <a:p>
                      <a:r>
                        <a:rPr lang="en-US" dirty="0" smtClean="0"/>
                        <a:t>2. If you (to walk) under the ladder</a:t>
                      </a:r>
                      <a:r>
                        <a:rPr lang="ru-RU" dirty="0" smtClean="0"/>
                        <a:t>,</a:t>
                      </a:r>
                      <a:endParaRPr lang="ru-RU" dirty="0"/>
                    </a:p>
                  </a:txBody>
                  <a:tcPr/>
                </a:tc>
                <a:tc>
                  <a:txBody>
                    <a:bodyPr/>
                    <a:lstStyle/>
                    <a:p>
                      <a:r>
                        <a:rPr lang="en-US" dirty="0" smtClean="0"/>
                        <a:t>b) you (to have) bad luck</a:t>
                      </a:r>
                      <a:endParaRPr lang="ru-RU" dirty="0"/>
                    </a:p>
                  </a:txBody>
                  <a:tcPr/>
                </a:tc>
              </a:tr>
              <a:tr h="508996">
                <a:tc>
                  <a:txBody>
                    <a:bodyPr/>
                    <a:lstStyle/>
                    <a:p>
                      <a:r>
                        <a:rPr lang="en-US" dirty="0" smtClean="0"/>
                        <a:t>3. If you (to give) a new pair of shoes to a poor person</a:t>
                      </a:r>
                      <a:r>
                        <a:rPr lang="ru-RU" dirty="0" smtClean="0"/>
                        <a:t>,</a:t>
                      </a:r>
                      <a:endParaRPr lang="ru-RU" dirty="0"/>
                    </a:p>
                  </a:txBody>
                  <a:tcPr/>
                </a:tc>
                <a:tc>
                  <a:txBody>
                    <a:bodyPr/>
                    <a:lstStyle/>
                    <a:p>
                      <a:endParaRPr lang="ru-RU"/>
                    </a:p>
                  </a:txBody>
                  <a:tcPr/>
                </a:tc>
              </a:tr>
              <a:tr h="508996">
                <a:tc>
                  <a:txBody>
                    <a:bodyPr/>
                    <a:lstStyle/>
                    <a:p>
                      <a:r>
                        <a:rPr lang="en-US" dirty="0" smtClean="0"/>
                        <a:t>4. If you (to open) an</a:t>
                      </a:r>
                      <a:r>
                        <a:rPr lang="en-US" baseline="0" dirty="0" smtClean="0"/>
                        <a:t> umbrella in your own house</a:t>
                      </a:r>
                      <a:r>
                        <a:rPr lang="ru-RU" baseline="0" dirty="0" smtClean="0"/>
                        <a:t>,</a:t>
                      </a:r>
                      <a:endParaRPr lang="ru-RU" dirty="0"/>
                    </a:p>
                  </a:txBody>
                  <a:tcPr/>
                </a:tc>
                <a:tc>
                  <a:txBody>
                    <a:bodyPr/>
                    <a:lstStyle/>
                    <a:p>
                      <a:endParaRPr lang="ru-RU"/>
                    </a:p>
                  </a:txBody>
                  <a:tcPr/>
                </a:tc>
              </a:tr>
              <a:tr h="508996">
                <a:tc>
                  <a:txBody>
                    <a:bodyPr/>
                    <a:lstStyle/>
                    <a:p>
                      <a:r>
                        <a:rPr lang="en-US" dirty="0" smtClean="0"/>
                        <a:t>5. If you (to</a:t>
                      </a:r>
                      <a:r>
                        <a:rPr lang="en-US" baseline="0" dirty="0" smtClean="0"/>
                        <a:t> put) your shoes on the table</a:t>
                      </a:r>
                      <a:r>
                        <a:rPr lang="ru-RU" baseline="0" dirty="0" smtClean="0"/>
                        <a:t>,</a:t>
                      </a:r>
                      <a:endParaRPr lang="ru-RU" dirty="0"/>
                    </a:p>
                  </a:txBody>
                  <a:tcPr/>
                </a:tc>
                <a:tc>
                  <a:txBody>
                    <a:bodyPr/>
                    <a:lstStyle/>
                    <a:p>
                      <a:endParaRPr lang="ru-RU" dirty="0"/>
                    </a:p>
                  </a:txBody>
                  <a:tcPr/>
                </a:tc>
              </a:tr>
              <a:tr h="508996">
                <a:tc>
                  <a:txBody>
                    <a:bodyPr/>
                    <a:lstStyle/>
                    <a:p>
                      <a:r>
                        <a:rPr lang="en-US" dirty="0" smtClean="0"/>
                        <a:t>6. If you (to spill </a:t>
                      </a:r>
                      <a:r>
                        <a:rPr lang="ru-RU" dirty="0" smtClean="0"/>
                        <a:t>рассыпать)</a:t>
                      </a:r>
                      <a:r>
                        <a:rPr lang="ru-RU" baseline="0" dirty="0" smtClean="0"/>
                        <a:t> </a:t>
                      </a:r>
                      <a:r>
                        <a:rPr lang="en-US" baseline="0" dirty="0" smtClean="0"/>
                        <a:t>salt</a:t>
                      </a:r>
                      <a:r>
                        <a:rPr lang="en-US" dirty="0" smtClean="0"/>
                        <a:t> </a:t>
                      </a:r>
                      <a:r>
                        <a:rPr lang="ru-RU" dirty="0" smtClean="0"/>
                        <a:t>,</a:t>
                      </a:r>
                      <a:endParaRPr lang="ru-RU" dirty="0"/>
                    </a:p>
                  </a:txBody>
                  <a:tcPr/>
                </a:tc>
                <a:tc>
                  <a:txBody>
                    <a:bodyPr/>
                    <a:lstStyle/>
                    <a:p>
                      <a:endParaRPr lang="ru-RU"/>
                    </a:p>
                  </a:txBody>
                  <a:tcPr/>
                </a:tc>
              </a:tr>
              <a:tr h="508996">
                <a:tc>
                  <a:txBody>
                    <a:bodyPr/>
                    <a:lstStyle/>
                    <a:p>
                      <a:r>
                        <a:rPr lang="en-US" dirty="0" smtClean="0"/>
                        <a:t>7. If you (to break) the mirror</a:t>
                      </a:r>
                      <a:r>
                        <a:rPr lang="ru-RU" dirty="0" smtClean="0"/>
                        <a:t>,</a:t>
                      </a:r>
                      <a:endParaRPr lang="ru-RU" dirty="0"/>
                    </a:p>
                  </a:txBody>
                  <a:tcPr/>
                </a:tc>
                <a:tc>
                  <a:txBody>
                    <a:bodyPr/>
                    <a:lstStyle/>
                    <a:p>
                      <a:endParaRPr lang="ru-RU" dirty="0"/>
                    </a:p>
                  </a:txBody>
                  <a:tcPr/>
                </a:tc>
              </a:tr>
              <a:tr h="508996">
                <a:tc>
                  <a:txBody>
                    <a:bodyPr/>
                    <a:lstStyle/>
                    <a:p>
                      <a:r>
                        <a:rPr lang="en-US" sz="1800" kern="1200" dirty="0" smtClean="0">
                          <a:solidFill>
                            <a:schemeClr val="dk1"/>
                          </a:solidFill>
                          <a:latin typeface="+mn-lt"/>
                          <a:ea typeface="+mn-ea"/>
                          <a:cs typeface="+mn-cs"/>
                        </a:rPr>
                        <a:t>8. If the first butterfly you see in the year (to be) white</a:t>
                      </a:r>
                      <a:r>
                        <a:rPr lang="ru-RU" sz="1800" kern="1200" dirty="0" smtClean="0">
                          <a:solidFill>
                            <a:schemeClr val="dk1"/>
                          </a:solidFill>
                          <a:latin typeface="+mn-lt"/>
                          <a:ea typeface="+mn-ea"/>
                          <a:cs typeface="+mn-cs"/>
                        </a:rPr>
                        <a:t>,</a:t>
                      </a:r>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solidFill>
                  <a:srgbClr val="FF0000"/>
                </a:solidFill>
                <a:latin typeface="Times New Roman" pitchFamily="18" charset="0"/>
                <a:cs typeface="Times New Roman" pitchFamily="18" charset="0"/>
              </a:rPr>
              <a:t>Work in pairs. Say what will happen if…</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357298"/>
            <a:ext cx="8229600" cy="4768865"/>
          </a:xfrm>
        </p:spPr>
        <p:txBody>
          <a:bodyPr>
            <a:normAutofit fontScale="85000" lnSpcReduction="20000"/>
          </a:bodyPr>
          <a:lstStyle/>
          <a:p>
            <a:pPr>
              <a:buNone/>
            </a:pPr>
            <a:r>
              <a:rPr lang="en-US" sz="3300" dirty="0" smtClean="0"/>
              <a:t>… </a:t>
            </a:r>
            <a:r>
              <a:rPr lang="en-US" sz="3300" b="1" dirty="0" smtClean="0">
                <a:latin typeface="Times New Roman" pitchFamily="18" charset="0"/>
                <a:cs typeface="Times New Roman" pitchFamily="18" charset="0"/>
              </a:rPr>
              <a:t>you don’t obey your parents</a:t>
            </a:r>
          </a:p>
          <a:p>
            <a:pPr>
              <a:buNone/>
            </a:pPr>
            <a:r>
              <a:rPr lang="en-US" sz="3300" b="1" dirty="0" smtClean="0">
                <a:latin typeface="Times New Roman" pitchFamily="18" charset="0"/>
                <a:cs typeface="Times New Roman" pitchFamily="18" charset="0"/>
              </a:rPr>
              <a:t>… you don’t do your homework</a:t>
            </a:r>
          </a:p>
          <a:p>
            <a:pPr>
              <a:buNone/>
            </a:pPr>
            <a:r>
              <a:rPr lang="en-US" sz="3300" b="1" dirty="0" smtClean="0">
                <a:latin typeface="Times New Roman" pitchFamily="18" charset="0"/>
                <a:cs typeface="Times New Roman" pitchFamily="18" charset="0"/>
              </a:rPr>
              <a:t>… you eat too much chocolate</a:t>
            </a:r>
          </a:p>
          <a:p>
            <a:pPr>
              <a:buNone/>
            </a:pPr>
            <a:r>
              <a:rPr lang="en-US" sz="3300" b="1" dirty="0" smtClean="0">
                <a:latin typeface="Times New Roman" pitchFamily="18" charset="0"/>
                <a:cs typeface="Times New Roman" pitchFamily="18" charset="0"/>
              </a:rPr>
              <a:t>… you arrive late for the plane</a:t>
            </a:r>
          </a:p>
          <a:p>
            <a:pPr>
              <a:buNone/>
            </a:pPr>
            <a:r>
              <a:rPr lang="en-US" sz="3300" b="1" dirty="0" smtClean="0">
                <a:latin typeface="Times New Roman" pitchFamily="18" charset="0"/>
                <a:cs typeface="Times New Roman" pitchFamily="18" charset="0"/>
              </a:rPr>
              <a:t>… you don’t help your parents about the house</a:t>
            </a:r>
          </a:p>
          <a:p>
            <a:pPr>
              <a:buNone/>
            </a:pPr>
            <a:r>
              <a:rPr lang="en-US" sz="3300" b="1" dirty="0" smtClean="0">
                <a:latin typeface="Times New Roman" pitchFamily="18" charset="0"/>
                <a:cs typeface="Times New Roman" pitchFamily="18" charset="0"/>
              </a:rPr>
              <a:t>… you lose your mobile phone</a:t>
            </a:r>
          </a:p>
          <a:p>
            <a:pPr>
              <a:buNone/>
            </a:pPr>
            <a:r>
              <a:rPr lang="en-US" sz="3300" b="1" dirty="0" smtClean="0">
                <a:latin typeface="Times New Roman" pitchFamily="18" charset="0"/>
                <a:cs typeface="Times New Roman" pitchFamily="18" charset="0"/>
              </a:rPr>
              <a:t>… burglars break into your house</a:t>
            </a:r>
          </a:p>
          <a:p>
            <a:pPr>
              <a:buNone/>
            </a:pPr>
            <a:r>
              <a:rPr lang="en-US" sz="3300" b="1" dirty="0" smtClean="0">
                <a:latin typeface="Times New Roman" pitchFamily="18" charset="0"/>
                <a:cs typeface="Times New Roman" pitchFamily="18" charset="0"/>
              </a:rPr>
              <a:t>… people hunt a lot of Indian  tigers</a:t>
            </a:r>
          </a:p>
          <a:p>
            <a:pPr>
              <a:buNone/>
            </a:pPr>
            <a:r>
              <a:rPr lang="en-US" sz="3300" b="1" dirty="0" smtClean="0">
                <a:latin typeface="Times New Roman" pitchFamily="18" charset="0"/>
                <a:cs typeface="Times New Roman" pitchFamily="18" charset="0"/>
              </a:rPr>
              <a:t>… we don’t protect nature</a:t>
            </a:r>
          </a:p>
          <a:p>
            <a:pPr>
              <a:buNone/>
            </a:pPr>
            <a:r>
              <a:rPr lang="en-US" sz="3300" b="1" dirty="0" smtClean="0">
                <a:latin typeface="Times New Roman" pitchFamily="18" charset="0"/>
                <a:cs typeface="Times New Roman" pitchFamily="18" charset="0"/>
              </a:rPr>
              <a:t>… you fall ill</a:t>
            </a:r>
          </a:p>
          <a:p>
            <a:pPr>
              <a:buNone/>
            </a:pPr>
            <a:r>
              <a:rPr lang="en-US" sz="3300" b="1" dirty="0" smtClean="0">
                <a:latin typeface="Times New Roman" pitchFamily="18" charset="0"/>
                <a:cs typeface="Times New Roman" pitchFamily="18" charset="0"/>
              </a:rPr>
              <a:t>… your friend offends you</a:t>
            </a:r>
          </a:p>
          <a:p>
            <a:pPr>
              <a:buNone/>
            </a:pPr>
            <a:endParaRPr lang="en-US" dirty="0" smtClean="0"/>
          </a:p>
          <a:p>
            <a:pPr>
              <a:buNone/>
            </a:pP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s-MX" sz="3200" b="1" u="sng" dirty="0" smtClean="0">
                <a:latin typeface="Times New Roman" pitchFamily="18" charset="0"/>
                <a:cs typeface="Times New Roman" pitchFamily="18" charset="0"/>
              </a:rPr>
              <a:t>Complete these conditionals with personal information.</a:t>
            </a:r>
            <a:endParaRPr lang="ru-RU" sz="3200" dirty="0"/>
          </a:p>
        </p:txBody>
      </p:sp>
      <p:sp>
        <p:nvSpPr>
          <p:cNvPr id="3" name="Содержимое 2"/>
          <p:cNvSpPr>
            <a:spLocks noGrp="1"/>
          </p:cNvSpPr>
          <p:nvPr>
            <p:ph idx="1"/>
          </p:nvPr>
        </p:nvSpPr>
        <p:spPr>
          <a:xfrm>
            <a:off x="457200" y="1500174"/>
            <a:ext cx="8229600" cy="4625989"/>
          </a:xfrm>
        </p:spPr>
        <p:txBody>
          <a:bodyPr>
            <a:normAutofit fontScale="77500" lnSpcReduction="20000"/>
          </a:bodyPr>
          <a:lstStyle/>
          <a:p>
            <a:pPr marL="514350" indent="-514350">
              <a:buAutoNum type="arabicPeriod"/>
            </a:pPr>
            <a:endParaRPr lang="ru-RU" sz="2800" b="1" dirty="0" smtClean="0">
              <a:solidFill>
                <a:srgbClr val="FFFF00"/>
              </a:solidFill>
              <a:latin typeface="Times New Roman" pitchFamily="18" charset="0"/>
              <a:cs typeface="Times New Roman" pitchFamily="18" charset="0"/>
            </a:endParaRPr>
          </a:p>
          <a:p>
            <a:pPr marL="514350" indent="-514350">
              <a:buAutoNum type="arabicPeriod"/>
            </a:pPr>
            <a:r>
              <a:rPr lang="es-MX" sz="3300" b="1" dirty="0" smtClean="0">
                <a:solidFill>
                  <a:srgbClr val="FFFF00"/>
                </a:solidFill>
                <a:latin typeface="Times New Roman" pitchFamily="18" charset="0"/>
                <a:cs typeface="Times New Roman" pitchFamily="18" charset="0"/>
              </a:rPr>
              <a:t>If I have money, ...</a:t>
            </a:r>
          </a:p>
          <a:p>
            <a:pPr marL="514350" indent="-514350">
              <a:buAutoNum type="arabicPeriod"/>
            </a:pPr>
            <a:r>
              <a:rPr lang="es-MX" sz="3300" b="1" dirty="0" smtClean="0">
                <a:solidFill>
                  <a:srgbClr val="FFFF00"/>
                </a:solidFill>
                <a:latin typeface="Times New Roman" pitchFamily="18" charset="0"/>
                <a:cs typeface="Times New Roman" pitchFamily="18" charset="0"/>
              </a:rPr>
              <a:t> If I have time tonight, ...</a:t>
            </a:r>
          </a:p>
          <a:p>
            <a:pPr marL="514350" indent="-514350">
              <a:buAutoNum type="arabicPeriod"/>
            </a:pPr>
            <a:r>
              <a:rPr lang="es-MX" sz="3300" b="1" dirty="0" smtClean="0">
                <a:solidFill>
                  <a:srgbClr val="FFFF00"/>
                </a:solidFill>
                <a:latin typeface="Times New Roman" pitchFamily="18" charset="0"/>
                <a:cs typeface="Times New Roman" pitchFamily="18" charset="0"/>
              </a:rPr>
              <a:t> If I get good marks in Maths,</a:t>
            </a:r>
          </a:p>
          <a:p>
            <a:pPr marL="514350" indent="-514350">
              <a:buAutoNum type="arabicPeriod"/>
            </a:pPr>
            <a:r>
              <a:rPr lang="es-MX" sz="3300" b="1" dirty="0" smtClean="0">
                <a:solidFill>
                  <a:srgbClr val="FFFF00"/>
                </a:solidFill>
                <a:latin typeface="Times New Roman" pitchFamily="18" charset="0"/>
                <a:cs typeface="Times New Roman" pitchFamily="18" charset="0"/>
              </a:rPr>
              <a:t> If I feel like spending time with my friends, ...</a:t>
            </a:r>
          </a:p>
          <a:p>
            <a:pPr marL="514350" indent="-514350">
              <a:buAutoNum type="arabicPeriod"/>
            </a:pPr>
            <a:r>
              <a:rPr lang="es-MX" sz="3300" b="1" dirty="0" smtClean="0">
                <a:solidFill>
                  <a:srgbClr val="FFFF00"/>
                </a:solidFill>
                <a:latin typeface="Times New Roman" pitchFamily="18" charset="0"/>
                <a:cs typeface="Times New Roman" pitchFamily="18" charset="0"/>
              </a:rPr>
              <a:t> If my parents let me, ... </a:t>
            </a:r>
            <a:endParaRPr lang="ru-RU" sz="3300" b="1" dirty="0" smtClean="0">
              <a:solidFill>
                <a:srgbClr val="FFFF00"/>
              </a:solidFill>
              <a:latin typeface="Times New Roman" pitchFamily="18" charset="0"/>
              <a:cs typeface="Times New Roman" pitchFamily="18" charset="0"/>
            </a:endParaRPr>
          </a:p>
          <a:p>
            <a:pPr marL="514350" indent="-514350">
              <a:buNone/>
            </a:pPr>
            <a:endParaRPr lang="ru-RU" b="1" u="sng" dirty="0" smtClean="0">
              <a:latin typeface="Times New Roman" pitchFamily="18" charset="0"/>
              <a:cs typeface="Times New Roman" pitchFamily="18" charset="0"/>
            </a:endParaRPr>
          </a:p>
          <a:p>
            <a:pPr marL="514350" indent="-514350">
              <a:buNone/>
            </a:pPr>
            <a:r>
              <a:rPr lang="es-MX" b="1" u="sng" dirty="0" smtClean="0">
                <a:latin typeface="Times New Roman" pitchFamily="18" charset="0"/>
                <a:cs typeface="Times New Roman" pitchFamily="18" charset="0"/>
              </a:rPr>
              <a:t>Exchange information with a partner.</a:t>
            </a:r>
            <a:endParaRPr lang="ru-RU" b="1" u="sng" dirty="0" smtClean="0">
              <a:latin typeface="Times New Roman" pitchFamily="18" charset="0"/>
              <a:cs typeface="Times New Roman" pitchFamily="18" charset="0"/>
            </a:endParaRPr>
          </a:p>
          <a:p>
            <a:pPr marL="514350" indent="-514350">
              <a:buNone/>
            </a:pPr>
            <a:r>
              <a:rPr lang="es-MX" dirty="0" smtClean="0">
                <a:latin typeface="Times New Roman" pitchFamily="18" charset="0"/>
                <a:cs typeface="Times New Roman" pitchFamily="18" charset="0"/>
              </a:rPr>
              <a:t/>
            </a:r>
            <a:br>
              <a:rPr lang="es-MX" dirty="0" smtClean="0">
                <a:latin typeface="Times New Roman" pitchFamily="18" charset="0"/>
                <a:cs typeface="Times New Roman" pitchFamily="18" charset="0"/>
              </a:rPr>
            </a:br>
            <a:r>
              <a:rPr lang="es-MX" b="1" dirty="0" smtClean="0">
                <a:solidFill>
                  <a:srgbClr val="C00000"/>
                </a:solidFill>
                <a:latin typeface="Times New Roman" pitchFamily="18" charset="0"/>
                <a:cs typeface="Times New Roman" pitchFamily="18" charset="0"/>
              </a:rPr>
              <a:t>What </a:t>
            </a:r>
            <a:r>
              <a:rPr lang="es-MX" b="1" i="1" dirty="0" smtClean="0">
                <a:solidFill>
                  <a:srgbClr val="C00000"/>
                </a:solidFill>
                <a:latin typeface="Times New Roman" pitchFamily="18" charset="0"/>
                <a:cs typeface="Times New Roman" pitchFamily="18" charset="0"/>
              </a:rPr>
              <a:t>will</a:t>
            </a:r>
            <a:r>
              <a:rPr lang="es-MX" b="1" dirty="0" smtClean="0">
                <a:solidFill>
                  <a:srgbClr val="C00000"/>
                </a:solidFill>
                <a:latin typeface="Times New Roman" pitchFamily="18" charset="0"/>
                <a:cs typeface="Times New Roman" pitchFamily="18" charset="0"/>
              </a:rPr>
              <a:t> you do if…..?</a:t>
            </a:r>
            <a:br>
              <a:rPr lang="es-MX" b="1" dirty="0" smtClean="0">
                <a:solidFill>
                  <a:srgbClr val="C00000"/>
                </a:solidFill>
                <a:latin typeface="Times New Roman" pitchFamily="18" charset="0"/>
                <a:cs typeface="Times New Roman" pitchFamily="18" charset="0"/>
              </a:rPr>
            </a:br>
            <a:r>
              <a:rPr lang="es-MX" b="1" dirty="0" smtClean="0">
                <a:solidFill>
                  <a:srgbClr val="C00000"/>
                </a:solidFill>
                <a:latin typeface="Times New Roman" pitchFamily="18" charset="0"/>
                <a:cs typeface="Times New Roman" pitchFamily="18" charset="0"/>
              </a:rPr>
              <a:t>What are you going to do if…? </a:t>
            </a:r>
            <a:br>
              <a:rPr lang="es-MX" b="1" dirty="0" smtClean="0">
                <a:solidFill>
                  <a:srgbClr val="C00000"/>
                </a:solidFill>
                <a:latin typeface="Times New Roman" pitchFamily="18" charset="0"/>
                <a:cs typeface="Times New Roman" pitchFamily="18" charset="0"/>
              </a:rPr>
            </a:b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checkerboard(across)">
                                      <p:cBhvr>
                                        <p:cTn id="7" dur="500"/>
                                        <p:tgtEl>
                                          <p:spTgt spid="3">
                                            <p:txEl>
                                              <p:pRg st="7" end="7"/>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checkerboard(across)">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0"/>
            <a:ext cx="8215370" cy="1225536"/>
          </a:xfrm>
        </p:spPr>
        <p:txBody>
          <a:bodyPr>
            <a:normAutofit fontScale="90000"/>
          </a:bodyPr>
          <a:lstStyle/>
          <a:p>
            <a:pPr algn="l"/>
            <a:r>
              <a:rPr lang="en-US" sz="3600" b="1" dirty="0" smtClean="0">
                <a:solidFill>
                  <a:srgbClr val="FF0000"/>
                </a:solidFill>
                <a:latin typeface="Times New Roman" pitchFamily="18" charset="0"/>
                <a:cs typeface="Times New Roman" pitchFamily="18" charset="0"/>
              </a:rPr>
              <a:t>Read the story “I won’t tell you the </a:t>
            </a:r>
            <a:r>
              <a:rPr lang="en-US" sz="3600" b="1" dirty="0" err="1" smtClean="0">
                <a:solidFill>
                  <a:srgbClr val="FF0000"/>
                </a:solidFill>
                <a:latin typeface="Times New Roman" pitchFamily="18" charset="0"/>
                <a:cs typeface="Times New Roman" pitchFamily="18" charset="0"/>
              </a:rPr>
              <a:t>time”and</a:t>
            </a:r>
            <a:r>
              <a:rPr lang="en-US" sz="3600" b="1" dirty="0" smtClean="0">
                <a:solidFill>
                  <a:srgbClr val="FF0000"/>
                </a:solidFill>
                <a:latin typeface="Times New Roman" pitchFamily="18" charset="0"/>
                <a:cs typeface="Times New Roman" pitchFamily="18" charset="0"/>
              </a:rPr>
              <a:t> open the brackets. Make suppositions.</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500034" y="1357298"/>
            <a:ext cx="8229600" cy="4768865"/>
          </a:xfrm>
        </p:spPr>
        <p:txBody>
          <a:bodyPr>
            <a:normAutofit fontScale="92500" lnSpcReduction="10000"/>
          </a:bodyPr>
          <a:lstStyle/>
          <a:p>
            <a:pPr>
              <a:buNone/>
            </a:pPr>
            <a:r>
              <a:rPr lang="en-US" b="1" dirty="0" smtClean="0">
                <a:latin typeface="Times New Roman" pitchFamily="18" charset="0"/>
                <a:cs typeface="Times New Roman" pitchFamily="18" charset="0"/>
              </a:rPr>
              <a:t>A rich gentleman, who was travelling </a:t>
            </a:r>
            <a:endParaRPr lang="ru-RU"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by train, was asked by the young man </a:t>
            </a:r>
            <a:endParaRPr lang="ru-RU"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sitting next to him what time it was.</a:t>
            </a:r>
          </a:p>
          <a:p>
            <a:pPr>
              <a:buNone/>
            </a:pPr>
            <a:r>
              <a:rPr lang="en-US" b="1" dirty="0" smtClean="0">
                <a:latin typeface="Times New Roman" pitchFamily="18" charset="0"/>
                <a:cs typeface="Times New Roman" pitchFamily="18" charset="0"/>
              </a:rPr>
              <a:t>“I won’t tell you,” answered the rich gentleman.</a:t>
            </a:r>
          </a:p>
          <a:p>
            <a:pPr>
              <a:buNone/>
            </a:pPr>
            <a:r>
              <a:rPr lang="en-US" b="1" dirty="0" smtClean="0">
                <a:latin typeface="Times New Roman" pitchFamily="18" charset="0"/>
                <a:cs typeface="Times New Roman" pitchFamily="18" charset="0"/>
              </a:rPr>
              <a:t>“Why not?”, asked the young man.</a:t>
            </a:r>
          </a:p>
          <a:p>
            <a:pPr>
              <a:buNone/>
            </a:pPr>
            <a:r>
              <a:rPr lang="en-US" b="1" dirty="0" smtClean="0">
                <a:latin typeface="Times New Roman" pitchFamily="18" charset="0"/>
                <a:cs typeface="Times New Roman" pitchFamily="18" charset="0"/>
              </a:rPr>
              <a:t>“Because if I (to tell) you what time it is, … </a:t>
            </a:r>
          </a:p>
          <a:p>
            <a:pPr>
              <a:buNone/>
            </a:pPr>
            <a:r>
              <a:rPr lang="en-US" b="1" dirty="0" smtClean="0">
                <a:latin typeface="Times New Roman" pitchFamily="18" charset="0"/>
                <a:cs typeface="Times New Roman" pitchFamily="18" charset="0"/>
              </a:rPr>
              <a:t>you (to start) a conversation. </a:t>
            </a:r>
          </a:p>
          <a:p>
            <a:pPr>
              <a:buNone/>
            </a:pPr>
            <a:r>
              <a:rPr lang="en-US" b="1" dirty="0" smtClean="0">
                <a:latin typeface="Times New Roman" pitchFamily="18" charset="0"/>
                <a:cs typeface="Times New Roman" pitchFamily="18" charset="0"/>
              </a:rPr>
              <a:t>If you (to start) a conversation, …</a:t>
            </a:r>
          </a:p>
          <a:p>
            <a:pPr>
              <a:buNone/>
            </a:pPr>
            <a:r>
              <a:rPr lang="en-US" b="1" dirty="0" smtClean="0">
                <a:latin typeface="Times New Roman" pitchFamily="18" charset="0"/>
                <a:cs typeface="Times New Roman" pitchFamily="18" charset="0"/>
              </a:rPr>
              <a:t>you (to ask) me about my life.</a:t>
            </a:r>
            <a:endParaRPr lang="ru-RU" b="1" dirty="0">
              <a:latin typeface="Times New Roman" pitchFamily="18" charset="0"/>
              <a:cs typeface="Times New Roman" pitchFamily="18" charset="0"/>
            </a:endParaRPr>
          </a:p>
        </p:txBody>
      </p:sp>
      <p:pic>
        <p:nvPicPr>
          <p:cNvPr id="6146" name="Picture 2" descr="C:\Users\Ирина\Desktop\busy teacher past cont\conditionals\часы на руке.jpg"/>
          <p:cNvPicPr>
            <a:picLocks noChangeAspect="1" noChangeArrowheads="1"/>
          </p:cNvPicPr>
          <p:nvPr/>
        </p:nvPicPr>
        <p:blipFill>
          <a:blip r:embed="rId2" cstate="print"/>
          <a:srcRect/>
          <a:stretch>
            <a:fillRect/>
          </a:stretch>
        </p:blipFill>
        <p:spPr bwMode="auto">
          <a:xfrm>
            <a:off x="6500826" y="4572008"/>
            <a:ext cx="2333625" cy="1562100"/>
          </a:xfrm>
          <a:prstGeom prst="rect">
            <a:avLst/>
          </a:prstGeom>
          <a:noFill/>
        </p:spPr>
      </p:pic>
      <p:pic>
        <p:nvPicPr>
          <p:cNvPr id="6147" name="Picture 3" descr="C:\Users\Ирина\Desktop\busy teacher past cont\conditionals\поезд.jpg"/>
          <p:cNvPicPr>
            <a:picLocks noChangeAspect="1" noChangeArrowheads="1"/>
          </p:cNvPicPr>
          <p:nvPr/>
        </p:nvPicPr>
        <p:blipFill>
          <a:blip r:embed="rId3" cstate="print"/>
          <a:srcRect/>
          <a:stretch>
            <a:fillRect/>
          </a:stretch>
        </p:blipFill>
        <p:spPr bwMode="auto">
          <a:xfrm>
            <a:off x="6858016" y="1285860"/>
            <a:ext cx="2143140" cy="14287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1000"/>
                                        <p:tgtEl>
                                          <p:spTgt spid="3">
                                            <p:txEl>
                                              <p:pRg st="8" end="8"/>
                                            </p:txEl>
                                          </p:spTgt>
                                        </p:tgtEl>
                                      </p:cBhvr>
                                    </p:animEffect>
                                    <p:anim calcmode="lin" valueType="num">
                                      <p:cBhvr>
                                        <p:cTn id="2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2528"/>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626121"/>
          </a:xfrm>
        </p:spPr>
        <p:txBody>
          <a:bodyPr>
            <a:normAutofit fontScale="77500" lnSpcReduction="20000"/>
          </a:bodyPr>
          <a:lstStyle/>
          <a:p>
            <a:pPr>
              <a:buNone/>
            </a:pPr>
            <a:r>
              <a:rPr lang="en-US" b="1" dirty="0" smtClean="0">
                <a:latin typeface="Times New Roman" pitchFamily="18" charset="0"/>
                <a:cs typeface="Times New Roman" pitchFamily="18" charset="0"/>
              </a:rPr>
              <a:t>If I (to tell) you about my life, …</a:t>
            </a:r>
          </a:p>
          <a:p>
            <a:pPr>
              <a:buNone/>
            </a:pPr>
            <a:r>
              <a:rPr lang="en-US" b="1" dirty="0" smtClean="0">
                <a:latin typeface="Times New Roman" pitchFamily="18" charset="0"/>
                <a:cs typeface="Times New Roman" pitchFamily="18" charset="0"/>
              </a:rPr>
              <a:t> you (to tell) me about yours.</a:t>
            </a:r>
          </a:p>
          <a:p>
            <a:pPr>
              <a:buNone/>
            </a:pPr>
            <a:r>
              <a:rPr lang="en-US" b="1" dirty="0" smtClean="0">
                <a:latin typeface="Times New Roman" pitchFamily="18" charset="0"/>
                <a:cs typeface="Times New Roman" pitchFamily="18" charset="0"/>
              </a:rPr>
              <a:t>If you (to tell) me about your life, …</a:t>
            </a:r>
          </a:p>
          <a:p>
            <a:pPr>
              <a:buNone/>
            </a:pPr>
            <a:r>
              <a:rPr lang="en-US" b="1" dirty="0" smtClean="0">
                <a:latin typeface="Times New Roman" pitchFamily="18" charset="0"/>
                <a:cs typeface="Times New Roman" pitchFamily="18" charset="0"/>
              </a:rPr>
              <a:t>we (to make) friends.</a:t>
            </a:r>
          </a:p>
          <a:p>
            <a:pPr>
              <a:buNone/>
            </a:pPr>
            <a:r>
              <a:rPr lang="en-US" b="1" dirty="0" smtClean="0">
                <a:latin typeface="Times New Roman" pitchFamily="18" charset="0"/>
                <a:cs typeface="Times New Roman" pitchFamily="18" charset="0"/>
              </a:rPr>
              <a:t>If we (to make) friends, …</a:t>
            </a:r>
          </a:p>
          <a:p>
            <a:pPr>
              <a:buNone/>
            </a:pPr>
            <a:r>
              <a:rPr lang="en-US" b="1" dirty="0" smtClean="0">
                <a:latin typeface="Times New Roman" pitchFamily="18" charset="0"/>
                <a:cs typeface="Times New Roman" pitchFamily="18" charset="0"/>
              </a:rPr>
              <a:t>I (to invite) you to my house for tea.</a:t>
            </a:r>
          </a:p>
          <a:p>
            <a:pPr>
              <a:buNone/>
            </a:pPr>
            <a:r>
              <a:rPr lang="en-US" b="1" dirty="0" smtClean="0">
                <a:latin typeface="Times New Roman" pitchFamily="18" charset="0"/>
                <a:cs typeface="Times New Roman" pitchFamily="18" charset="0"/>
              </a:rPr>
              <a:t>If you (to come) to my house, …</a:t>
            </a:r>
          </a:p>
          <a:p>
            <a:pPr>
              <a:buNone/>
            </a:pPr>
            <a:r>
              <a:rPr lang="en-US" b="1" dirty="0" smtClean="0">
                <a:latin typeface="Times New Roman" pitchFamily="18" charset="0"/>
                <a:cs typeface="Times New Roman" pitchFamily="18" charset="0"/>
              </a:rPr>
              <a:t>you (to see) my beautiful daughter.</a:t>
            </a:r>
          </a:p>
          <a:p>
            <a:pPr>
              <a:buNone/>
            </a:pPr>
            <a:r>
              <a:rPr lang="en-US" b="1" dirty="0" smtClean="0">
                <a:latin typeface="Times New Roman" pitchFamily="18" charset="0"/>
                <a:cs typeface="Times New Roman" pitchFamily="18" charset="0"/>
              </a:rPr>
              <a:t>If you (to see) my beautiful daughter, …</a:t>
            </a:r>
          </a:p>
          <a:p>
            <a:pPr>
              <a:buNone/>
            </a:pPr>
            <a:r>
              <a:rPr lang="en-US" b="1" dirty="0" smtClean="0">
                <a:latin typeface="Times New Roman" pitchFamily="18" charset="0"/>
                <a:cs typeface="Times New Roman" pitchFamily="18" charset="0"/>
              </a:rPr>
              <a:t>you (to fall) in love with her. </a:t>
            </a:r>
          </a:p>
          <a:p>
            <a:pPr>
              <a:buNone/>
            </a:pPr>
            <a:r>
              <a:rPr lang="en-US" b="1" dirty="0" smtClean="0">
                <a:latin typeface="Times New Roman" pitchFamily="18" charset="0"/>
                <a:cs typeface="Times New Roman" pitchFamily="18" charset="0"/>
              </a:rPr>
              <a:t>If you (to fall) in love with her, …</a:t>
            </a:r>
          </a:p>
          <a:p>
            <a:pPr>
              <a:buNone/>
            </a:pPr>
            <a:r>
              <a:rPr lang="en-US" b="1" dirty="0" smtClean="0">
                <a:latin typeface="Times New Roman" pitchFamily="18" charset="0"/>
                <a:cs typeface="Times New Roman" pitchFamily="18" charset="0"/>
              </a:rPr>
              <a:t>you (to ask) her to be your wife.</a:t>
            </a:r>
          </a:p>
          <a:p>
            <a:pPr>
              <a:buNone/>
            </a:pPr>
            <a:r>
              <a:rPr lang="en-US" b="1" dirty="0" smtClean="0">
                <a:latin typeface="Times New Roman" pitchFamily="18" charset="0"/>
                <a:cs typeface="Times New Roman" pitchFamily="18" charset="0"/>
              </a:rPr>
              <a:t>		And I don’t want any man who doesn’t have a watch to marry my daughter. That’s why I won’t tell you the time.  </a:t>
            </a:r>
            <a:endParaRPr lang="ru-RU" b="1" dirty="0">
              <a:latin typeface="Times New Roman" pitchFamily="18" charset="0"/>
              <a:cs typeface="Times New Roman" pitchFamily="18" charset="0"/>
            </a:endParaRPr>
          </a:p>
        </p:txBody>
      </p:sp>
      <p:pic>
        <p:nvPicPr>
          <p:cNvPr id="4" name="Picture 4" descr="http://como-conquistaraunamujer.com/blog/wp-content/uploads/2012/01/Como-Invitar-a-una-Mujer-a-Salir.jpg"/>
          <p:cNvPicPr>
            <a:picLocks noChangeAspect="1" noChangeArrowheads="1"/>
          </p:cNvPicPr>
          <p:nvPr/>
        </p:nvPicPr>
        <p:blipFill>
          <a:blip r:embed="rId2" cstate="print"/>
          <a:srcRect/>
          <a:stretch>
            <a:fillRect/>
          </a:stretch>
        </p:blipFill>
        <p:spPr bwMode="auto">
          <a:xfrm rot="656706">
            <a:off x="5896201" y="1614665"/>
            <a:ext cx="2857477" cy="21018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heckerboard(across)">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heckerboard(across)">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heckerboard(across)">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checkerboard(across)">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500" fill="hold"/>
                                        <p:tgtEl>
                                          <p:spTgt spid="4"/>
                                        </p:tgtEl>
                                        <p:attrNameLst>
                                          <p:attrName>ppt_x</p:attrName>
                                        </p:attrNameLst>
                                      </p:cBhvr>
                                      <p:tavLst>
                                        <p:tav tm="0">
                                          <p:val>
                                            <p:strVal val="#ppt_x"/>
                                          </p:val>
                                        </p:tav>
                                        <p:tav tm="100000">
                                          <p:val>
                                            <p:strVal val="#ppt_x"/>
                                          </p:val>
                                        </p:tav>
                                      </p:tavLst>
                                    </p:anim>
                                    <p:anim calcmode="lin" valueType="num">
                                      <p:cBhvr additive="base">
                                        <p:cTn id="6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fontScale="90000"/>
          </a:bodyPr>
          <a:lstStyle/>
          <a:p>
            <a:r>
              <a:rPr lang="en-US" dirty="0" smtClean="0">
                <a:latin typeface="Times New Roman" pitchFamily="18" charset="0"/>
                <a:cs typeface="Times New Roman" pitchFamily="18" charset="0"/>
              </a:rPr>
              <a:t>Test</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357850"/>
          </a:xfrm>
        </p:spPr>
        <p:txBody>
          <a:bodyPr>
            <a:normAutofit fontScale="92500"/>
          </a:bodyPr>
          <a:lstStyle/>
          <a:p>
            <a:pPr>
              <a:buNone/>
            </a:pPr>
            <a:r>
              <a:rPr lang="en-US" sz="2400" b="1" u="sng" dirty="0" smtClean="0">
                <a:latin typeface="Times New Roman" pitchFamily="18" charset="0"/>
                <a:cs typeface="Times New Roman" pitchFamily="18" charset="0"/>
              </a:rPr>
              <a:t>Open the brackets</a:t>
            </a:r>
          </a:p>
          <a:p>
            <a:pPr marL="514350" indent="-514350">
              <a:buAutoNum type="arabicPeriod"/>
            </a:pPr>
            <a:r>
              <a:rPr lang="en-US" sz="2400" b="1" dirty="0" smtClean="0">
                <a:latin typeface="Times New Roman" pitchFamily="18" charset="0"/>
                <a:cs typeface="Times New Roman" pitchFamily="18" charset="0"/>
              </a:rPr>
              <a:t>If she (to hurry), she (to be able) to go with us.</a:t>
            </a:r>
          </a:p>
          <a:p>
            <a:pPr marL="514350" indent="-514350">
              <a:buAutoNum type="arabicPeriod"/>
            </a:pPr>
            <a:r>
              <a:rPr lang="en-US" sz="2400" b="1" dirty="0" smtClean="0">
                <a:latin typeface="Times New Roman" pitchFamily="18" charset="0"/>
                <a:cs typeface="Times New Roman" pitchFamily="18" charset="0"/>
              </a:rPr>
              <a:t>If the weather (to be) good next week, they (to go) hunting.</a:t>
            </a:r>
          </a:p>
          <a:p>
            <a:pPr marL="514350" indent="-514350">
              <a:buAutoNum type="arabicPeriod"/>
            </a:pPr>
            <a:r>
              <a:rPr lang="en-US" sz="2400" b="1" dirty="0" smtClean="0">
                <a:latin typeface="Times New Roman" pitchFamily="18" charset="0"/>
                <a:cs typeface="Times New Roman" pitchFamily="18" charset="0"/>
              </a:rPr>
              <a:t>If it (to snow) tonight, we (to have) to stay at home tomorrow.</a:t>
            </a:r>
          </a:p>
          <a:p>
            <a:pPr marL="514350" indent="-514350">
              <a:buAutoNum type="arabicPeriod"/>
            </a:pPr>
            <a:r>
              <a:rPr lang="en-US" sz="2400" b="1" dirty="0" smtClean="0">
                <a:latin typeface="Times New Roman" pitchFamily="18" charset="0"/>
                <a:cs typeface="Times New Roman" pitchFamily="18" charset="0"/>
              </a:rPr>
              <a:t>They (to get) there on time if they (to leave) early.</a:t>
            </a:r>
          </a:p>
          <a:p>
            <a:pPr marL="514350" indent="-514350">
              <a:buAutoNum type="arabicPeriod"/>
            </a:pPr>
            <a:r>
              <a:rPr lang="en-US" sz="2400" b="1" dirty="0" smtClean="0">
                <a:latin typeface="Times New Roman" pitchFamily="18" charset="0"/>
                <a:cs typeface="Times New Roman" pitchFamily="18" charset="0"/>
              </a:rPr>
              <a:t>If she (to know) English, she (to get) a good job.</a:t>
            </a:r>
          </a:p>
          <a:p>
            <a:pPr marL="514350" indent="-514350">
              <a:buNone/>
            </a:pPr>
            <a:r>
              <a:rPr lang="en-US" sz="2400" b="1" u="sng" dirty="0" smtClean="0">
                <a:latin typeface="Times New Roman" pitchFamily="18" charset="0"/>
                <a:cs typeface="Times New Roman" pitchFamily="18" charset="0"/>
              </a:rPr>
              <a:t>Find and correct the mistakes.</a:t>
            </a:r>
          </a:p>
          <a:p>
            <a:pPr marL="514350" indent="-514350">
              <a:buAutoNum type="arabicPeriod"/>
            </a:pPr>
            <a:r>
              <a:rPr lang="en-US" sz="2400" b="1" dirty="0" smtClean="0">
                <a:latin typeface="Times New Roman" pitchFamily="18" charset="0"/>
                <a:cs typeface="Times New Roman" pitchFamily="18" charset="0"/>
              </a:rPr>
              <a:t>If he don’t know the words he won’t be able to understand the text.</a:t>
            </a:r>
          </a:p>
          <a:p>
            <a:pPr marL="514350" indent="-514350">
              <a:buAutoNum type="arabicPeriod"/>
            </a:pPr>
            <a:r>
              <a:rPr lang="en-US" sz="2400" b="1" dirty="0" smtClean="0">
                <a:latin typeface="Times New Roman" pitchFamily="18" charset="0"/>
                <a:cs typeface="Times New Roman" pitchFamily="18" charset="0"/>
              </a:rPr>
              <a:t>If Mary doesn’t take a taxi, she misses the train.</a:t>
            </a:r>
          </a:p>
          <a:p>
            <a:pPr marL="514350" indent="-514350">
              <a:buAutoNum type="arabicPeriod"/>
            </a:pPr>
            <a:r>
              <a:rPr lang="en-US" sz="2400" b="1" dirty="0" smtClean="0">
                <a:latin typeface="Times New Roman" pitchFamily="18" charset="0"/>
                <a:cs typeface="Times New Roman" pitchFamily="18" charset="0"/>
              </a:rPr>
              <a:t> If she come tomorrow, we will go shopping together.</a:t>
            </a:r>
          </a:p>
          <a:p>
            <a:pPr marL="514350" indent="-514350">
              <a:buAutoNum type="arabicPeriod"/>
            </a:pPr>
            <a:r>
              <a:rPr lang="en-US" sz="2400" b="1" dirty="0" smtClean="0">
                <a:latin typeface="Times New Roman" pitchFamily="18" charset="0"/>
                <a:cs typeface="Times New Roman" pitchFamily="18" charset="0"/>
              </a:rPr>
              <a:t>If John will take the medicine, he will recover quickly.</a:t>
            </a:r>
          </a:p>
          <a:p>
            <a:pPr marL="514350" indent="-514350">
              <a:buAutoNum type="arabicPeriod"/>
            </a:pPr>
            <a:r>
              <a:rPr lang="en-US" sz="2400" b="1" dirty="0" smtClean="0">
                <a:latin typeface="Times New Roman" pitchFamily="18" charset="0"/>
                <a:cs typeface="Times New Roman" pitchFamily="18" charset="0"/>
              </a:rPr>
              <a:t>He will cough a lot if he will smoke again.</a:t>
            </a:r>
          </a:p>
          <a:p>
            <a:pPr marL="514350" indent="-514350">
              <a:buAutoNum type="arabicPeriod"/>
            </a:pPr>
            <a:endParaRPr lang="en-US" sz="2800" dirty="0" smtClean="0"/>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fontScale="90000"/>
          </a:bodyPr>
          <a:lstStyle/>
          <a:p>
            <a:r>
              <a:rPr lang="en-US" dirty="0" smtClean="0">
                <a:latin typeface="Times New Roman" pitchFamily="18" charset="0"/>
                <a:cs typeface="Times New Roman" pitchFamily="18" charset="0"/>
              </a:rPr>
              <a:t>Check yourself</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357850"/>
          </a:xfrm>
        </p:spPr>
        <p:txBody>
          <a:bodyPr>
            <a:normAutofit lnSpcReduction="10000"/>
          </a:bodyPr>
          <a:lstStyle/>
          <a:p>
            <a:pPr>
              <a:buNone/>
            </a:pPr>
            <a:r>
              <a:rPr lang="en-US" sz="2400" b="1" u="sng" dirty="0" smtClean="0"/>
              <a:t>Open the brackets</a:t>
            </a:r>
          </a:p>
          <a:p>
            <a:pPr marL="514350" indent="-514350">
              <a:buAutoNum type="arabicPeriod"/>
            </a:pPr>
            <a:r>
              <a:rPr lang="en-US" sz="2400" dirty="0" smtClean="0"/>
              <a:t>If she  </a:t>
            </a:r>
            <a:r>
              <a:rPr lang="en-US" sz="2400" b="1" u="sng" dirty="0" smtClean="0">
                <a:solidFill>
                  <a:srgbClr val="FF0000"/>
                </a:solidFill>
              </a:rPr>
              <a:t>hurries</a:t>
            </a:r>
            <a:r>
              <a:rPr lang="en-US" sz="2400" u="sng" dirty="0" smtClean="0"/>
              <a:t>,</a:t>
            </a:r>
            <a:r>
              <a:rPr lang="en-US" sz="2400" dirty="0" smtClean="0"/>
              <a:t> she </a:t>
            </a:r>
            <a:r>
              <a:rPr lang="en-US" sz="2400" b="1" u="sng" dirty="0" smtClean="0">
                <a:solidFill>
                  <a:srgbClr val="FF0000"/>
                </a:solidFill>
              </a:rPr>
              <a:t>will be able </a:t>
            </a:r>
            <a:r>
              <a:rPr lang="en-US" sz="2400" dirty="0" smtClean="0"/>
              <a:t>to go with us.</a:t>
            </a:r>
          </a:p>
          <a:p>
            <a:pPr marL="514350" indent="-514350">
              <a:buAutoNum type="arabicPeriod"/>
            </a:pPr>
            <a:r>
              <a:rPr lang="en-US" sz="2400" dirty="0" smtClean="0"/>
              <a:t>If the weather </a:t>
            </a:r>
            <a:r>
              <a:rPr lang="en-US" sz="2400" b="1" u="sng" dirty="0" smtClean="0">
                <a:solidFill>
                  <a:srgbClr val="FF0000"/>
                </a:solidFill>
              </a:rPr>
              <a:t>is</a:t>
            </a:r>
            <a:r>
              <a:rPr lang="en-US" sz="2400" dirty="0" smtClean="0"/>
              <a:t> good next week, they </a:t>
            </a:r>
            <a:r>
              <a:rPr lang="en-US" sz="2400" b="1" u="sng" dirty="0" smtClean="0">
                <a:solidFill>
                  <a:srgbClr val="FF0000"/>
                </a:solidFill>
              </a:rPr>
              <a:t>will go </a:t>
            </a:r>
            <a:r>
              <a:rPr lang="en-US" sz="2400" dirty="0" smtClean="0"/>
              <a:t>hunting.</a:t>
            </a:r>
          </a:p>
          <a:p>
            <a:pPr marL="514350" indent="-514350">
              <a:buAutoNum type="arabicPeriod"/>
            </a:pPr>
            <a:r>
              <a:rPr lang="en-US" sz="2400" dirty="0" smtClean="0"/>
              <a:t>If it  </a:t>
            </a:r>
            <a:r>
              <a:rPr lang="en-US" sz="2400" b="1" u="sng" dirty="0" smtClean="0">
                <a:solidFill>
                  <a:srgbClr val="FF0000"/>
                </a:solidFill>
              </a:rPr>
              <a:t>snows</a:t>
            </a:r>
            <a:r>
              <a:rPr lang="en-US" sz="2400" dirty="0" smtClean="0"/>
              <a:t> tonight, we </a:t>
            </a:r>
            <a:r>
              <a:rPr lang="en-US" sz="2400" b="1" u="sng" dirty="0" smtClean="0">
                <a:solidFill>
                  <a:srgbClr val="FF0000"/>
                </a:solidFill>
              </a:rPr>
              <a:t>will have </a:t>
            </a:r>
            <a:r>
              <a:rPr lang="en-US" sz="2400" dirty="0" smtClean="0"/>
              <a:t>to stay at home tomorrow.</a:t>
            </a:r>
          </a:p>
          <a:p>
            <a:pPr marL="514350" indent="-514350">
              <a:buAutoNum type="arabicPeriod"/>
            </a:pPr>
            <a:r>
              <a:rPr lang="en-US" sz="2400" dirty="0" smtClean="0"/>
              <a:t>They </a:t>
            </a:r>
            <a:r>
              <a:rPr lang="en-US" sz="2400" b="1" u="sng" dirty="0" smtClean="0">
                <a:solidFill>
                  <a:srgbClr val="FF0000"/>
                </a:solidFill>
              </a:rPr>
              <a:t>will get </a:t>
            </a:r>
            <a:r>
              <a:rPr lang="en-US" sz="2400" dirty="0" smtClean="0"/>
              <a:t>there on time if they  </a:t>
            </a:r>
            <a:r>
              <a:rPr lang="en-US" sz="2400" b="1" u="sng" dirty="0" smtClean="0">
                <a:solidFill>
                  <a:srgbClr val="FF0000"/>
                </a:solidFill>
              </a:rPr>
              <a:t>leave</a:t>
            </a:r>
            <a:r>
              <a:rPr lang="en-US" sz="2400" dirty="0" smtClean="0"/>
              <a:t> early.</a:t>
            </a:r>
          </a:p>
          <a:p>
            <a:pPr marL="514350" indent="-514350">
              <a:buAutoNum type="arabicPeriod"/>
            </a:pPr>
            <a:r>
              <a:rPr lang="en-US" sz="2400" dirty="0" smtClean="0"/>
              <a:t>If she  </a:t>
            </a:r>
            <a:r>
              <a:rPr lang="en-US" sz="2400" b="1" u="sng" dirty="0" smtClean="0">
                <a:solidFill>
                  <a:srgbClr val="FF0000"/>
                </a:solidFill>
              </a:rPr>
              <a:t>knows</a:t>
            </a:r>
            <a:r>
              <a:rPr lang="en-US" sz="2400" b="1" dirty="0" smtClean="0">
                <a:solidFill>
                  <a:srgbClr val="FF0000"/>
                </a:solidFill>
              </a:rPr>
              <a:t> </a:t>
            </a:r>
            <a:r>
              <a:rPr lang="en-US" sz="2400" dirty="0" smtClean="0"/>
              <a:t>English, she </a:t>
            </a:r>
            <a:r>
              <a:rPr lang="en-US" sz="2400" b="1" u="sng" dirty="0" smtClean="0">
                <a:solidFill>
                  <a:srgbClr val="FF0000"/>
                </a:solidFill>
              </a:rPr>
              <a:t>will get </a:t>
            </a:r>
            <a:r>
              <a:rPr lang="en-US" sz="2400" dirty="0" smtClean="0"/>
              <a:t>a good job.</a:t>
            </a:r>
          </a:p>
          <a:p>
            <a:pPr marL="514350" indent="-514350">
              <a:buNone/>
            </a:pPr>
            <a:r>
              <a:rPr lang="en-US" sz="2400" b="1" u="sng" dirty="0" smtClean="0"/>
              <a:t>Find and correct the mistakes.</a:t>
            </a:r>
          </a:p>
          <a:p>
            <a:pPr marL="514350" indent="-514350">
              <a:buAutoNum type="arabicPeriod"/>
            </a:pPr>
            <a:r>
              <a:rPr lang="en-US" sz="2400" dirty="0" smtClean="0"/>
              <a:t>If he </a:t>
            </a:r>
            <a:r>
              <a:rPr lang="en-US" sz="2400" b="1" u="sng" dirty="0" smtClean="0">
                <a:solidFill>
                  <a:srgbClr val="FF0000"/>
                </a:solidFill>
              </a:rPr>
              <a:t>doesn’t</a:t>
            </a:r>
            <a:r>
              <a:rPr lang="en-US" sz="2400" dirty="0" smtClean="0"/>
              <a:t> know the words he won’t be able to understand the text.</a:t>
            </a:r>
          </a:p>
          <a:p>
            <a:pPr marL="514350" indent="-514350">
              <a:buAutoNum type="arabicPeriod"/>
            </a:pPr>
            <a:r>
              <a:rPr lang="en-US" sz="2400" dirty="0" smtClean="0"/>
              <a:t>If Mary doesn’t take a taxi, she </a:t>
            </a:r>
            <a:r>
              <a:rPr lang="en-US" sz="2400" b="1" u="sng" dirty="0" smtClean="0">
                <a:solidFill>
                  <a:srgbClr val="FF0000"/>
                </a:solidFill>
              </a:rPr>
              <a:t>will miss </a:t>
            </a:r>
            <a:r>
              <a:rPr lang="en-US" sz="2400" dirty="0" smtClean="0"/>
              <a:t>the train.</a:t>
            </a:r>
          </a:p>
          <a:p>
            <a:pPr marL="514350" indent="-514350">
              <a:buAutoNum type="arabicPeriod"/>
            </a:pPr>
            <a:r>
              <a:rPr lang="en-US" sz="2400" dirty="0" smtClean="0"/>
              <a:t> If she </a:t>
            </a:r>
            <a:r>
              <a:rPr lang="en-US" sz="2400" b="1" u="sng" dirty="0" smtClean="0">
                <a:solidFill>
                  <a:srgbClr val="FF0000"/>
                </a:solidFill>
              </a:rPr>
              <a:t>comes</a:t>
            </a:r>
            <a:r>
              <a:rPr lang="en-US" sz="2400" dirty="0" smtClean="0"/>
              <a:t> tomorrow, we will go shopping together.</a:t>
            </a:r>
          </a:p>
          <a:p>
            <a:pPr marL="514350" indent="-514350">
              <a:buAutoNum type="arabicPeriod"/>
            </a:pPr>
            <a:r>
              <a:rPr lang="en-US" sz="2400" dirty="0" smtClean="0"/>
              <a:t>If John  </a:t>
            </a:r>
            <a:r>
              <a:rPr lang="en-US" sz="2400" b="1" u="sng" dirty="0" smtClean="0">
                <a:solidFill>
                  <a:srgbClr val="FF0000"/>
                </a:solidFill>
              </a:rPr>
              <a:t>takes</a:t>
            </a:r>
            <a:r>
              <a:rPr lang="en-US" sz="2400" dirty="0" smtClean="0"/>
              <a:t> the medicine, he will recover quickly.</a:t>
            </a:r>
          </a:p>
          <a:p>
            <a:pPr marL="514350" indent="-514350">
              <a:buAutoNum type="arabicPeriod"/>
            </a:pPr>
            <a:r>
              <a:rPr lang="en-US" sz="2400" dirty="0" smtClean="0"/>
              <a:t>He will cough a lot if he  </a:t>
            </a:r>
            <a:r>
              <a:rPr lang="en-US" sz="2400" b="1" u="sng" dirty="0" smtClean="0">
                <a:solidFill>
                  <a:srgbClr val="FF0000"/>
                </a:solidFill>
              </a:rPr>
              <a:t>smokes</a:t>
            </a:r>
            <a:r>
              <a:rPr lang="en-US" sz="2400" dirty="0" smtClean="0"/>
              <a:t> again.</a:t>
            </a:r>
          </a:p>
          <a:p>
            <a:pPr marL="514350" indent="-514350">
              <a:buAutoNum type="arabicPeriod"/>
            </a:pPr>
            <a:endParaRPr lang="en-US" sz="2800" dirty="0" smtClean="0"/>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7563" y="500042"/>
            <a:ext cx="2400300" cy="1071570"/>
          </a:xfrm>
          <a:ln w="57150"/>
        </p:spPr>
        <p:style>
          <a:lnRef idx="2">
            <a:schemeClr val="dk1"/>
          </a:lnRef>
          <a:fillRef idx="1">
            <a:schemeClr val="lt1"/>
          </a:fillRef>
          <a:effectRef idx="0">
            <a:schemeClr val="dk1"/>
          </a:effectRef>
          <a:fontRef idx="minor">
            <a:schemeClr val="dk1"/>
          </a:fontRef>
        </p:style>
        <p:txBody>
          <a:bodyPr rtlCol="1">
            <a:normAutofit/>
          </a:bodyPr>
          <a:lstStyle/>
          <a:p>
            <a:pPr fontAlgn="auto">
              <a:spcAft>
                <a:spcPts val="0"/>
              </a:spcAft>
              <a:defRPr/>
            </a:pPr>
            <a:r>
              <a:rPr lang="en-US" sz="6000" dirty="0" smtClean="0"/>
              <a:t>Form </a:t>
            </a:r>
            <a:endParaRPr lang="ar-SY" sz="6000" dirty="0"/>
          </a:p>
        </p:txBody>
      </p:sp>
      <p:sp>
        <p:nvSpPr>
          <p:cNvPr id="4" name="Rectangle 3"/>
          <p:cNvSpPr>
            <a:spLocks noChangeArrowheads="1"/>
          </p:cNvSpPr>
          <p:nvPr/>
        </p:nvSpPr>
        <p:spPr bwMode="auto">
          <a:xfrm>
            <a:off x="857224" y="1500188"/>
            <a:ext cx="2328889" cy="769441"/>
          </a:xfrm>
          <a:prstGeom prst="rect">
            <a:avLst/>
          </a:prstGeom>
          <a:noFill/>
          <a:ln w="9525">
            <a:noFill/>
            <a:miter lim="800000"/>
            <a:headEnd/>
            <a:tailEnd/>
          </a:ln>
        </p:spPr>
        <p:txBody>
          <a:bodyPr wrap="square">
            <a:spAutoFit/>
          </a:bodyPr>
          <a:lstStyle/>
          <a:p>
            <a:pPr algn="ctr" rtl="0"/>
            <a:r>
              <a:rPr lang="en-GB" sz="4400" b="1" u="sng" dirty="0">
                <a:solidFill>
                  <a:srgbClr val="FF0000"/>
                </a:solidFill>
                <a:latin typeface="Calibri" pitchFamily="34" charset="0"/>
              </a:rPr>
              <a:t>If-clause</a:t>
            </a:r>
            <a:endParaRPr lang="ar-SY" sz="4400" b="1" dirty="0">
              <a:solidFill>
                <a:srgbClr val="FF0000"/>
              </a:solidFill>
              <a:latin typeface="Calibri" pitchFamily="34" charset="0"/>
            </a:endParaRPr>
          </a:p>
        </p:txBody>
      </p:sp>
      <p:sp>
        <p:nvSpPr>
          <p:cNvPr id="5" name="Rectangle 4"/>
          <p:cNvSpPr>
            <a:spLocks noChangeArrowheads="1"/>
          </p:cNvSpPr>
          <p:nvPr/>
        </p:nvSpPr>
        <p:spPr bwMode="auto">
          <a:xfrm>
            <a:off x="5786438" y="1571625"/>
            <a:ext cx="2738250" cy="707886"/>
          </a:xfrm>
          <a:prstGeom prst="rect">
            <a:avLst/>
          </a:prstGeom>
          <a:noFill/>
          <a:ln w="9525">
            <a:noFill/>
            <a:miter lim="800000"/>
            <a:headEnd/>
            <a:tailEnd/>
          </a:ln>
        </p:spPr>
        <p:txBody>
          <a:bodyPr wrap="none">
            <a:spAutoFit/>
          </a:bodyPr>
          <a:lstStyle/>
          <a:p>
            <a:pPr algn="ctr" rtl="0"/>
            <a:r>
              <a:rPr lang="en-GB" sz="4000" b="1" u="sng" dirty="0">
                <a:solidFill>
                  <a:srgbClr val="FF0000"/>
                </a:solidFill>
                <a:latin typeface="Calibri" pitchFamily="34" charset="0"/>
              </a:rPr>
              <a:t>Main clause</a:t>
            </a:r>
            <a:endParaRPr lang="ar-SY" sz="4000" b="1" dirty="0">
              <a:solidFill>
                <a:srgbClr val="FF0000"/>
              </a:solidFill>
              <a:latin typeface="Calibri" pitchFamily="34" charset="0"/>
            </a:endParaRPr>
          </a:p>
        </p:txBody>
      </p:sp>
      <p:sp>
        <p:nvSpPr>
          <p:cNvPr id="6" name="Title 1"/>
          <p:cNvSpPr txBox="1">
            <a:spLocks/>
          </p:cNvSpPr>
          <p:nvPr/>
        </p:nvSpPr>
        <p:spPr>
          <a:xfrm>
            <a:off x="928688" y="2643188"/>
            <a:ext cx="3357560" cy="1143000"/>
          </a:xfrm>
          <a:prstGeom prst="rect">
            <a:avLst/>
          </a:prstGeom>
        </p:spPr>
        <p:txBody>
          <a:bodyPr rtlCol="1" anchor="ctr"/>
          <a:lstStyle/>
          <a:p>
            <a:pPr algn="ctr" fontAlgn="auto">
              <a:spcAft>
                <a:spcPts val="0"/>
              </a:spcAft>
              <a:defRPr/>
            </a:pPr>
            <a:r>
              <a:rPr lang="en-US" sz="3200" b="1" dirty="0">
                <a:latin typeface="+mj-lt"/>
                <a:ea typeface="+mj-ea"/>
                <a:cs typeface="+mj-cs"/>
              </a:rPr>
              <a:t>If + simple present </a:t>
            </a:r>
            <a:endParaRPr lang="ar-SY" sz="3200" b="1" dirty="0">
              <a:latin typeface="+mj-lt"/>
              <a:ea typeface="+mj-ea"/>
              <a:cs typeface="+mj-cs"/>
            </a:endParaRPr>
          </a:p>
        </p:txBody>
      </p:sp>
      <p:sp>
        <p:nvSpPr>
          <p:cNvPr id="7" name="Title 1"/>
          <p:cNvSpPr txBox="1">
            <a:spLocks/>
          </p:cNvSpPr>
          <p:nvPr/>
        </p:nvSpPr>
        <p:spPr>
          <a:xfrm>
            <a:off x="5572125" y="2786063"/>
            <a:ext cx="2928938" cy="928687"/>
          </a:xfrm>
          <a:prstGeom prst="rect">
            <a:avLst/>
          </a:prstGeom>
        </p:spPr>
        <p:txBody>
          <a:bodyPr rtlCol="1" anchor="ctr"/>
          <a:lstStyle/>
          <a:p>
            <a:pPr algn="ctr" fontAlgn="auto">
              <a:spcAft>
                <a:spcPts val="0"/>
              </a:spcAft>
              <a:defRPr/>
            </a:pPr>
            <a:r>
              <a:rPr lang="en-US" sz="3200" b="1" dirty="0">
                <a:latin typeface="+mj-lt"/>
                <a:ea typeface="+mj-ea"/>
                <a:cs typeface="+mj-cs"/>
              </a:rPr>
              <a:t>simple present </a:t>
            </a:r>
            <a:endParaRPr lang="ar-SY" sz="3200" b="1" dirty="0">
              <a:latin typeface="+mj-lt"/>
              <a:ea typeface="+mj-ea"/>
              <a:cs typeface="+mj-cs"/>
            </a:endParaRPr>
          </a:p>
        </p:txBody>
      </p:sp>
      <p:sp>
        <p:nvSpPr>
          <p:cNvPr id="8" name="Rectangle 7"/>
          <p:cNvSpPr>
            <a:spLocks noChangeArrowheads="1"/>
          </p:cNvSpPr>
          <p:nvPr/>
        </p:nvSpPr>
        <p:spPr bwMode="auto">
          <a:xfrm>
            <a:off x="928688" y="3929066"/>
            <a:ext cx="3428998" cy="954107"/>
          </a:xfrm>
          <a:prstGeom prst="rect">
            <a:avLst/>
          </a:prstGeom>
          <a:noFill/>
          <a:ln w="9525">
            <a:noFill/>
            <a:miter lim="800000"/>
            <a:headEnd/>
            <a:tailEnd/>
          </a:ln>
        </p:spPr>
        <p:txBody>
          <a:bodyPr wrap="square">
            <a:spAutoFit/>
          </a:bodyPr>
          <a:lstStyle/>
          <a:p>
            <a:pPr algn="l" rtl="0"/>
            <a:r>
              <a:rPr lang="en-US" sz="2800" dirty="0">
                <a:latin typeface="Calibri" pitchFamily="34" charset="0"/>
              </a:rPr>
              <a:t>If </a:t>
            </a:r>
            <a:r>
              <a:rPr lang="en-US" sz="2800" dirty="0" smtClean="0">
                <a:latin typeface="Calibri" pitchFamily="34" charset="0"/>
              </a:rPr>
              <a:t>it  </a:t>
            </a:r>
            <a:r>
              <a:rPr lang="en-US" sz="2800" b="1" dirty="0" smtClean="0">
                <a:latin typeface="Calibri" pitchFamily="34" charset="0"/>
              </a:rPr>
              <a:t>rains</a:t>
            </a:r>
            <a:r>
              <a:rPr lang="en-US" sz="2800" dirty="0" smtClean="0">
                <a:latin typeface="Calibri" pitchFamily="34" charset="0"/>
              </a:rPr>
              <a:t>,</a:t>
            </a:r>
          </a:p>
          <a:p>
            <a:pPr algn="l" rtl="0"/>
            <a:r>
              <a:rPr lang="en-US" sz="2800" dirty="0" smtClean="0">
                <a:latin typeface="Calibri" pitchFamily="34" charset="0"/>
              </a:rPr>
              <a:t>If it </a:t>
            </a:r>
            <a:r>
              <a:rPr lang="en-US" sz="2800" b="1" dirty="0" smtClean="0">
                <a:latin typeface="Calibri" pitchFamily="34" charset="0"/>
              </a:rPr>
              <a:t>doesn’t rain</a:t>
            </a:r>
            <a:r>
              <a:rPr lang="en-US" sz="2800" dirty="0" smtClean="0">
                <a:latin typeface="Calibri" pitchFamily="34" charset="0"/>
              </a:rPr>
              <a:t>                         </a:t>
            </a:r>
            <a:endParaRPr lang="ar-SY" sz="2800" dirty="0">
              <a:latin typeface="Calibri" pitchFamily="34" charset="0"/>
            </a:endParaRPr>
          </a:p>
        </p:txBody>
      </p:sp>
      <p:sp>
        <p:nvSpPr>
          <p:cNvPr id="10" name="TextBox 9"/>
          <p:cNvSpPr txBox="1">
            <a:spLocks noChangeArrowheads="1"/>
          </p:cNvSpPr>
          <p:nvPr/>
        </p:nvSpPr>
        <p:spPr bwMode="auto">
          <a:xfrm>
            <a:off x="4572000" y="3857628"/>
            <a:ext cx="3929090" cy="954107"/>
          </a:xfrm>
          <a:prstGeom prst="rect">
            <a:avLst/>
          </a:prstGeom>
          <a:noFill/>
          <a:ln w="9525">
            <a:noFill/>
            <a:miter lim="800000"/>
            <a:headEnd/>
            <a:tailEnd/>
          </a:ln>
        </p:spPr>
        <p:txBody>
          <a:bodyPr wrap="square">
            <a:spAutoFit/>
          </a:bodyPr>
          <a:lstStyle/>
          <a:p>
            <a:pPr algn="l" rtl="0"/>
            <a:r>
              <a:rPr lang="en-US" sz="2800" dirty="0" smtClean="0">
                <a:latin typeface="Calibri" pitchFamily="34" charset="0"/>
              </a:rPr>
              <a:t>the ground </a:t>
            </a:r>
            <a:r>
              <a:rPr lang="en-US" sz="2800" b="1" dirty="0" smtClean="0">
                <a:latin typeface="Calibri" pitchFamily="34" charset="0"/>
              </a:rPr>
              <a:t>becomes</a:t>
            </a:r>
            <a:r>
              <a:rPr lang="en-US" sz="2800" dirty="0" smtClean="0">
                <a:latin typeface="Calibri" pitchFamily="34" charset="0"/>
              </a:rPr>
              <a:t> wet.</a:t>
            </a:r>
          </a:p>
          <a:p>
            <a:pPr algn="l" rtl="0"/>
            <a:r>
              <a:rPr lang="en-US" sz="2800" dirty="0" smtClean="0">
                <a:latin typeface="Calibri" pitchFamily="34" charset="0"/>
              </a:rPr>
              <a:t>the grass </a:t>
            </a:r>
            <a:r>
              <a:rPr lang="en-US" sz="2800" b="1" dirty="0" smtClean="0">
                <a:latin typeface="Calibri" pitchFamily="34" charset="0"/>
              </a:rPr>
              <a:t>doesn’t grow</a:t>
            </a:r>
            <a:r>
              <a:rPr lang="en-US" sz="2800" dirty="0" smtClean="0">
                <a:latin typeface="Calibri" pitchFamily="34" charset="0"/>
              </a:rPr>
              <a:t>.</a:t>
            </a:r>
            <a:endParaRPr lang="ar-SY" sz="2800" dirty="0">
              <a:latin typeface="Calibri" pitchFamily="34" charset="0"/>
            </a:endParaRPr>
          </a:p>
        </p:txBody>
      </p:sp>
      <p:sp>
        <p:nvSpPr>
          <p:cNvPr id="9" name="Прямоугольник 8"/>
          <p:cNvSpPr/>
          <p:nvPr/>
        </p:nvSpPr>
        <p:spPr>
          <a:xfrm>
            <a:off x="1142976" y="5072074"/>
            <a:ext cx="6929486" cy="1569660"/>
          </a:xfrm>
          <a:prstGeom prst="rect">
            <a:avLst/>
          </a:prstGeom>
        </p:spPr>
        <p:txBody>
          <a:bodyPr wrap="square">
            <a:spAutoFit/>
          </a:bodyPr>
          <a:lstStyle/>
          <a:p>
            <a:r>
              <a:rPr lang="en-US" sz="3200" b="1" u="sng" dirty="0" smtClean="0">
                <a:solidFill>
                  <a:srgbClr val="FF0000"/>
                </a:solidFill>
              </a:rPr>
              <a:t>Note that </a:t>
            </a:r>
            <a:r>
              <a:rPr lang="en-US" sz="3200" b="1" dirty="0" smtClean="0">
                <a:solidFill>
                  <a:srgbClr val="FFFF00"/>
                </a:solidFill>
              </a:rPr>
              <a:t>we are not talking about a specific event  or fact but something which is generally true.</a:t>
            </a:r>
            <a:endParaRPr lang="ru-RU" sz="3200" b="1" dirty="0">
              <a:solidFill>
                <a:srgbClr val="FFFF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0" presetClass="entr" presetSubtype="0" fill="hold" grpId="0" nodeType="clickEffect">
                                  <p:stCondLst>
                                    <p:cond delay="0"/>
                                  </p:stCondLst>
                                  <p:iterate type="lt">
                                    <p:tmPct val="10000"/>
                                  </p:iterate>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1"/>
                                          </p:val>
                                        </p:tav>
                                        <p:tav tm="100000">
                                          <p:val>
                                            <p:strVal val="#ppt_x"/>
                                          </p:val>
                                        </p:tav>
                                      </p:tavLst>
                                    </p:anim>
                                    <p:anim calcmode="lin" valueType="num">
                                      <p:cBhvr>
                                        <p:cTn id="45"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0" presetClass="entr" presetSubtype="0" fill="hold" grpId="0" nodeType="clickEffect">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1"/>
                                          </p:val>
                                        </p:tav>
                                        <p:tav tm="100000">
                                          <p:val>
                                            <p:strVal val="#ppt_x"/>
                                          </p:val>
                                        </p:tav>
                                      </p:tavLst>
                                    </p:anim>
                                    <p:anim calcmode="lin" valueType="num">
                                      <p:cBhvr>
                                        <p:cTn id="5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2000"/>
                                        <p:tgtEl>
                                          <p:spTgt spid="8"/>
                                        </p:tgtEl>
                                      </p:cBhvr>
                                    </p:animEffect>
                                    <p:anim calcmode="lin" valueType="num">
                                      <p:cBhvr>
                                        <p:cTn id="58" dur="2000" fill="hold"/>
                                        <p:tgtEl>
                                          <p:spTgt spid="8"/>
                                        </p:tgtEl>
                                        <p:attrNameLst>
                                          <p:attrName>style.rotation</p:attrName>
                                        </p:attrNameLst>
                                      </p:cBhvr>
                                      <p:tavLst>
                                        <p:tav tm="0">
                                          <p:val>
                                            <p:fltVal val="720"/>
                                          </p:val>
                                        </p:tav>
                                        <p:tav tm="100000">
                                          <p:val>
                                            <p:fltVal val="0"/>
                                          </p:val>
                                        </p:tav>
                                      </p:tavLst>
                                    </p:anim>
                                    <p:anim calcmode="lin" valueType="num">
                                      <p:cBhvr>
                                        <p:cTn id="59" dur="2000" fill="hold"/>
                                        <p:tgtEl>
                                          <p:spTgt spid="8"/>
                                        </p:tgtEl>
                                        <p:attrNameLst>
                                          <p:attrName>ppt_h</p:attrName>
                                        </p:attrNameLst>
                                      </p:cBhvr>
                                      <p:tavLst>
                                        <p:tav tm="0">
                                          <p:val>
                                            <p:fltVal val="0"/>
                                          </p:val>
                                        </p:tav>
                                        <p:tav tm="100000">
                                          <p:val>
                                            <p:strVal val="#ppt_h"/>
                                          </p:val>
                                        </p:tav>
                                      </p:tavLst>
                                    </p:anim>
                                    <p:anim calcmode="lin" valueType="num">
                                      <p:cBhvr>
                                        <p:cTn id="60"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2000"/>
                                        <p:tgtEl>
                                          <p:spTgt spid="10"/>
                                        </p:tgtEl>
                                      </p:cBhvr>
                                    </p:animEffect>
                                    <p:anim calcmode="lin" valueType="num">
                                      <p:cBhvr>
                                        <p:cTn id="66" dur="2000" fill="hold"/>
                                        <p:tgtEl>
                                          <p:spTgt spid="10"/>
                                        </p:tgtEl>
                                        <p:attrNameLst>
                                          <p:attrName>style.rotation</p:attrName>
                                        </p:attrNameLst>
                                      </p:cBhvr>
                                      <p:tavLst>
                                        <p:tav tm="0">
                                          <p:val>
                                            <p:fltVal val="720"/>
                                          </p:val>
                                        </p:tav>
                                        <p:tav tm="100000">
                                          <p:val>
                                            <p:fltVal val="0"/>
                                          </p:val>
                                        </p:tav>
                                      </p:tavLst>
                                    </p:anim>
                                    <p:anim calcmode="lin" valueType="num">
                                      <p:cBhvr>
                                        <p:cTn id="67" dur="2000" fill="hold"/>
                                        <p:tgtEl>
                                          <p:spTgt spid="10"/>
                                        </p:tgtEl>
                                        <p:attrNameLst>
                                          <p:attrName>ppt_h</p:attrName>
                                        </p:attrNameLst>
                                      </p:cBhvr>
                                      <p:tavLst>
                                        <p:tav tm="0">
                                          <p:val>
                                            <p:fltVal val="0"/>
                                          </p:val>
                                        </p:tav>
                                        <p:tav tm="100000">
                                          <p:val>
                                            <p:strVal val="#ppt_h"/>
                                          </p:val>
                                        </p:tav>
                                      </p:tavLst>
                                    </p:anim>
                                    <p:anim calcmode="lin" valueType="num">
                                      <p:cBhvr>
                                        <p:cTn id="68"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en-US" dirty="0" smtClean="0">
                <a:solidFill>
                  <a:srgbClr val="FF0000"/>
                </a:solidFill>
                <a:latin typeface="Times New Roman" pitchFamily="18" charset="0"/>
                <a:cs typeface="Times New Roman" pitchFamily="18" charset="0"/>
              </a:rPr>
              <a:t>Complete the sentences</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rmAutofit fontScale="70000" lnSpcReduction="20000"/>
          </a:bodyPr>
          <a:lstStyle/>
          <a:p>
            <a:pPr marL="514350" indent="-514350">
              <a:buAutoNum type="arabicPeriod"/>
            </a:pPr>
            <a:r>
              <a:rPr lang="en-US" b="1" dirty="0" smtClean="0">
                <a:latin typeface="Times New Roman" pitchFamily="18" charset="0"/>
                <a:cs typeface="Times New Roman" pitchFamily="18" charset="0"/>
              </a:rPr>
              <a:t>If people (not to drink), they (to die).</a:t>
            </a:r>
          </a:p>
          <a:p>
            <a:pPr marL="514350" indent="-514350">
              <a:buAutoNum type="arabicPeriod"/>
            </a:pPr>
            <a:r>
              <a:rPr lang="en-US" b="1" dirty="0" smtClean="0">
                <a:latin typeface="Times New Roman" pitchFamily="18" charset="0"/>
                <a:cs typeface="Times New Roman" pitchFamily="18" charset="0"/>
              </a:rPr>
              <a:t>If you (to eat) bad food, your health (to become) worse.</a:t>
            </a:r>
          </a:p>
          <a:p>
            <a:pPr marL="514350" indent="-514350">
              <a:buAutoNum type="arabicPeriod"/>
            </a:pPr>
            <a:r>
              <a:rPr lang="en-US" b="1" dirty="0" smtClean="0">
                <a:latin typeface="Times New Roman" pitchFamily="18" charset="0"/>
                <a:cs typeface="Times New Roman" pitchFamily="18" charset="0"/>
              </a:rPr>
              <a:t>If you (not to feel) well, you (to go) to the doctor.</a:t>
            </a:r>
          </a:p>
          <a:p>
            <a:pPr marL="514350" indent="-514350">
              <a:buAutoNum type="arabicPeriod"/>
            </a:pPr>
            <a:r>
              <a:rPr lang="en-US" b="1" dirty="0" smtClean="0">
                <a:latin typeface="Times New Roman" pitchFamily="18" charset="0"/>
                <a:cs typeface="Times New Roman" pitchFamily="18" charset="0"/>
              </a:rPr>
              <a:t>If babies (to be) hungry, they (to cry).</a:t>
            </a:r>
          </a:p>
          <a:p>
            <a:pPr marL="514350" indent="-514350">
              <a:buAutoNum type="arabicPeriod"/>
            </a:pPr>
            <a:r>
              <a:rPr lang="en-US" b="1" dirty="0" smtClean="0">
                <a:latin typeface="Times New Roman" pitchFamily="18" charset="0"/>
                <a:cs typeface="Times New Roman" pitchFamily="18" charset="0"/>
              </a:rPr>
              <a:t>If I (to be) thirsty, I always drink fresh water.</a:t>
            </a:r>
          </a:p>
          <a:p>
            <a:pPr marL="514350" indent="-514350">
              <a:buAutoNum type="arabicPeriod"/>
            </a:pPr>
            <a:r>
              <a:rPr lang="en-US" b="1" dirty="0" smtClean="0">
                <a:latin typeface="Times New Roman" pitchFamily="18" charset="0"/>
                <a:cs typeface="Times New Roman" pitchFamily="18" charset="0"/>
              </a:rPr>
              <a:t>If Tom (to have) a birthday party, he usually (to invite) a lot of friends.</a:t>
            </a:r>
          </a:p>
          <a:p>
            <a:pPr marL="514350" indent="-514350">
              <a:buAutoNum type="arabicPeriod"/>
            </a:pPr>
            <a:r>
              <a:rPr lang="en-US" b="1" dirty="0" smtClean="0">
                <a:latin typeface="Times New Roman" pitchFamily="18" charset="0"/>
                <a:cs typeface="Times New Roman" pitchFamily="18" charset="0"/>
              </a:rPr>
              <a:t>If Mary (to do) her homework well, her teacher always (to praise) her.</a:t>
            </a:r>
          </a:p>
          <a:p>
            <a:pPr marL="514350" indent="-514350">
              <a:buAutoNum type="arabicPeriod"/>
            </a:pPr>
            <a:r>
              <a:rPr lang="en-US" b="1" dirty="0" smtClean="0">
                <a:latin typeface="Times New Roman" pitchFamily="18" charset="0"/>
                <a:cs typeface="Times New Roman" pitchFamily="18" charset="0"/>
              </a:rPr>
              <a:t>If I (to have) a headache, my mother usually (to give) me  some medicine.</a:t>
            </a:r>
          </a:p>
          <a:p>
            <a:pPr marL="514350" indent="-514350">
              <a:buAutoNum type="arabicPeriod"/>
            </a:pPr>
            <a:r>
              <a:rPr lang="en-US" b="1" dirty="0" smtClean="0">
                <a:latin typeface="Times New Roman" pitchFamily="18" charset="0"/>
                <a:cs typeface="Times New Roman" pitchFamily="18" charset="0"/>
              </a:rPr>
              <a:t>If I (to cough)</a:t>
            </a:r>
            <a:r>
              <a:rPr lang="ru-RU"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I (to drink) hot milk with honey.  </a:t>
            </a:r>
          </a:p>
          <a:p>
            <a:pPr marL="514350" indent="-514350">
              <a:buAutoNum type="arabicPeriod"/>
            </a:pPr>
            <a:r>
              <a:rPr lang="en-US" b="1" dirty="0" smtClean="0">
                <a:latin typeface="Times New Roman" pitchFamily="18" charset="0"/>
                <a:cs typeface="Times New Roman" pitchFamily="18" charset="0"/>
              </a:rPr>
              <a:t>If you (to fly) by a budget airline, you (to have) to pay for your drinks and food. </a:t>
            </a:r>
          </a:p>
          <a:p>
            <a:pPr marL="514350" indent="-514350">
              <a:buAutoNum type="arabicPeriod"/>
            </a:pPr>
            <a:r>
              <a:rPr lang="en-US" b="1" dirty="0" smtClean="0">
                <a:latin typeface="Times New Roman" pitchFamily="18" charset="0"/>
                <a:cs typeface="Times New Roman" pitchFamily="18" charset="0"/>
              </a:rPr>
              <a:t>If we (to be) late for school</a:t>
            </a:r>
            <a:r>
              <a:rPr lang="ru-RU"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our teacher (to get) angry.</a:t>
            </a:r>
          </a:p>
          <a:p>
            <a:pPr marL="514350" indent="-514350">
              <a:buAutoNum type="arabicPeriod"/>
            </a:pP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en-US" dirty="0" smtClean="0"/>
              <a:t>Match the parts of the sentences</a:t>
            </a:r>
            <a:endParaRPr lang="ru-RU" dirty="0"/>
          </a:p>
        </p:txBody>
      </p:sp>
      <p:sp>
        <p:nvSpPr>
          <p:cNvPr id="3" name="Содержимое 2"/>
          <p:cNvSpPr>
            <a:spLocks noGrp="1"/>
          </p:cNvSpPr>
          <p:nvPr>
            <p:ph idx="1"/>
          </p:nvPr>
        </p:nvSpPr>
        <p:spPr/>
        <p:txBody>
          <a:bodyPr/>
          <a:lstStyle/>
          <a:p>
            <a:pPr>
              <a:buNone/>
            </a:pPr>
            <a:endParaRPr lang="en-US" dirty="0" smtClean="0"/>
          </a:p>
          <a:p>
            <a:endParaRPr lang="ru-RU" dirty="0"/>
          </a:p>
        </p:txBody>
      </p:sp>
      <p:graphicFrame>
        <p:nvGraphicFramePr>
          <p:cNvPr id="4" name="Таблица 3"/>
          <p:cNvGraphicFramePr>
            <a:graphicFrameLocks noGrp="1"/>
          </p:cNvGraphicFramePr>
          <p:nvPr/>
        </p:nvGraphicFramePr>
        <p:xfrm>
          <a:off x="571472" y="1214420"/>
          <a:ext cx="8143932" cy="5311956"/>
        </p:xfrm>
        <a:graphic>
          <a:graphicData uri="http://schemas.openxmlformats.org/drawingml/2006/table">
            <a:tbl>
              <a:tblPr firstRow="1" bandRow="1">
                <a:tableStyleId>{5C22544A-7EE6-4342-B048-85BDC9FD1C3A}</a:tableStyleId>
              </a:tblPr>
              <a:tblGrid>
                <a:gridCol w="4214842"/>
                <a:gridCol w="3929090"/>
              </a:tblGrid>
              <a:tr h="475736">
                <a:tc>
                  <a:txBody>
                    <a:bodyPr/>
                    <a:lstStyle/>
                    <a:p>
                      <a:r>
                        <a:rPr lang="en-US" sz="2400" b="1" kern="1200" dirty="0" smtClean="0">
                          <a:solidFill>
                            <a:schemeClr val="tx1"/>
                          </a:solidFill>
                          <a:latin typeface="+mn-lt"/>
                          <a:ea typeface="+mn-ea"/>
                          <a:cs typeface="+mn-cs"/>
                        </a:rPr>
                        <a:t>1. If it is cold outside</a:t>
                      </a:r>
                      <a:r>
                        <a:rPr lang="ru-RU" sz="2400" b="1" kern="1200" dirty="0" smtClean="0">
                          <a:solidFill>
                            <a:schemeClr val="tx1"/>
                          </a:solidFill>
                          <a:latin typeface="+mn-lt"/>
                          <a:ea typeface="+mn-ea"/>
                          <a:cs typeface="+mn-cs"/>
                        </a:rPr>
                        <a:t>,</a:t>
                      </a:r>
                      <a:endParaRPr lang="ru-RU" sz="2400" dirty="0">
                        <a:solidFill>
                          <a:schemeClr val="tx1"/>
                        </a:solidFill>
                      </a:endParaRPr>
                    </a:p>
                  </a:txBody>
                  <a:tcPr/>
                </a:tc>
                <a:tc>
                  <a:txBody>
                    <a:bodyPr/>
                    <a:lstStyle/>
                    <a:p>
                      <a:r>
                        <a:rPr lang="en-US" sz="2400" b="1" kern="1200" dirty="0" smtClean="0">
                          <a:solidFill>
                            <a:schemeClr val="tx1"/>
                          </a:solidFill>
                          <a:latin typeface="+mn-lt"/>
                          <a:ea typeface="+mn-ea"/>
                          <a:cs typeface="+mn-cs"/>
                        </a:rPr>
                        <a:t>a) they die</a:t>
                      </a:r>
                      <a:endParaRPr lang="ru-RU" sz="2400" b="1" dirty="0">
                        <a:solidFill>
                          <a:schemeClr val="tx1"/>
                        </a:solidFill>
                      </a:endParaRPr>
                    </a:p>
                  </a:txBody>
                  <a:tcPr/>
                </a:tc>
              </a:tr>
              <a:tr h="475736">
                <a:tc>
                  <a:txBody>
                    <a:bodyPr/>
                    <a:lstStyle/>
                    <a:p>
                      <a:r>
                        <a:rPr lang="en-US" sz="2400" b="1" kern="1200" dirty="0" smtClean="0">
                          <a:solidFill>
                            <a:schemeClr val="dk1"/>
                          </a:solidFill>
                          <a:latin typeface="+mn-lt"/>
                          <a:ea typeface="+mn-ea"/>
                          <a:cs typeface="+mn-cs"/>
                        </a:rPr>
                        <a:t>2.If you never say “thanks”,</a:t>
                      </a:r>
                      <a:endParaRPr lang="ru-RU" sz="2400" b="1" dirty="0"/>
                    </a:p>
                  </a:txBody>
                  <a:tcPr/>
                </a:tc>
                <a:tc>
                  <a:txBody>
                    <a:bodyPr/>
                    <a:lstStyle/>
                    <a:p>
                      <a:r>
                        <a:rPr lang="en-US" sz="2400" b="1" kern="1200" dirty="0" smtClean="0">
                          <a:solidFill>
                            <a:schemeClr val="dk1"/>
                          </a:solidFill>
                          <a:latin typeface="+mn-lt"/>
                          <a:ea typeface="+mn-ea"/>
                          <a:cs typeface="+mn-cs"/>
                        </a:rPr>
                        <a:t>b) I put on warm</a:t>
                      </a:r>
                      <a:r>
                        <a:rPr lang="en-US" sz="2400" b="1" kern="1200" baseline="0" dirty="0" smtClean="0">
                          <a:solidFill>
                            <a:schemeClr val="dk1"/>
                          </a:solidFill>
                          <a:latin typeface="+mn-lt"/>
                          <a:ea typeface="+mn-ea"/>
                          <a:cs typeface="+mn-cs"/>
                        </a:rPr>
                        <a:t> clothes</a:t>
                      </a:r>
                      <a:endParaRPr lang="ru-RU" sz="2400" b="1" dirty="0"/>
                    </a:p>
                  </a:txBody>
                  <a:tcPr/>
                </a:tc>
              </a:tr>
              <a:tr h="852253">
                <a:tc>
                  <a:txBody>
                    <a:bodyPr/>
                    <a:lstStyle/>
                    <a:p>
                      <a:r>
                        <a:rPr lang="en-US" sz="2400" b="1" kern="1200" dirty="0" smtClean="0">
                          <a:solidFill>
                            <a:schemeClr val="dk1"/>
                          </a:solidFill>
                          <a:latin typeface="+mn-lt"/>
                          <a:ea typeface="+mn-ea"/>
                          <a:cs typeface="+mn-cs"/>
                        </a:rPr>
                        <a:t>3.If you don’t water the plants,</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c) I put on my sunglasses.</a:t>
                      </a:r>
                      <a:endParaRPr lang="ru-RU" sz="2400" b="1" dirty="0"/>
                    </a:p>
                  </a:txBody>
                  <a:tcPr/>
                </a:tc>
              </a:tr>
              <a:tr h="475736">
                <a:tc>
                  <a:txBody>
                    <a:bodyPr/>
                    <a:lstStyle/>
                    <a:p>
                      <a:r>
                        <a:rPr lang="en-US" sz="2400" b="1" kern="1200" dirty="0" smtClean="0">
                          <a:solidFill>
                            <a:schemeClr val="dk1"/>
                          </a:solidFill>
                          <a:latin typeface="+mn-lt"/>
                          <a:ea typeface="+mn-ea"/>
                          <a:cs typeface="+mn-cs"/>
                        </a:rPr>
                        <a:t>4.If it rains,</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d) you are not very polite.</a:t>
                      </a:r>
                      <a:endParaRPr lang="ru-RU" sz="2400" b="1" dirty="0"/>
                    </a:p>
                  </a:txBody>
                  <a:tcPr/>
                </a:tc>
              </a:tr>
              <a:tr h="475736">
                <a:tc>
                  <a:txBody>
                    <a:bodyPr/>
                    <a:lstStyle/>
                    <a:p>
                      <a:r>
                        <a:rPr lang="en-US" sz="2400" b="1" kern="1200" dirty="0" smtClean="0">
                          <a:solidFill>
                            <a:schemeClr val="dk1"/>
                          </a:solidFill>
                          <a:latin typeface="+mn-lt"/>
                          <a:ea typeface="+mn-ea"/>
                          <a:cs typeface="+mn-cs"/>
                        </a:rPr>
                        <a:t>5.If it’s sunny outside,</a:t>
                      </a:r>
                      <a:endParaRPr lang="ru-RU" sz="2400" b="1" dirty="0"/>
                    </a:p>
                  </a:txBody>
                  <a:tcPr/>
                </a:tc>
                <a:tc>
                  <a:txBody>
                    <a:bodyPr/>
                    <a:lstStyle/>
                    <a:p>
                      <a:r>
                        <a:rPr lang="en-US" sz="2400" b="1" kern="1200" dirty="0" smtClean="0">
                          <a:solidFill>
                            <a:schemeClr val="dk1"/>
                          </a:solidFill>
                          <a:latin typeface="+mn-lt"/>
                          <a:ea typeface="+mn-ea"/>
                          <a:cs typeface="+mn-cs"/>
                        </a:rPr>
                        <a:t>e) I open my umbrella.</a:t>
                      </a:r>
                      <a:endParaRPr lang="ru-RU" sz="2400" b="1" dirty="0"/>
                    </a:p>
                  </a:txBody>
                  <a:tcPr/>
                </a:tc>
              </a:tr>
              <a:tr h="852253">
                <a:tc>
                  <a:txBody>
                    <a:bodyPr/>
                    <a:lstStyle/>
                    <a:p>
                      <a:r>
                        <a:rPr lang="en-US" sz="2400" b="1" kern="1200" dirty="0" smtClean="0">
                          <a:solidFill>
                            <a:schemeClr val="dk1"/>
                          </a:solidFill>
                          <a:latin typeface="+mn-lt"/>
                          <a:ea typeface="+mn-ea"/>
                          <a:cs typeface="+mn-cs"/>
                        </a:rPr>
                        <a:t>6.If you put milk into the fridge</a:t>
                      </a:r>
                      <a:r>
                        <a:rPr lang="ru-RU" sz="2400" b="1" kern="1200" dirty="0" smtClean="0">
                          <a:solidFill>
                            <a:schemeClr val="dk1"/>
                          </a:solidFill>
                          <a:latin typeface="+mn-lt"/>
                          <a:ea typeface="+mn-ea"/>
                          <a:cs typeface="+mn-cs"/>
                        </a:rPr>
                        <a:t>,</a:t>
                      </a:r>
                      <a:endParaRPr lang="ru-RU" sz="2400" b="1" dirty="0"/>
                    </a:p>
                  </a:txBody>
                  <a:tcPr/>
                </a:tc>
                <a:tc>
                  <a:txBody>
                    <a:bodyPr/>
                    <a:lstStyle/>
                    <a:p>
                      <a:r>
                        <a:rPr lang="en-US" sz="2400" b="1" kern="1200" dirty="0" smtClean="0">
                          <a:solidFill>
                            <a:schemeClr val="dk1"/>
                          </a:solidFill>
                          <a:latin typeface="+mn-lt"/>
                          <a:ea typeface="+mn-ea"/>
                          <a:cs typeface="+mn-cs"/>
                        </a:rPr>
                        <a:t>f) my parents are very proud of me.</a:t>
                      </a:r>
                      <a:endParaRPr lang="ru-RU" sz="2400" b="1" dirty="0"/>
                    </a:p>
                  </a:txBody>
                  <a:tcPr/>
                </a:tc>
              </a:tr>
              <a:tr h="852253">
                <a:tc>
                  <a:txBody>
                    <a:bodyPr/>
                    <a:lstStyle/>
                    <a:p>
                      <a:r>
                        <a:rPr lang="en-US" sz="2400" b="1" kern="1200" dirty="0" smtClean="0">
                          <a:solidFill>
                            <a:schemeClr val="dk1"/>
                          </a:solidFill>
                          <a:latin typeface="+mn-lt"/>
                          <a:ea typeface="+mn-ea"/>
                          <a:cs typeface="+mn-cs"/>
                        </a:rPr>
                        <a:t>7.If my results</a:t>
                      </a:r>
                      <a:r>
                        <a:rPr lang="en-US" sz="2400" b="1" kern="1200" baseline="0" dirty="0" smtClean="0">
                          <a:solidFill>
                            <a:schemeClr val="dk1"/>
                          </a:solidFill>
                          <a:latin typeface="+mn-lt"/>
                          <a:ea typeface="+mn-ea"/>
                          <a:cs typeface="+mn-cs"/>
                        </a:rPr>
                        <a:t> at school </a:t>
                      </a:r>
                      <a:r>
                        <a:rPr lang="en-US" sz="2400" b="1" kern="1200" dirty="0" smtClean="0">
                          <a:solidFill>
                            <a:schemeClr val="dk1"/>
                          </a:solidFill>
                          <a:latin typeface="+mn-lt"/>
                          <a:ea typeface="+mn-ea"/>
                          <a:cs typeface="+mn-cs"/>
                        </a:rPr>
                        <a:t> are good</a:t>
                      </a:r>
                      <a:r>
                        <a:rPr lang="ru-RU" sz="2400" b="1" kern="1200" dirty="0" smtClean="0">
                          <a:solidFill>
                            <a:schemeClr val="dk1"/>
                          </a:solidFill>
                          <a:latin typeface="+mn-lt"/>
                          <a:ea typeface="+mn-ea"/>
                          <a:cs typeface="+mn-cs"/>
                        </a:rPr>
                        <a:t>,</a:t>
                      </a:r>
                      <a:endParaRPr lang="ru-RU" sz="2400" b="1" dirty="0"/>
                    </a:p>
                  </a:txBody>
                  <a:tcPr/>
                </a:tc>
                <a:tc>
                  <a:txBody>
                    <a:bodyPr/>
                    <a:lstStyle/>
                    <a:p>
                      <a:r>
                        <a:rPr lang="en-US" sz="2400" b="1" dirty="0" smtClean="0"/>
                        <a:t>g) I always wake up early</a:t>
                      </a:r>
                      <a:endParaRPr lang="ru-RU" sz="2400" b="1" dirty="0"/>
                    </a:p>
                  </a:txBody>
                  <a:tcPr/>
                </a:tc>
              </a:tr>
              <a:tr h="852253">
                <a:tc>
                  <a:txBody>
                    <a:bodyPr/>
                    <a:lstStyle/>
                    <a:p>
                      <a:r>
                        <a:rPr lang="en-US" sz="2400" b="1" dirty="0" smtClean="0"/>
                        <a:t>8. If I don’t want to be late for school</a:t>
                      </a:r>
                      <a:r>
                        <a:rPr lang="ru-RU" sz="2400" b="1" dirty="0" smtClean="0"/>
                        <a:t>,</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h) it becomes cold</a:t>
                      </a:r>
                      <a:endParaRPr lang="ru-RU" sz="2400" b="1" dirty="0" smtClean="0"/>
                    </a:p>
                    <a:p>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en-US" b="1" dirty="0" smtClean="0"/>
              <a:t>Check yourself</a:t>
            </a:r>
            <a:endParaRPr lang="ru-RU" b="1" dirty="0"/>
          </a:p>
        </p:txBody>
      </p:sp>
      <p:sp>
        <p:nvSpPr>
          <p:cNvPr id="3" name="Содержимое 2"/>
          <p:cNvSpPr>
            <a:spLocks noGrp="1"/>
          </p:cNvSpPr>
          <p:nvPr>
            <p:ph idx="1"/>
          </p:nvPr>
        </p:nvSpPr>
        <p:spPr/>
        <p:txBody>
          <a:bodyPr/>
          <a:lstStyle/>
          <a:p>
            <a:pPr>
              <a:buNone/>
            </a:pPr>
            <a:endParaRPr lang="en-US" dirty="0" smtClean="0"/>
          </a:p>
          <a:p>
            <a:endParaRPr lang="ru-RU" dirty="0"/>
          </a:p>
        </p:txBody>
      </p:sp>
      <p:graphicFrame>
        <p:nvGraphicFramePr>
          <p:cNvPr id="4" name="Таблица 3"/>
          <p:cNvGraphicFramePr>
            <a:graphicFrameLocks noGrp="1"/>
          </p:cNvGraphicFramePr>
          <p:nvPr/>
        </p:nvGraphicFramePr>
        <p:xfrm>
          <a:off x="571472" y="1214420"/>
          <a:ext cx="8358246" cy="5311956"/>
        </p:xfrm>
        <a:graphic>
          <a:graphicData uri="http://schemas.openxmlformats.org/drawingml/2006/table">
            <a:tbl>
              <a:tblPr firstRow="1" bandRow="1">
                <a:tableStyleId>{5C22544A-7EE6-4342-B048-85BDC9FD1C3A}</a:tableStyleId>
              </a:tblPr>
              <a:tblGrid>
                <a:gridCol w="4214842"/>
                <a:gridCol w="4143404"/>
              </a:tblGrid>
              <a:tr h="475736">
                <a:tc>
                  <a:txBody>
                    <a:bodyPr/>
                    <a:lstStyle/>
                    <a:p>
                      <a:r>
                        <a:rPr lang="en-US" sz="2400" b="1" kern="1200" dirty="0" smtClean="0">
                          <a:solidFill>
                            <a:schemeClr val="tx1"/>
                          </a:solidFill>
                          <a:latin typeface="+mn-lt"/>
                          <a:ea typeface="+mn-ea"/>
                          <a:cs typeface="+mn-cs"/>
                        </a:rPr>
                        <a:t>1</a:t>
                      </a:r>
                      <a:r>
                        <a:rPr lang="en-US" sz="2400" b="1" kern="1200" dirty="0" smtClean="0">
                          <a:solidFill>
                            <a:srgbClr val="FFFF00"/>
                          </a:solidFill>
                          <a:latin typeface="+mn-lt"/>
                          <a:ea typeface="+mn-ea"/>
                          <a:cs typeface="+mn-cs"/>
                        </a:rPr>
                        <a:t>. If it is cold outside</a:t>
                      </a:r>
                      <a:r>
                        <a:rPr lang="ru-RU" sz="2400" b="1" kern="1200" dirty="0" smtClean="0">
                          <a:solidFill>
                            <a:srgbClr val="FFFF00"/>
                          </a:solidFill>
                          <a:latin typeface="+mn-lt"/>
                          <a:ea typeface="+mn-ea"/>
                          <a:cs typeface="+mn-cs"/>
                        </a:rPr>
                        <a:t>,</a:t>
                      </a:r>
                      <a:endParaRPr lang="ru-RU" sz="2400" dirty="0">
                        <a:solidFill>
                          <a:srgbClr val="FFFF00"/>
                        </a:solidFill>
                      </a:endParaRPr>
                    </a:p>
                  </a:txBody>
                  <a:tcPr/>
                </a:tc>
                <a:tc>
                  <a:txBody>
                    <a:bodyPr/>
                    <a:lstStyle/>
                    <a:p>
                      <a:r>
                        <a:rPr lang="en-US" sz="2400" b="1" kern="1200" dirty="0" smtClean="0">
                          <a:solidFill>
                            <a:srgbClr val="FFC000"/>
                          </a:solidFill>
                          <a:latin typeface="+mn-lt"/>
                          <a:ea typeface="+mn-ea"/>
                          <a:cs typeface="+mn-cs"/>
                        </a:rPr>
                        <a:t>a) they die</a:t>
                      </a:r>
                      <a:endParaRPr lang="ru-RU" sz="2400" b="1" dirty="0">
                        <a:solidFill>
                          <a:srgbClr val="FFC000"/>
                        </a:solidFill>
                      </a:endParaRPr>
                    </a:p>
                  </a:txBody>
                  <a:tcPr/>
                </a:tc>
              </a:tr>
              <a:tr h="475736">
                <a:tc>
                  <a:txBody>
                    <a:bodyPr/>
                    <a:lstStyle/>
                    <a:p>
                      <a:r>
                        <a:rPr lang="en-US" sz="2400" b="1" kern="1200" dirty="0" smtClean="0">
                          <a:solidFill>
                            <a:srgbClr val="FF0000"/>
                          </a:solidFill>
                          <a:latin typeface="+mn-lt"/>
                          <a:ea typeface="+mn-ea"/>
                          <a:cs typeface="+mn-cs"/>
                        </a:rPr>
                        <a:t>2.If you never say “thanks”,</a:t>
                      </a:r>
                      <a:endParaRPr lang="ru-RU" sz="2400" b="1" dirty="0">
                        <a:solidFill>
                          <a:srgbClr val="FF0000"/>
                        </a:solidFill>
                      </a:endParaRPr>
                    </a:p>
                  </a:txBody>
                  <a:tcPr/>
                </a:tc>
                <a:tc>
                  <a:txBody>
                    <a:bodyPr/>
                    <a:lstStyle/>
                    <a:p>
                      <a:r>
                        <a:rPr lang="en-US" sz="2400" b="1" kern="1200" dirty="0" smtClean="0">
                          <a:solidFill>
                            <a:srgbClr val="FFFF00"/>
                          </a:solidFill>
                          <a:latin typeface="+mn-lt"/>
                          <a:ea typeface="+mn-ea"/>
                          <a:cs typeface="+mn-cs"/>
                        </a:rPr>
                        <a:t>b) I put on warm</a:t>
                      </a:r>
                      <a:r>
                        <a:rPr lang="en-US" sz="2400" b="1" kern="1200" baseline="0" dirty="0" smtClean="0">
                          <a:solidFill>
                            <a:srgbClr val="FFFF00"/>
                          </a:solidFill>
                          <a:latin typeface="+mn-lt"/>
                          <a:ea typeface="+mn-ea"/>
                          <a:cs typeface="+mn-cs"/>
                        </a:rPr>
                        <a:t> clothes</a:t>
                      </a:r>
                      <a:endParaRPr lang="ru-RU" sz="2400" b="1" dirty="0">
                        <a:solidFill>
                          <a:srgbClr val="FFFF00"/>
                        </a:solidFill>
                      </a:endParaRPr>
                    </a:p>
                  </a:txBody>
                  <a:tcPr/>
                </a:tc>
              </a:tr>
              <a:tr h="852253">
                <a:tc>
                  <a:txBody>
                    <a:bodyPr/>
                    <a:lstStyle/>
                    <a:p>
                      <a:r>
                        <a:rPr lang="en-US" sz="2400" b="1" kern="1200" dirty="0" smtClean="0">
                          <a:solidFill>
                            <a:srgbClr val="FFC000"/>
                          </a:solidFill>
                          <a:latin typeface="+mn-lt"/>
                          <a:ea typeface="+mn-ea"/>
                          <a:cs typeface="+mn-cs"/>
                        </a:rPr>
                        <a:t>3.If you don’t water the plants,</a:t>
                      </a:r>
                      <a:endParaRPr lang="ru-RU" sz="2400" b="1" dirty="0">
                        <a:solidFill>
                          <a:srgbClr val="FFC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rgbClr val="00B050"/>
                          </a:solidFill>
                          <a:latin typeface="+mn-lt"/>
                          <a:ea typeface="+mn-ea"/>
                          <a:cs typeface="+mn-cs"/>
                        </a:rPr>
                        <a:t>c) I put on my sunglasses.</a:t>
                      </a:r>
                      <a:endParaRPr lang="ru-RU" sz="2400" b="1" dirty="0">
                        <a:solidFill>
                          <a:srgbClr val="00B050"/>
                        </a:solidFill>
                      </a:endParaRPr>
                    </a:p>
                  </a:txBody>
                  <a:tcPr/>
                </a:tc>
              </a:tr>
              <a:tr h="475736">
                <a:tc>
                  <a:txBody>
                    <a:bodyPr/>
                    <a:lstStyle/>
                    <a:p>
                      <a:r>
                        <a:rPr lang="en-US" sz="2400" b="1" kern="1200" dirty="0" smtClean="0">
                          <a:solidFill>
                            <a:srgbClr val="0070C0"/>
                          </a:solidFill>
                          <a:latin typeface="+mn-lt"/>
                          <a:ea typeface="+mn-ea"/>
                          <a:cs typeface="+mn-cs"/>
                        </a:rPr>
                        <a:t>4.If it rains,</a:t>
                      </a:r>
                      <a:endParaRPr lang="ru-RU" sz="2400" b="1" dirty="0">
                        <a:solidFill>
                          <a:srgbClr val="0070C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rgbClr val="FF0000"/>
                          </a:solidFill>
                          <a:latin typeface="+mn-lt"/>
                          <a:ea typeface="+mn-ea"/>
                          <a:cs typeface="+mn-cs"/>
                        </a:rPr>
                        <a:t>d) you are not very polite.</a:t>
                      </a:r>
                      <a:endParaRPr lang="ru-RU" sz="2400" b="1" dirty="0">
                        <a:solidFill>
                          <a:srgbClr val="FF0000"/>
                        </a:solidFill>
                      </a:endParaRPr>
                    </a:p>
                  </a:txBody>
                  <a:tcPr/>
                </a:tc>
              </a:tr>
              <a:tr h="475736">
                <a:tc>
                  <a:txBody>
                    <a:bodyPr/>
                    <a:lstStyle/>
                    <a:p>
                      <a:r>
                        <a:rPr lang="en-US" sz="2400" b="1" kern="1200" dirty="0" smtClean="0">
                          <a:solidFill>
                            <a:srgbClr val="00B050"/>
                          </a:solidFill>
                          <a:latin typeface="+mn-lt"/>
                          <a:ea typeface="+mn-ea"/>
                          <a:cs typeface="+mn-cs"/>
                        </a:rPr>
                        <a:t>5.If it’s sunny outside,</a:t>
                      </a:r>
                      <a:endParaRPr lang="ru-RU" sz="2400" b="1" dirty="0">
                        <a:solidFill>
                          <a:srgbClr val="00B050"/>
                        </a:solidFill>
                      </a:endParaRPr>
                    </a:p>
                  </a:txBody>
                  <a:tcPr/>
                </a:tc>
                <a:tc>
                  <a:txBody>
                    <a:bodyPr/>
                    <a:lstStyle/>
                    <a:p>
                      <a:r>
                        <a:rPr lang="en-US" sz="2400" b="1" kern="1200" dirty="0" smtClean="0">
                          <a:solidFill>
                            <a:srgbClr val="0070C0"/>
                          </a:solidFill>
                          <a:latin typeface="+mn-lt"/>
                          <a:ea typeface="+mn-ea"/>
                          <a:cs typeface="+mn-cs"/>
                        </a:rPr>
                        <a:t>e) I open my umbrella.</a:t>
                      </a:r>
                      <a:endParaRPr lang="ru-RU" sz="2400" b="1" dirty="0">
                        <a:solidFill>
                          <a:srgbClr val="0070C0"/>
                        </a:solidFill>
                      </a:endParaRPr>
                    </a:p>
                  </a:txBody>
                  <a:tcPr/>
                </a:tc>
              </a:tr>
              <a:tr h="852253">
                <a:tc>
                  <a:txBody>
                    <a:bodyPr/>
                    <a:lstStyle/>
                    <a:p>
                      <a:r>
                        <a:rPr lang="en-US" sz="2400" b="1" kern="1200" dirty="0" smtClean="0">
                          <a:solidFill>
                            <a:srgbClr val="7030A0"/>
                          </a:solidFill>
                          <a:latin typeface="+mn-lt"/>
                          <a:ea typeface="+mn-ea"/>
                          <a:cs typeface="+mn-cs"/>
                        </a:rPr>
                        <a:t>6.If you put milk into the fridge</a:t>
                      </a:r>
                      <a:r>
                        <a:rPr lang="ru-RU" sz="2400" b="1" kern="1200" dirty="0" smtClean="0">
                          <a:solidFill>
                            <a:srgbClr val="7030A0"/>
                          </a:solidFill>
                          <a:latin typeface="+mn-lt"/>
                          <a:ea typeface="+mn-ea"/>
                          <a:cs typeface="+mn-cs"/>
                        </a:rPr>
                        <a:t>,</a:t>
                      </a:r>
                      <a:endParaRPr lang="ru-RU" sz="2400" b="1" dirty="0">
                        <a:solidFill>
                          <a:srgbClr val="7030A0"/>
                        </a:solidFill>
                      </a:endParaRPr>
                    </a:p>
                  </a:txBody>
                  <a:tcPr/>
                </a:tc>
                <a:tc>
                  <a:txBody>
                    <a:bodyPr/>
                    <a:lstStyle/>
                    <a:p>
                      <a:r>
                        <a:rPr lang="en-US" sz="2400" b="1" kern="1200" dirty="0" smtClean="0">
                          <a:solidFill>
                            <a:srgbClr val="C00000"/>
                          </a:solidFill>
                          <a:latin typeface="+mn-lt"/>
                          <a:ea typeface="+mn-ea"/>
                          <a:cs typeface="+mn-cs"/>
                        </a:rPr>
                        <a:t>f) my parents are proud of me.</a:t>
                      </a:r>
                      <a:endParaRPr lang="ru-RU" sz="2400" b="1" dirty="0">
                        <a:solidFill>
                          <a:srgbClr val="C00000"/>
                        </a:solidFill>
                      </a:endParaRPr>
                    </a:p>
                  </a:txBody>
                  <a:tcPr/>
                </a:tc>
              </a:tr>
              <a:tr h="852253">
                <a:tc>
                  <a:txBody>
                    <a:bodyPr/>
                    <a:lstStyle/>
                    <a:p>
                      <a:r>
                        <a:rPr lang="en-US" sz="2400" b="1" kern="1200" dirty="0" smtClean="0">
                          <a:solidFill>
                            <a:srgbClr val="C00000"/>
                          </a:solidFill>
                          <a:latin typeface="+mn-lt"/>
                          <a:ea typeface="+mn-ea"/>
                          <a:cs typeface="+mn-cs"/>
                        </a:rPr>
                        <a:t>7.If my results</a:t>
                      </a:r>
                      <a:r>
                        <a:rPr lang="en-US" sz="2400" b="1" kern="1200" baseline="0" dirty="0" smtClean="0">
                          <a:solidFill>
                            <a:srgbClr val="C00000"/>
                          </a:solidFill>
                          <a:latin typeface="+mn-lt"/>
                          <a:ea typeface="+mn-ea"/>
                          <a:cs typeface="+mn-cs"/>
                        </a:rPr>
                        <a:t> at school </a:t>
                      </a:r>
                      <a:r>
                        <a:rPr lang="en-US" sz="2400" b="1" kern="1200" dirty="0" smtClean="0">
                          <a:solidFill>
                            <a:srgbClr val="C00000"/>
                          </a:solidFill>
                          <a:latin typeface="+mn-lt"/>
                          <a:ea typeface="+mn-ea"/>
                          <a:cs typeface="+mn-cs"/>
                        </a:rPr>
                        <a:t> are good</a:t>
                      </a:r>
                      <a:r>
                        <a:rPr lang="ru-RU" sz="2400" b="1" kern="1200" dirty="0" smtClean="0">
                          <a:solidFill>
                            <a:srgbClr val="C00000"/>
                          </a:solidFill>
                          <a:latin typeface="+mn-lt"/>
                          <a:ea typeface="+mn-ea"/>
                          <a:cs typeface="+mn-cs"/>
                        </a:rPr>
                        <a:t>,</a:t>
                      </a:r>
                      <a:endParaRPr lang="ru-RU" sz="2400" b="1" dirty="0">
                        <a:solidFill>
                          <a:srgbClr val="C00000"/>
                        </a:solidFill>
                      </a:endParaRPr>
                    </a:p>
                  </a:txBody>
                  <a:tcPr/>
                </a:tc>
                <a:tc>
                  <a:txBody>
                    <a:bodyPr/>
                    <a:lstStyle/>
                    <a:p>
                      <a:r>
                        <a:rPr lang="en-US" sz="2400" b="1" dirty="0" smtClean="0">
                          <a:solidFill>
                            <a:schemeClr val="accent6">
                              <a:lumMod val="50000"/>
                            </a:schemeClr>
                          </a:solidFill>
                        </a:rPr>
                        <a:t>g) I always wake up early</a:t>
                      </a:r>
                      <a:endParaRPr lang="ru-RU" sz="2400" b="1" dirty="0">
                        <a:solidFill>
                          <a:schemeClr val="accent6">
                            <a:lumMod val="50000"/>
                          </a:schemeClr>
                        </a:solidFill>
                      </a:endParaRPr>
                    </a:p>
                  </a:txBody>
                  <a:tcPr/>
                </a:tc>
              </a:tr>
              <a:tr h="852253">
                <a:tc>
                  <a:txBody>
                    <a:bodyPr/>
                    <a:lstStyle/>
                    <a:p>
                      <a:r>
                        <a:rPr lang="en-US" sz="2400" b="1" dirty="0" smtClean="0">
                          <a:solidFill>
                            <a:schemeClr val="accent6">
                              <a:lumMod val="50000"/>
                            </a:schemeClr>
                          </a:solidFill>
                        </a:rPr>
                        <a:t>8. If I don’t want to be late for school</a:t>
                      </a:r>
                      <a:r>
                        <a:rPr lang="ru-RU" sz="2400" b="1" dirty="0" smtClean="0">
                          <a:solidFill>
                            <a:schemeClr val="accent6">
                              <a:lumMod val="50000"/>
                            </a:schemeClr>
                          </a:solidFill>
                        </a:rPr>
                        <a:t>,</a:t>
                      </a:r>
                      <a:endParaRPr lang="ru-RU" sz="2400" b="1" dirty="0">
                        <a:solidFill>
                          <a:schemeClr val="accent6">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7030A0"/>
                          </a:solidFill>
                        </a:rPr>
                        <a:t>h) it becomes cold</a:t>
                      </a:r>
                      <a:endParaRPr lang="ru-RU" sz="2400" b="1" dirty="0" smtClean="0">
                        <a:solidFill>
                          <a:srgbClr val="7030A0"/>
                        </a:solidFill>
                      </a:endParaRPr>
                    </a:p>
                    <a:p>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Try to give your own variant</a:t>
            </a:r>
            <a:endParaRPr lang="ru-RU" dirty="0"/>
          </a:p>
        </p:txBody>
      </p:sp>
      <p:graphicFrame>
        <p:nvGraphicFramePr>
          <p:cNvPr id="4" name="Содержимое 3"/>
          <p:cNvGraphicFramePr>
            <a:graphicFrameLocks noGrp="1"/>
          </p:cNvGraphicFramePr>
          <p:nvPr>
            <p:ph idx="1"/>
          </p:nvPr>
        </p:nvGraphicFramePr>
        <p:xfrm>
          <a:off x="457200" y="1600200"/>
          <a:ext cx="8229600" cy="4754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2400" b="1" kern="1200" dirty="0" smtClean="0">
                          <a:solidFill>
                            <a:schemeClr val="tx1"/>
                          </a:solidFill>
                          <a:latin typeface="+mn-lt"/>
                          <a:ea typeface="+mn-ea"/>
                          <a:cs typeface="+mn-cs"/>
                        </a:rPr>
                        <a:t>1. If it is cold outside</a:t>
                      </a:r>
                      <a:r>
                        <a:rPr lang="ru-RU" sz="2400" b="1" kern="1200" dirty="0" smtClean="0">
                          <a:solidFill>
                            <a:schemeClr val="tx1"/>
                          </a:solidFill>
                          <a:latin typeface="+mn-lt"/>
                          <a:ea typeface="+mn-ea"/>
                          <a:cs typeface="+mn-cs"/>
                        </a:rPr>
                        <a:t>,</a:t>
                      </a:r>
                      <a:endParaRPr lang="ru-RU" sz="2400" dirty="0">
                        <a:solidFill>
                          <a:schemeClr val="tx1"/>
                        </a:solidFill>
                      </a:endParaRPr>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2.If you never say “thanks”,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3.If you don’t water the plants,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4.If it rains,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5.If it’s sunny outside,</a:t>
                      </a:r>
                      <a:endParaRPr lang="ru-RU" sz="2400" b="1" dirty="0"/>
                    </a:p>
                  </a:txBody>
                  <a:tcPr/>
                </a:tc>
                <a:tc>
                  <a:txBody>
                    <a:bodyPr/>
                    <a:lstStyle/>
                    <a:p>
                      <a:r>
                        <a:rPr lang="en-US" sz="2000" b="1" dirty="0" smtClean="0">
                          <a:solidFill>
                            <a:srgbClr val="C00000"/>
                          </a:solidFill>
                        </a:rPr>
                        <a:t> </a:t>
                      </a:r>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6.If you put milk into the fridge</a:t>
                      </a:r>
                      <a:r>
                        <a:rPr lang="ru-RU" sz="2400" b="1" kern="1200" dirty="0" smtClean="0">
                          <a:solidFill>
                            <a:schemeClr val="dk1"/>
                          </a:solidFill>
                          <a:latin typeface="+mn-lt"/>
                          <a:ea typeface="+mn-ea"/>
                          <a:cs typeface="+mn-cs"/>
                        </a:rPr>
                        <a:t>,</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7.If my results</a:t>
                      </a:r>
                      <a:r>
                        <a:rPr lang="en-US" sz="2400" b="1" kern="1200" baseline="0" dirty="0" smtClean="0">
                          <a:solidFill>
                            <a:schemeClr val="dk1"/>
                          </a:solidFill>
                          <a:latin typeface="+mn-lt"/>
                          <a:ea typeface="+mn-ea"/>
                          <a:cs typeface="+mn-cs"/>
                        </a:rPr>
                        <a:t> at school </a:t>
                      </a:r>
                      <a:r>
                        <a:rPr lang="en-US" sz="2400" b="1" kern="1200" dirty="0" smtClean="0">
                          <a:solidFill>
                            <a:schemeClr val="dk1"/>
                          </a:solidFill>
                          <a:latin typeface="+mn-lt"/>
                          <a:ea typeface="+mn-ea"/>
                          <a:cs typeface="+mn-cs"/>
                        </a:rPr>
                        <a:t> are good</a:t>
                      </a:r>
                      <a:r>
                        <a:rPr lang="ru-RU" sz="2400" b="1" kern="1200" dirty="0" smtClean="0">
                          <a:solidFill>
                            <a:schemeClr val="dk1"/>
                          </a:solidFill>
                          <a:latin typeface="+mn-lt"/>
                          <a:ea typeface="+mn-ea"/>
                          <a:cs typeface="+mn-cs"/>
                        </a:rPr>
                        <a:t>,</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dirty="0" smtClean="0"/>
                        <a:t>8. If I don’t want to be late for school</a:t>
                      </a:r>
                      <a:r>
                        <a:rPr lang="ru-RU" sz="2400" b="1" dirty="0" smtClean="0"/>
                        <a:t>,</a:t>
                      </a:r>
                      <a:endParaRPr lang="ru-RU" sz="2400" b="1" dirty="0"/>
                    </a:p>
                  </a:txBody>
                  <a:tcPr/>
                </a:tc>
                <a:tc>
                  <a:txBody>
                    <a:bodyPr/>
                    <a:lstStyle/>
                    <a:p>
                      <a:endParaRPr lang="ru-RU" sz="2000" b="1" dirty="0">
                        <a:solidFill>
                          <a:srgbClr val="C00000"/>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Agree or Disagree </a:t>
            </a:r>
            <a:endParaRPr lang="ru-RU" b="1"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754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2400" b="1" kern="1200" dirty="0" smtClean="0">
                          <a:solidFill>
                            <a:schemeClr val="tx1"/>
                          </a:solidFill>
                          <a:latin typeface="Times New Roman" pitchFamily="18" charset="0"/>
                          <a:ea typeface="+mn-ea"/>
                          <a:cs typeface="Times New Roman" pitchFamily="18" charset="0"/>
                        </a:rPr>
                        <a:t>1. If it is cold outside</a:t>
                      </a:r>
                      <a:r>
                        <a:rPr lang="ru-RU" sz="2400" b="1" kern="1200" dirty="0" smtClean="0">
                          <a:solidFill>
                            <a:schemeClr val="tx1"/>
                          </a:solidFill>
                          <a:latin typeface="Times New Roman" pitchFamily="18" charset="0"/>
                          <a:ea typeface="+mn-ea"/>
                          <a:cs typeface="Times New Roman" pitchFamily="18" charset="0"/>
                        </a:rPr>
                        <a:t>,</a:t>
                      </a:r>
                      <a:endParaRPr lang="ru-RU" sz="2400" dirty="0">
                        <a:solidFill>
                          <a:schemeClr val="tx1"/>
                        </a:solidFill>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a:t>
                      </a:r>
                      <a:r>
                        <a:rPr lang="en-US" sz="2000" b="1" dirty="0" smtClean="0">
                          <a:solidFill>
                            <a:srgbClr val="C00000"/>
                          </a:solidFill>
                          <a:latin typeface="Times New Roman" pitchFamily="18" charset="0"/>
                          <a:cs typeface="Times New Roman" pitchFamily="18" charset="0"/>
                        </a:rPr>
                        <a:t>stay at home</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2.If you are</a:t>
                      </a:r>
                      <a:r>
                        <a:rPr lang="en-US" sz="2400" b="1" kern="1200" baseline="0" dirty="0" smtClean="0">
                          <a:solidFill>
                            <a:schemeClr val="dk1"/>
                          </a:solidFill>
                          <a:latin typeface="Times New Roman" pitchFamily="18" charset="0"/>
                          <a:ea typeface="+mn-ea"/>
                          <a:cs typeface="Times New Roman" pitchFamily="18" charset="0"/>
                        </a:rPr>
                        <a:t> always polite</a:t>
                      </a:r>
                      <a:r>
                        <a:rPr lang="en-US" sz="2400" b="1" kern="120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people don’t respect you</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3.If you don’t water the plants,</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they become dry</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4.If it rains,</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put on your raincoat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5.If it’s sunny outside,</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 spend a lot of time outdoors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6.If you are</a:t>
                      </a:r>
                      <a:r>
                        <a:rPr lang="en-US" sz="2400" b="1" kern="1200" baseline="0" dirty="0" smtClean="0">
                          <a:solidFill>
                            <a:schemeClr val="dk1"/>
                          </a:solidFill>
                          <a:latin typeface="Times New Roman" pitchFamily="18" charset="0"/>
                          <a:ea typeface="+mn-ea"/>
                          <a:cs typeface="Times New Roman" pitchFamily="18" charset="0"/>
                        </a:rPr>
                        <a:t> thirsty</a:t>
                      </a:r>
                      <a:r>
                        <a:rPr lang="ru-RU" sz="2400" b="1" kern="1200" baseline="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always  drink warm milk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7.If your results</a:t>
                      </a:r>
                      <a:r>
                        <a:rPr lang="en-US" sz="2400" b="1" kern="1200" baseline="0" dirty="0" smtClean="0">
                          <a:solidFill>
                            <a:schemeClr val="dk1"/>
                          </a:solidFill>
                          <a:latin typeface="Times New Roman" pitchFamily="18" charset="0"/>
                          <a:ea typeface="+mn-ea"/>
                          <a:cs typeface="Times New Roman" pitchFamily="18" charset="0"/>
                        </a:rPr>
                        <a:t> at school </a:t>
                      </a:r>
                      <a:r>
                        <a:rPr lang="en-US" sz="2400" b="1" kern="1200" dirty="0" smtClean="0">
                          <a:solidFill>
                            <a:schemeClr val="dk1"/>
                          </a:solidFill>
                          <a:latin typeface="Times New Roman" pitchFamily="18" charset="0"/>
                          <a:ea typeface="+mn-ea"/>
                          <a:cs typeface="Times New Roman" pitchFamily="18" charset="0"/>
                        </a:rPr>
                        <a:t> are poor</a:t>
                      </a:r>
                      <a:r>
                        <a:rPr lang="ru-RU" sz="2400" b="1" kern="120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your teacher praises you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dirty="0" smtClean="0">
                          <a:latin typeface="Times New Roman" pitchFamily="18" charset="0"/>
                          <a:cs typeface="Times New Roman" pitchFamily="18" charset="0"/>
                        </a:rPr>
                        <a:t>8. If you don’t want to be late for school</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 ask your mother to wake you up early</a:t>
                      </a:r>
                      <a:endParaRPr lang="ru-RU" sz="2000" b="1" dirty="0">
                        <a:solidFill>
                          <a:srgbClr val="C00000"/>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0000"/>
                </a:solidFill>
              </a:rPr>
              <a:t>Instructions</a:t>
            </a:r>
            <a:endParaRPr lang="ru-RU" b="1" dirty="0">
              <a:solidFill>
                <a:srgbClr val="FF0000"/>
              </a:solidFill>
            </a:endParaRPr>
          </a:p>
        </p:txBody>
      </p:sp>
      <p:sp>
        <p:nvSpPr>
          <p:cNvPr id="3" name="Содержимое 2"/>
          <p:cNvSpPr>
            <a:spLocks noGrp="1"/>
          </p:cNvSpPr>
          <p:nvPr>
            <p:ph idx="1"/>
          </p:nvPr>
        </p:nvSpPr>
        <p:spPr/>
        <p:txBody>
          <a:bodyPr/>
          <a:lstStyle/>
          <a:p>
            <a:pPr>
              <a:buNone/>
            </a:pPr>
            <a:r>
              <a:rPr lang="en-US" sz="4400" b="1" u="sng" dirty="0" smtClean="0"/>
              <a:t>If you want to turn on your washing machine</a:t>
            </a:r>
            <a:r>
              <a:rPr lang="en-US" sz="4400" b="1" dirty="0" smtClean="0"/>
              <a:t>, press the button “Start”.</a:t>
            </a:r>
          </a:p>
          <a:p>
            <a:pPr>
              <a:buNone/>
            </a:pPr>
            <a:r>
              <a:rPr lang="en-US" sz="4800" b="1" u="sng" dirty="0" smtClean="0"/>
              <a:t>If you are at home alone</a:t>
            </a:r>
            <a:r>
              <a:rPr lang="en-US" sz="4800" b="1" dirty="0" smtClean="0"/>
              <a:t>, don’t open the door to anybody.</a:t>
            </a:r>
            <a:endParaRPr lang="ru-RU" sz="48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TotalTime>
  <Words>2042</Words>
  <Application>Microsoft Office PowerPoint</Application>
  <PresentationFormat>Экран (4:3)</PresentationFormat>
  <Paragraphs>281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Методическая разработка по английскому языку «Система упражнений по темам  «Zero Conditional» и «First Conditional»</vt:lpstr>
      <vt:lpstr> Zero conditional.</vt:lpstr>
      <vt:lpstr>Form </vt:lpstr>
      <vt:lpstr>Complete the sentences</vt:lpstr>
      <vt:lpstr>Match the parts of the sentences</vt:lpstr>
      <vt:lpstr>Check yourself</vt:lpstr>
      <vt:lpstr>Try to give your own variant</vt:lpstr>
      <vt:lpstr> Agree or Disagree </vt:lpstr>
      <vt:lpstr>Instructions</vt:lpstr>
      <vt:lpstr>Choose the best ending.</vt:lpstr>
      <vt:lpstr>Complete these conditionals with personal information.  Say what you usually do …</vt:lpstr>
      <vt:lpstr> First conditional.</vt:lpstr>
      <vt:lpstr>Слайд 13</vt:lpstr>
      <vt:lpstr>Let’s have a look at some examples </vt:lpstr>
      <vt:lpstr>If it rains          +     you will get wet</vt:lpstr>
      <vt:lpstr>I will give him some money +  if he washes my car </vt:lpstr>
      <vt:lpstr>Make up your own sentences using the pictures</vt:lpstr>
      <vt:lpstr>Open the brackets</vt:lpstr>
      <vt:lpstr>Say what you will (won’t) do  if you have a lot of money</vt:lpstr>
      <vt:lpstr>Say what you will do</vt:lpstr>
      <vt:lpstr>Express your ideas</vt:lpstr>
      <vt:lpstr>Good Luck or Bad Luck? Many people believe in superstitions (суеверия). Here are some English superstitions. Try to guess them.  </vt:lpstr>
      <vt:lpstr>Good Luck or Bad luck? Many people believe in superstitions (суеверия). Here are some English superstitions. Try to guess them.  Check yourself:  1a, 2b, 3a, 4b, 5b,6b, 7b, 8a</vt:lpstr>
      <vt:lpstr>Work in pairs. Say what will happen if…</vt:lpstr>
      <vt:lpstr>Complete these conditionals with personal information.</vt:lpstr>
      <vt:lpstr>Read the story “I won’t tell you the time”and open the brackets. Make suppositions.</vt:lpstr>
      <vt:lpstr>Слайд 27</vt:lpstr>
      <vt:lpstr>Test</vt:lpstr>
      <vt:lpstr>Check yourself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Александр</cp:lastModifiedBy>
  <cp:revision>61</cp:revision>
  <dcterms:created xsi:type="dcterms:W3CDTF">2013-12-07T16:19:38Z</dcterms:created>
  <dcterms:modified xsi:type="dcterms:W3CDTF">2018-08-29T06:51:00Z</dcterms:modified>
</cp:coreProperties>
</file>