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sldIdLst>
    <p:sldId id="262" r:id="rId2"/>
    <p:sldId id="259" r:id="rId3"/>
    <p:sldId id="260" r:id="rId4"/>
    <p:sldId id="261" r:id="rId5"/>
    <p:sldId id="263" r:id="rId6"/>
    <p:sldId id="264" r:id="rId7"/>
    <p:sldId id="270" r:id="rId8"/>
    <p:sldId id="265" r:id="rId9"/>
    <p:sldId id="266" r:id="rId10"/>
    <p:sldId id="301" r:id="rId11"/>
    <p:sldId id="267" r:id="rId12"/>
    <p:sldId id="268" r:id="rId13"/>
    <p:sldId id="269" r:id="rId14"/>
    <p:sldId id="271" r:id="rId15"/>
    <p:sldId id="272" r:id="rId16"/>
    <p:sldId id="273" r:id="rId17"/>
    <p:sldId id="274" r:id="rId18"/>
    <p:sldId id="275" r:id="rId19"/>
    <p:sldId id="276" r:id="rId20"/>
    <p:sldId id="308" r:id="rId21"/>
    <p:sldId id="309" r:id="rId22"/>
    <p:sldId id="310" r:id="rId23"/>
    <p:sldId id="311" r:id="rId24"/>
    <p:sldId id="300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90" r:id="rId34"/>
    <p:sldId id="291" r:id="rId35"/>
    <p:sldId id="293" r:id="rId36"/>
    <p:sldId id="294" r:id="rId37"/>
    <p:sldId id="295" r:id="rId38"/>
    <p:sldId id="296" r:id="rId39"/>
    <p:sldId id="297" r:id="rId40"/>
    <p:sldId id="312" r:id="rId41"/>
    <p:sldId id="306" r:id="rId42"/>
    <p:sldId id="307" r:id="rId43"/>
    <p:sldId id="287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29.08.2018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60.png"/><Relationship Id="rId5" Type="http://schemas.microsoft.com/office/2007/relationships/media" Target="../media/media1.mp3"/><Relationship Id="rId4" Type="http://schemas.openxmlformats.org/officeDocument/2006/relationships/image" Target="../media/image5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7" Type="http://schemas.openxmlformats.org/officeDocument/2006/relationships/image" Target="../media/image60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microsoft.com/office/2007/relationships/media" Target="../media/media2.mp3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media" Target="../media/media3.mp3"/><Relationship Id="rId3" Type="http://schemas.openxmlformats.org/officeDocument/2006/relationships/image" Target="../media/image72.jpeg"/><Relationship Id="rId7" Type="http://schemas.openxmlformats.org/officeDocument/2006/relationships/image" Target="../media/image76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Relationship Id="rId9" Type="http://schemas.openxmlformats.org/officeDocument/2006/relationships/image" Target="../media/image6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ru-RU" sz="2000" dirty="0" smtClean="0">
                <a:solidFill>
                  <a:srgbClr val="FFFF00"/>
                </a:solidFill>
              </a:rPr>
              <a:t>МДОУ</a:t>
            </a:r>
            <a:r>
              <a:rPr lang="en-US" sz="2000" dirty="0" smtClean="0">
                <a:solidFill>
                  <a:srgbClr val="FFFF00"/>
                </a:solidFill>
              </a:rPr>
              <a:t> “</a:t>
            </a:r>
            <a:r>
              <a:rPr lang="ru-RU" sz="2000" dirty="0" smtClean="0">
                <a:solidFill>
                  <a:srgbClr val="FFFF00"/>
                </a:solidFill>
              </a:rPr>
              <a:t>Центр развития ребенка</a:t>
            </a:r>
            <a:r>
              <a:rPr lang="en-US" sz="2000" dirty="0" smtClean="0">
                <a:solidFill>
                  <a:srgbClr val="FFFF00"/>
                </a:solidFill>
              </a:rPr>
              <a:t> </a:t>
            </a:r>
            <a:r>
              <a:rPr lang="ru-RU" sz="2000" dirty="0" smtClean="0">
                <a:solidFill>
                  <a:srgbClr val="FFFF00"/>
                </a:solidFill>
              </a:rPr>
              <a:t>-детский сад №79</a:t>
            </a:r>
            <a:r>
              <a:rPr lang="en-US" sz="2000" dirty="0" smtClean="0">
                <a:solidFill>
                  <a:srgbClr val="FFFF00"/>
                </a:solidFill>
              </a:rPr>
              <a:t> “</a:t>
            </a:r>
            <a:r>
              <a:rPr lang="ru-RU" sz="2000" dirty="0" smtClean="0">
                <a:solidFill>
                  <a:srgbClr val="FFFF00"/>
                </a:solidFill>
              </a:rPr>
              <a:t>Лучик</a:t>
            </a:r>
            <a:r>
              <a:rPr lang="en-US" sz="2000" dirty="0" smtClean="0">
                <a:solidFill>
                  <a:srgbClr val="FFFF00"/>
                </a:solidFill>
              </a:rPr>
              <a:t>”</a:t>
            </a:r>
            <a:r>
              <a:rPr lang="ru-RU" sz="2000" dirty="0" smtClean="0">
                <a:solidFill>
                  <a:srgbClr val="FFFF00"/>
                </a:solidFill>
              </a:rPr>
              <a:t/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3600" dirty="0" smtClean="0">
                <a:solidFill>
                  <a:srgbClr val="FFFF00"/>
                </a:solidFill>
              </a:rPr>
              <a:t>Экологический проект</a:t>
            </a:r>
            <a:r>
              <a:rPr lang="en-US" sz="3600" dirty="0" smtClean="0">
                <a:solidFill>
                  <a:srgbClr val="FFFF00"/>
                </a:solidFill>
              </a:rPr>
              <a:t> 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“</a:t>
            </a:r>
            <a:r>
              <a:rPr lang="ru-RU" smtClean="0">
                <a:solidFill>
                  <a:schemeClr val="tx1"/>
                </a:solidFill>
              </a:rPr>
              <a:t>Спасем </a:t>
            </a:r>
            <a:r>
              <a:rPr lang="ru-RU" smtClean="0">
                <a:solidFill>
                  <a:schemeClr val="tx1"/>
                </a:solidFill>
              </a:rPr>
              <a:t>Землю </a:t>
            </a:r>
            <a:r>
              <a:rPr lang="ru-RU" dirty="0" smtClean="0">
                <a:solidFill>
                  <a:schemeClr val="tx1"/>
                </a:solidFill>
              </a:rPr>
              <a:t>от мусора или вторая жизнь  использованных вещей</a:t>
            </a:r>
            <a:r>
              <a:rPr lang="en-US" dirty="0" smtClean="0">
                <a:solidFill>
                  <a:schemeClr val="tx1"/>
                </a:solidFill>
              </a:rPr>
              <a:t> “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sz="1400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67000" y="5373217"/>
            <a:ext cx="3352800" cy="1205880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</a:t>
            </a:r>
            <a:r>
              <a:rPr lang="ru-RU" dirty="0" err="1" smtClean="0"/>
              <a:t>оставители</a:t>
            </a:r>
            <a:r>
              <a:rPr lang="ru-RU" dirty="0" smtClean="0"/>
              <a:t>:</a:t>
            </a:r>
            <a:r>
              <a:rPr lang="en-US" dirty="0" smtClean="0"/>
              <a:t> </a:t>
            </a:r>
            <a:r>
              <a:rPr lang="ru-RU" dirty="0" smtClean="0"/>
              <a:t>Алексеева Г.Н</a:t>
            </a:r>
          </a:p>
          <a:p>
            <a:r>
              <a:rPr lang="en-US" dirty="0" smtClean="0"/>
              <a:t>                         </a:t>
            </a:r>
            <a:r>
              <a:rPr lang="ru-RU" dirty="0" err="1" smtClean="0"/>
              <a:t>Огорелкина</a:t>
            </a:r>
            <a:r>
              <a:rPr lang="ru-RU" dirty="0" smtClean="0"/>
              <a:t> Т.П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 descr="hello_html_762e110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64288" y="4797152"/>
            <a:ext cx="1781944" cy="178194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user_file_5839b2af6a945_0_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65474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Паспорт проекта: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Тип проекта: </a:t>
            </a:r>
            <a:r>
              <a:rPr lang="ru-RU" sz="2400" dirty="0" smtClean="0"/>
              <a:t>познавательно-творческий, исследовательский.</a:t>
            </a:r>
          </a:p>
          <a:p>
            <a:r>
              <a:rPr lang="ru-RU" dirty="0" smtClean="0"/>
              <a:t>Продолжительность: </a:t>
            </a:r>
            <a:r>
              <a:rPr lang="ru-RU" sz="2400" dirty="0" smtClean="0"/>
              <a:t>февраль-апрель</a:t>
            </a:r>
          </a:p>
          <a:p>
            <a:r>
              <a:rPr lang="ru-RU" dirty="0" smtClean="0"/>
              <a:t>Участники проекта: </a:t>
            </a:r>
            <a:r>
              <a:rPr lang="ru-RU" sz="2400" dirty="0" smtClean="0"/>
              <a:t>дети старшей группы №2 и подготовительной группы №2,воспитатели,инструктор по физической культуре, родители.</a:t>
            </a:r>
          </a:p>
          <a:p>
            <a:r>
              <a:rPr lang="ru-RU" dirty="0" smtClean="0"/>
              <a:t>Проблема: </a:t>
            </a:r>
            <a:r>
              <a:rPr lang="ru-RU" sz="2400" dirty="0" smtClean="0"/>
              <a:t>охрана природы, попытка решить «мусорную проблему»</a:t>
            </a:r>
          </a:p>
          <a:p>
            <a:endParaRPr lang="ru-RU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Гипотеза: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если бытовой мусор сортировать на группы, то каждую из них можно перерабатывать для повторного использования без вреда для окружающей среды. А может быть мусору можно дать «вторую жизнь»?</a:t>
            </a:r>
            <a:endParaRPr lang="ru-RU" dirty="0"/>
          </a:p>
        </p:txBody>
      </p:sp>
      <p:pic>
        <p:nvPicPr>
          <p:cNvPr id="4" name="Рисунок 3" descr="77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7784" y="4293096"/>
            <a:ext cx="4283968" cy="2249083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Актуальность проблемы: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896544"/>
          </a:xfrm>
        </p:spPr>
        <p:txBody>
          <a:bodyPr>
            <a:normAutofit fontScale="550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sz="2800" dirty="0" smtClean="0"/>
              <a:t>Проблема экологического состояния территорий и природы в целом сейчас очень актуальна. Так как жизнь человека невозможно представить без мусора, необходимо как-то решать эту проблему . Ведь вторичное его использование сохранит огромные средства, идущие на сжигание и захоронения. Если учитывать срок службы пластика, то необходимо найти ему широкое применение.  Нельзя выбрасывать стекло, т.к. запасы кварцевого песка небезразличные. Эта работа поможет по другому относиться  к охране окружающей среды, к сохранению природы своей малой Родины.</a:t>
            </a:r>
          </a:p>
          <a:p>
            <a:endParaRPr lang="ru-RU" sz="2800" dirty="0" smtClean="0"/>
          </a:p>
          <a:p>
            <a:r>
              <a:rPr lang="ru-RU" sz="2800" dirty="0" smtClean="0"/>
              <a:t>Сложившаяся ситуация сегодняшнего дня выдвигает перед педагогами дошкольного образования задачу поиска универсальных средств экологического воспитания в современных условиях. Одним из таких средств, на наш взгляд, может быть экологический проект, одной из немногих технологий, выводящий  педагога за стены детского сада  в окружающем  мире и социальную действительность.</a:t>
            </a:r>
          </a:p>
          <a:p>
            <a:endParaRPr lang="ru-RU" sz="2800" dirty="0" smtClean="0"/>
          </a:p>
          <a:p>
            <a:r>
              <a:rPr lang="ru-RU" sz="2800" dirty="0" smtClean="0"/>
              <a:t>Именно дошкольный возраст – самоценный этап в развитии экологической культуры личности. В этом возрасте ребенок начинает выделять себя из окружающей среды, формируются основы нравственно – экологических позиций личности .</a:t>
            </a:r>
          </a:p>
          <a:p>
            <a:endParaRPr lang="ru-RU" dirty="0" smtClean="0"/>
          </a:p>
        </p:txBody>
      </p:sp>
      <p:pic>
        <p:nvPicPr>
          <p:cNvPr id="6" name="Рисунок 5" descr="3435956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04248" y="5558527"/>
            <a:ext cx="1417340" cy="119686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Цель проекта: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Привлечение внимания воспитанников и их родителей к загрязнению окружающей среды мусором, нахождению путей решения этой проблемы через вторичное использование бытовых отходов и пропаганду гуманного отношения к природе своей области.</a:t>
            </a:r>
            <a:endParaRPr lang="ru-RU" dirty="0"/>
          </a:p>
        </p:txBody>
      </p:sp>
      <p:pic>
        <p:nvPicPr>
          <p:cNvPr id="4" name="Рисунок 3" descr="pic_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2080" y="4509120"/>
            <a:ext cx="3601575" cy="216094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8069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Задачи проекта: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ru-RU" sz="2600" dirty="0" smtClean="0"/>
              <a:t>Дать детям представление о видах бытовых отходов и их свойствах.</a:t>
            </a:r>
          </a:p>
          <a:p>
            <a:r>
              <a:rPr lang="ru-RU" sz="2600" dirty="0" smtClean="0"/>
              <a:t>Об опасности бытовых отходов в жизни человека и живых организмов.</a:t>
            </a:r>
          </a:p>
          <a:p>
            <a:r>
              <a:rPr lang="ru-RU" sz="2600" dirty="0" smtClean="0"/>
              <a:t>Уточнить представления у детей об основных источниках загрязнения земли, воды, воздуха, его последствиях, мероприятиях по предотвращению загрязнения.</a:t>
            </a:r>
          </a:p>
          <a:p>
            <a:r>
              <a:rPr lang="ru-RU" sz="2600" dirty="0" smtClean="0"/>
              <a:t>Найти способы использования вторичных ресурсов бросового материала.</a:t>
            </a:r>
          </a:p>
          <a:p>
            <a:r>
              <a:rPr lang="ru-RU" sz="2600" dirty="0" smtClean="0"/>
              <a:t>Развивать экологическую культуру.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Предполагаемый результат: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Сформировать у детей отрицательное отношений к мусору в природе и на улицах родного города и желание сделать его чистым и красивым.</a:t>
            </a:r>
          </a:p>
          <a:p>
            <a:r>
              <a:rPr lang="ru-RU" sz="2400" dirty="0" smtClean="0"/>
              <a:t>Формировать у родителей интерес к проблеме экологического воспитания своих детей. </a:t>
            </a:r>
          </a:p>
          <a:p>
            <a:r>
              <a:rPr lang="ru-RU" sz="2400" dirty="0" smtClean="0"/>
              <a:t>Воспитывать бережное отношение к природе .</a:t>
            </a:r>
          </a:p>
          <a:p>
            <a:endParaRPr lang="ru-RU" dirty="0"/>
          </a:p>
        </p:txBody>
      </p:sp>
      <p:pic>
        <p:nvPicPr>
          <p:cNvPr id="4" name="Рисунок 3" descr="800px_COLOURBOX68824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4008" y="4531535"/>
            <a:ext cx="3491880" cy="232646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Этапы реализации проекта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1)Подготовительный(определения целей и задач проекта, составления плана)</a:t>
            </a:r>
          </a:p>
          <a:p>
            <a:r>
              <a:rPr lang="ru-RU" dirty="0" smtClean="0"/>
              <a:t>2) Основной(реализация плана проекта)</a:t>
            </a:r>
          </a:p>
          <a:p>
            <a:r>
              <a:rPr lang="ru-RU" dirty="0" smtClean="0"/>
              <a:t>3)Заключительный(подведение итогов)</a:t>
            </a:r>
            <a:endParaRPr lang="ru-RU" dirty="0"/>
          </a:p>
        </p:txBody>
      </p:sp>
      <p:pic>
        <p:nvPicPr>
          <p:cNvPr id="4" name="Рисунок 3" descr="9308695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9752" y="3789040"/>
            <a:ext cx="3995936" cy="240355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1 этап - подготовительный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1)Разработка плана реализации проекта</a:t>
            </a:r>
          </a:p>
          <a:p>
            <a:r>
              <a:rPr lang="ru-RU" sz="2400" dirty="0" smtClean="0"/>
              <a:t>2)Составления конспектов мероприятия : разработка анкет для родителей , подбор методической и художественной литературы экологического характера , подвижных игр , связанных с тематикой проекта.</a:t>
            </a:r>
          </a:p>
          <a:p>
            <a:r>
              <a:rPr lang="ru-RU" sz="2400" dirty="0" smtClean="0"/>
              <a:t>3)Подборка материала для продуктивной деятельности , исследования и экспериментирования </a:t>
            </a:r>
          </a:p>
          <a:p>
            <a:r>
              <a:rPr lang="ru-RU" sz="2400" dirty="0" smtClean="0"/>
              <a:t>4)Привлечение родителей к участию в проекте </a:t>
            </a:r>
            <a:endParaRPr lang="ru-RU" sz="2400" dirty="0"/>
          </a:p>
        </p:txBody>
      </p:sp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04816" y="5157192"/>
            <a:ext cx="2439392" cy="1541773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80120"/>
          </a:xfrm>
        </p:spPr>
        <p:txBody>
          <a:bodyPr/>
          <a:lstStyle/>
          <a:p>
            <a:pPr algn="ctr"/>
            <a:r>
              <a:rPr lang="ru-RU" dirty="0" smtClean="0"/>
              <a:t>2 этап - организационный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340768"/>
            <a:ext cx="8784976" cy="5256584"/>
          </a:xfrm>
        </p:spPr>
        <p:txBody>
          <a:bodyPr>
            <a:normAutofit fontScale="92500" lnSpcReduction="10000"/>
          </a:bodyPr>
          <a:lstStyle/>
          <a:p>
            <a:r>
              <a:rPr lang="ru-RU" sz="2400" b="1" dirty="0" err="1"/>
              <a:t>Рассуждалки</a:t>
            </a:r>
            <a:r>
              <a:rPr lang="ru-RU" sz="2400" b="1" dirty="0"/>
              <a:t> детей о мусоре</a:t>
            </a:r>
            <a:r>
              <a:rPr lang="ru-RU" sz="2400" b="1" dirty="0" smtClean="0"/>
              <a:t>:</a:t>
            </a:r>
          </a:p>
          <a:p>
            <a:pPr lvl="1"/>
            <a:r>
              <a:rPr lang="ru-RU" sz="1500" dirty="0" err="1" smtClean="0"/>
              <a:t>Галинко</a:t>
            </a:r>
            <a:r>
              <a:rPr lang="ru-RU" sz="1500" dirty="0" smtClean="0"/>
              <a:t> </a:t>
            </a:r>
            <a:r>
              <a:rPr lang="ru-RU" sz="1500" dirty="0"/>
              <a:t>Артем:</a:t>
            </a:r>
          </a:p>
          <a:p>
            <a:pPr lvl="1"/>
            <a:r>
              <a:rPr lang="ru-RU" sz="1500" dirty="0"/>
              <a:t>Я вот </a:t>
            </a:r>
            <a:r>
              <a:rPr lang="ru-RU" sz="1500" dirty="0" smtClean="0"/>
              <a:t>видел, </a:t>
            </a:r>
            <a:r>
              <a:rPr lang="ru-RU" sz="1500" dirty="0"/>
              <a:t>как наш сосед бросал мусорный пакет в </a:t>
            </a:r>
            <a:r>
              <a:rPr lang="ru-RU" sz="1500" dirty="0" smtClean="0"/>
              <a:t>кусты. </a:t>
            </a:r>
            <a:r>
              <a:rPr lang="ru-RU" sz="1500" dirty="0"/>
              <a:t>Мама ему сделала </a:t>
            </a:r>
            <a:r>
              <a:rPr lang="ru-RU" sz="1500" dirty="0" smtClean="0"/>
              <a:t>замечание, </a:t>
            </a:r>
            <a:r>
              <a:rPr lang="ru-RU" sz="1500" dirty="0"/>
              <a:t>ведь </a:t>
            </a:r>
            <a:r>
              <a:rPr lang="ru-RU" sz="1500" dirty="0" smtClean="0"/>
              <a:t>из- </a:t>
            </a:r>
            <a:r>
              <a:rPr lang="ru-RU" sz="1500" dirty="0"/>
              <a:t>за него у нас во дворе станет грязно и заведутся </a:t>
            </a:r>
            <a:r>
              <a:rPr lang="ru-RU" sz="1500" dirty="0" smtClean="0"/>
              <a:t>крысы, </a:t>
            </a:r>
            <a:r>
              <a:rPr lang="ru-RU" sz="1500" dirty="0"/>
              <a:t>будут бродить кошки и собаки без </a:t>
            </a:r>
            <a:r>
              <a:rPr lang="ru-RU" sz="1500" dirty="0" smtClean="0"/>
              <a:t>хозяев, </a:t>
            </a:r>
            <a:r>
              <a:rPr lang="ru-RU" sz="1500" dirty="0"/>
              <a:t>если они съедят отходы, то могут умереть.</a:t>
            </a:r>
          </a:p>
          <a:p>
            <a:pPr lvl="1"/>
            <a:r>
              <a:rPr lang="ru-RU" sz="1500" dirty="0"/>
              <a:t>Широкова Катя:</a:t>
            </a:r>
          </a:p>
          <a:p>
            <a:pPr lvl="1"/>
            <a:r>
              <a:rPr lang="ru-RU" sz="1500" dirty="0"/>
              <a:t>Мусор выбрасывать где попало </a:t>
            </a:r>
            <a:r>
              <a:rPr lang="ru-RU" sz="1500" dirty="0" smtClean="0"/>
              <a:t>нельзя: </a:t>
            </a:r>
            <a:r>
              <a:rPr lang="ru-RU" sz="1500" dirty="0"/>
              <a:t>от этого могут пострадать птицы и </a:t>
            </a:r>
            <a:r>
              <a:rPr lang="ru-RU" sz="1500" dirty="0" smtClean="0"/>
              <a:t>звери. </a:t>
            </a:r>
            <a:r>
              <a:rPr lang="ru-RU" sz="1500" dirty="0"/>
              <a:t>Если собака или кошка съедят  </a:t>
            </a:r>
            <a:r>
              <a:rPr lang="ru-RU" sz="1500" dirty="0" smtClean="0"/>
              <a:t>то, </a:t>
            </a:r>
            <a:r>
              <a:rPr lang="ru-RU" sz="1500" dirty="0"/>
              <a:t>что выбросил </a:t>
            </a:r>
            <a:r>
              <a:rPr lang="ru-RU" sz="1500" dirty="0" smtClean="0"/>
              <a:t>человек, то </a:t>
            </a:r>
            <a:r>
              <a:rPr lang="ru-RU" sz="1500" dirty="0"/>
              <a:t>они могут отравиться и погибнуть.</a:t>
            </a:r>
          </a:p>
          <a:p>
            <a:pPr lvl="1"/>
            <a:r>
              <a:rPr lang="ru-RU" sz="1500" dirty="0"/>
              <a:t>Белов Артем :</a:t>
            </a:r>
          </a:p>
          <a:p>
            <a:pPr lvl="1"/>
            <a:r>
              <a:rPr lang="ru-RU" sz="1500" dirty="0"/>
              <a:t>Мой папа </a:t>
            </a:r>
            <a:r>
              <a:rPr lang="ru-RU" sz="1500" dirty="0" smtClean="0"/>
              <a:t>говорит, если </a:t>
            </a:r>
            <a:r>
              <a:rPr lang="ru-RU" sz="1500" dirty="0"/>
              <a:t>мы будем загрязнять </a:t>
            </a:r>
            <a:r>
              <a:rPr lang="ru-RU" sz="1500" dirty="0" smtClean="0"/>
              <a:t>место, </a:t>
            </a:r>
            <a:r>
              <a:rPr lang="ru-RU" sz="1500" dirty="0"/>
              <a:t>где </a:t>
            </a:r>
            <a:r>
              <a:rPr lang="ru-RU" sz="1500" dirty="0" smtClean="0"/>
              <a:t>живем, </a:t>
            </a:r>
            <a:r>
              <a:rPr lang="ru-RU" sz="1500" dirty="0"/>
              <a:t>не будем беречь свою </a:t>
            </a:r>
            <a:r>
              <a:rPr lang="ru-RU" sz="1500" dirty="0" smtClean="0"/>
              <a:t>землю, </a:t>
            </a:r>
            <a:r>
              <a:rPr lang="ru-RU" sz="1500" dirty="0"/>
              <a:t>то все на земле </a:t>
            </a:r>
            <a:r>
              <a:rPr lang="ru-RU" sz="1500" dirty="0" smtClean="0"/>
              <a:t>погибнет. </a:t>
            </a:r>
            <a:r>
              <a:rPr lang="ru-RU" sz="1500" dirty="0"/>
              <a:t>Если человек будет загрязнять </a:t>
            </a:r>
            <a:r>
              <a:rPr lang="ru-RU" sz="1500" dirty="0" smtClean="0"/>
              <a:t>реки, </a:t>
            </a:r>
            <a:r>
              <a:rPr lang="ru-RU" sz="1500" dirty="0"/>
              <a:t>то рыба </a:t>
            </a:r>
            <a:r>
              <a:rPr lang="ru-RU" sz="1500" dirty="0" smtClean="0"/>
              <a:t>исчезнет, </a:t>
            </a:r>
            <a:r>
              <a:rPr lang="ru-RU" sz="1500" dirty="0"/>
              <a:t>если люди будут жечь </a:t>
            </a:r>
            <a:r>
              <a:rPr lang="ru-RU" sz="1500" dirty="0" smtClean="0"/>
              <a:t>мусор, </a:t>
            </a:r>
            <a:r>
              <a:rPr lang="ru-RU" sz="1500" dirty="0"/>
              <a:t>то дым отравит </a:t>
            </a:r>
            <a:r>
              <a:rPr lang="ru-RU" sz="1500" dirty="0" smtClean="0"/>
              <a:t>воздух, </a:t>
            </a:r>
            <a:r>
              <a:rPr lang="ru-RU" sz="1500" dirty="0"/>
              <a:t>могут заболеть много людей. Это грозит бедой для ЗЕМЛИ.</a:t>
            </a:r>
          </a:p>
          <a:p>
            <a:pPr lvl="1"/>
            <a:r>
              <a:rPr lang="ru-RU" sz="1500" dirty="0"/>
              <a:t>Сухарев Игорь:</a:t>
            </a:r>
          </a:p>
          <a:p>
            <a:pPr lvl="1"/>
            <a:r>
              <a:rPr lang="ru-RU" sz="1500" dirty="0"/>
              <a:t>Есть такие </a:t>
            </a:r>
            <a:r>
              <a:rPr lang="ru-RU" sz="1500" dirty="0" smtClean="0"/>
              <a:t>люди, </a:t>
            </a:r>
            <a:r>
              <a:rPr lang="ru-RU" sz="1500" dirty="0"/>
              <a:t>которые бросают мусор на </a:t>
            </a:r>
            <a:r>
              <a:rPr lang="ru-RU" sz="1500" dirty="0" smtClean="0"/>
              <a:t>землю. </a:t>
            </a:r>
            <a:r>
              <a:rPr lang="ru-RU" sz="1500" dirty="0"/>
              <a:t>Вот на участке у </a:t>
            </a:r>
            <a:r>
              <a:rPr lang="ru-RU" sz="1500" dirty="0" smtClean="0"/>
              <a:t>нас, </a:t>
            </a:r>
            <a:r>
              <a:rPr lang="ru-RU" sz="1500" dirty="0"/>
              <a:t>когда мы выходим </a:t>
            </a:r>
            <a:r>
              <a:rPr lang="ru-RU" sz="1500" dirty="0" smtClean="0"/>
              <a:t>гулять, </a:t>
            </a:r>
            <a:r>
              <a:rPr lang="ru-RU" sz="1500" dirty="0"/>
              <a:t>всегда убираем </a:t>
            </a:r>
            <a:r>
              <a:rPr lang="ru-RU" sz="1500" dirty="0" smtClean="0"/>
              <a:t>мусор, </a:t>
            </a:r>
            <a:r>
              <a:rPr lang="ru-RU" sz="1500" dirty="0"/>
              <a:t>его набросали </a:t>
            </a:r>
            <a:r>
              <a:rPr lang="ru-RU" sz="1500" dirty="0" smtClean="0"/>
              <a:t>люди, </a:t>
            </a:r>
            <a:r>
              <a:rPr lang="ru-RU" sz="1500" dirty="0"/>
              <a:t>которые приходили к нам гулять. А  природу надо </a:t>
            </a:r>
            <a:r>
              <a:rPr lang="ru-RU" sz="1500" dirty="0" smtClean="0"/>
              <a:t>защищать, а </a:t>
            </a:r>
            <a:r>
              <a:rPr lang="ru-RU" sz="1500" dirty="0"/>
              <a:t>то муравьи </a:t>
            </a:r>
            <a:r>
              <a:rPr lang="ru-RU" sz="1500" dirty="0" smtClean="0"/>
              <a:t>погибнут, </a:t>
            </a:r>
            <a:r>
              <a:rPr lang="ru-RU" sz="1500" dirty="0"/>
              <a:t>если </a:t>
            </a:r>
            <a:r>
              <a:rPr lang="ru-RU" sz="1500" dirty="0" smtClean="0"/>
              <a:t>залезут </a:t>
            </a:r>
            <a:r>
              <a:rPr lang="ru-RU" sz="1500" dirty="0"/>
              <a:t>в пакет от </a:t>
            </a:r>
            <a:r>
              <a:rPr lang="ru-RU" sz="1500" dirty="0" smtClean="0"/>
              <a:t>майонеза, </a:t>
            </a:r>
            <a:r>
              <a:rPr lang="ru-RU" sz="1500" dirty="0"/>
              <a:t>это для них </a:t>
            </a:r>
            <a:r>
              <a:rPr lang="ru-RU" sz="1500" dirty="0" smtClean="0"/>
              <a:t>вредно. И </a:t>
            </a:r>
            <a:r>
              <a:rPr lang="ru-RU" sz="1500" dirty="0"/>
              <a:t>птица может </a:t>
            </a:r>
            <a:r>
              <a:rPr lang="ru-RU" sz="1500" dirty="0" smtClean="0"/>
              <a:t>умереть, </a:t>
            </a:r>
            <a:r>
              <a:rPr lang="ru-RU" sz="1500" dirty="0"/>
              <a:t>если съест что-нибудь </a:t>
            </a:r>
            <a:r>
              <a:rPr lang="ru-RU" sz="1500" dirty="0" smtClean="0"/>
              <a:t>плохое, ну, </a:t>
            </a:r>
            <a:r>
              <a:rPr lang="ru-RU" sz="1500" dirty="0"/>
              <a:t>например: отравленную </a:t>
            </a:r>
            <a:r>
              <a:rPr lang="ru-RU" sz="1500" dirty="0" smtClean="0"/>
              <a:t>еду.</a:t>
            </a:r>
            <a:endParaRPr lang="ru-RU" sz="1500" dirty="0"/>
          </a:p>
          <a:p>
            <a:pPr lvl="1"/>
            <a:r>
              <a:rPr lang="ru-RU" sz="1500" dirty="0"/>
              <a:t>Рюмина Маша:</a:t>
            </a:r>
          </a:p>
          <a:p>
            <a:pPr lvl="1"/>
            <a:r>
              <a:rPr lang="ru-RU" sz="1500" dirty="0"/>
              <a:t>В природе не могут жить люди и  животные в </a:t>
            </a:r>
            <a:r>
              <a:rPr lang="ru-RU" sz="1500" dirty="0" smtClean="0"/>
              <a:t>мусоре. </a:t>
            </a:r>
            <a:r>
              <a:rPr lang="ru-RU" sz="1500" dirty="0"/>
              <a:t>Когда сжигают мусор  на </a:t>
            </a:r>
            <a:r>
              <a:rPr lang="ru-RU" sz="1500" dirty="0" smtClean="0"/>
              <a:t>свалках, </a:t>
            </a:r>
            <a:r>
              <a:rPr lang="ru-RU" sz="1500" dirty="0"/>
              <a:t>то </a:t>
            </a:r>
            <a:r>
              <a:rPr lang="ru-RU" sz="1500" dirty="0" smtClean="0"/>
              <a:t>образуются </a:t>
            </a:r>
            <a:r>
              <a:rPr lang="ru-RU" sz="1500" dirty="0"/>
              <a:t>в воздухе вредные </a:t>
            </a:r>
            <a:r>
              <a:rPr lang="ru-RU" sz="1500" dirty="0" smtClean="0"/>
              <a:t>вещества, </a:t>
            </a:r>
            <a:r>
              <a:rPr lang="ru-RU" sz="1500" dirty="0"/>
              <a:t>человек и звери </a:t>
            </a:r>
            <a:r>
              <a:rPr lang="ru-RU" sz="1500" dirty="0" smtClean="0"/>
              <a:t>дышат  </a:t>
            </a:r>
            <a:r>
              <a:rPr lang="ru-RU" sz="1500" dirty="0"/>
              <a:t>им. Появляется много </a:t>
            </a:r>
            <a:r>
              <a:rPr lang="ru-RU" sz="1500" dirty="0" smtClean="0"/>
              <a:t>болезней. </a:t>
            </a:r>
            <a:r>
              <a:rPr lang="ru-RU" sz="1500" dirty="0"/>
              <a:t>У нас во дворе есть место для пластиковых </a:t>
            </a:r>
            <a:r>
              <a:rPr lang="ru-RU" sz="1500" dirty="0" smtClean="0"/>
              <a:t>бутылок. </a:t>
            </a:r>
            <a:r>
              <a:rPr lang="ru-RU" sz="1500" dirty="0"/>
              <a:t>Папа </a:t>
            </a:r>
            <a:r>
              <a:rPr lang="ru-RU" sz="1500" dirty="0" smtClean="0"/>
              <a:t>говорит, </a:t>
            </a:r>
            <a:r>
              <a:rPr lang="ru-RU" sz="1500" dirty="0"/>
              <a:t>что их увозят на специальный </a:t>
            </a:r>
            <a:r>
              <a:rPr lang="ru-RU" sz="1500" dirty="0" smtClean="0"/>
              <a:t>завод, </a:t>
            </a:r>
            <a:r>
              <a:rPr lang="ru-RU" sz="1500" dirty="0"/>
              <a:t>и переделывают в другие </a:t>
            </a:r>
            <a:r>
              <a:rPr lang="ru-RU" sz="1500" dirty="0" smtClean="0"/>
              <a:t>предметы, </a:t>
            </a:r>
            <a:r>
              <a:rPr lang="ru-RU" sz="1500" dirty="0"/>
              <a:t>и не наносят вред природе.</a:t>
            </a:r>
          </a:p>
          <a:p>
            <a:endParaRPr lang="ru-RU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Замысел проекта: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4200" dirty="0" smtClean="0"/>
              <a:t>1)</a:t>
            </a:r>
            <a:r>
              <a:rPr lang="ru-RU" dirty="0" smtClean="0"/>
              <a:t>Наши города населены огромным количеством людей. Каждый день из каждой квартиры выбрасывают мусор. Мусор - мусорный пакет - мусорный контейнер-машина увозит мусор на </a:t>
            </a:r>
            <a:r>
              <a:rPr lang="ru-RU" dirty="0" err="1" smtClean="0"/>
              <a:t>свалку.Так</a:t>
            </a:r>
            <a:r>
              <a:rPr lang="ru-RU" dirty="0" smtClean="0"/>
              <a:t> должно быть, но не всегда так происходит. Однажды мы гуляли на участке детского сада и обнаружили среди кустов мусор (пакет от чипсов, фантики от конфет, пакет из - под молока)</a:t>
            </a:r>
          </a:p>
          <a:p>
            <a:r>
              <a:rPr lang="ru-RU" dirty="0" smtClean="0"/>
              <a:t>Дети стали задавать вопросы:</a:t>
            </a:r>
            <a:r>
              <a:rPr lang="en-US" dirty="0" smtClean="0"/>
              <a:t> “</a:t>
            </a:r>
            <a:r>
              <a:rPr lang="ru-RU" dirty="0" smtClean="0"/>
              <a:t>Как мусор попал к нам на участок? Кто его оставил здесь? Почему люди бросают мусор на  землю?</a:t>
            </a:r>
            <a:r>
              <a:rPr lang="en-US" dirty="0" smtClean="0"/>
              <a:t> “</a:t>
            </a:r>
          </a:p>
          <a:p>
            <a:r>
              <a:rPr lang="ru-RU" dirty="0" smtClean="0"/>
              <a:t>В свою очередь я задала детям вопрос : Что нужно сделать, чтобы мусора стало меньше? Можно ли дать мусору </a:t>
            </a:r>
            <a:r>
              <a:rPr lang="en-US" dirty="0" smtClean="0"/>
              <a:t> “</a:t>
            </a:r>
            <a:r>
              <a:rPr lang="ru-RU" dirty="0" smtClean="0"/>
              <a:t>Вторую жизнь?</a:t>
            </a:r>
            <a:r>
              <a:rPr lang="en-US" dirty="0" smtClean="0"/>
              <a:t>”</a:t>
            </a:r>
            <a:endParaRPr lang="ru-RU" dirty="0" smtClean="0"/>
          </a:p>
          <a:p>
            <a:r>
              <a:rPr lang="ru-RU" dirty="0" smtClean="0"/>
              <a:t>Так у нас и возникла идея нашего проекта.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Анкетирование детей: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611560" y="2030042"/>
          <a:ext cx="8003232" cy="437600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001616"/>
                <a:gridCol w="4001616"/>
              </a:tblGrid>
              <a:tr h="359797">
                <a:tc>
                  <a:txBody>
                    <a:bodyPr/>
                    <a:lstStyle/>
                    <a:p>
                      <a:r>
                        <a:rPr lang="ru-RU" dirty="0" smtClean="0"/>
                        <a:t>1.Вопросы</a:t>
                      </a:r>
                      <a:r>
                        <a:rPr lang="ru-RU" baseline="0" dirty="0" smtClean="0"/>
                        <a:t> анкеты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Ответы</a:t>
                      </a:r>
                      <a:endParaRPr lang="ru-RU" dirty="0"/>
                    </a:p>
                  </a:txBody>
                  <a:tcPr/>
                </a:tc>
              </a:tr>
              <a:tr h="779561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2.Отдыхаете ли вы с родителями на природе</a:t>
                      </a:r>
                      <a:r>
                        <a:rPr lang="ru-RU" sz="1400" baseline="0" dirty="0" smtClean="0"/>
                        <a:t> : на речке  , в лесу , на поляне, на озере , на пруду</a:t>
                      </a:r>
                      <a:r>
                        <a:rPr lang="ru-RU" baseline="0" dirty="0" smtClean="0"/>
                        <a:t>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Да-12</a:t>
                      </a:r>
                    </a:p>
                    <a:p>
                      <a:r>
                        <a:rPr lang="ru-RU" sz="1400" dirty="0" smtClean="0"/>
                        <a:t>Нет-3</a:t>
                      </a:r>
                    </a:p>
                  </a:txBody>
                  <a:tcPr/>
                </a:tc>
              </a:tr>
              <a:tr h="134967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3.Встречается</a:t>
                      </a:r>
                      <a:r>
                        <a:rPr lang="ru-RU" sz="1400" baseline="0" dirty="0" smtClean="0"/>
                        <a:t> ли на месте отдыха мусор , оставленный людьми ?</a:t>
                      </a:r>
                    </a:p>
                    <a:p>
                      <a:r>
                        <a:rPr lang="ru-RU" sz="1400" baseline="0" dirty="0" smtClean="0"/>
                        <a:t>Какой?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Да-14</a:t>
                      </a:r>
                    </a:p>
                    <a:p>
                      <a:r>
                        <a:rPr lang="ru-RU" sz="1400" dirty="0" smtClean="0"/>
                        <a:t>Нет-1</a:t>
                      </a:r>
                    </a:p>
                    <a:p>
                      <a:r>
                        <a:rPr lang="ru-RU" sz="1400" dirty="0" smtClean="0"/>
                        <a:t>Какой  : консервные банки , пакеты , упаковки</a:t>
                      </a:r>
                      <a:r>
                        <a:rPr lang="ru-RU" sz="1400" baseline="0" dirty="0" smtClean="0"/>
                        <a:t> от продуктов , остатки от еды , пластиковые бутылки , бумага , газета.</a:t>
                      </a:r>
                      <a:endParaRPr lang="ru-RU" sz="1400" dirty="0"/>
                    </a:p>
                  </a:txBody>
                  <a:tcPr/>
                </a:tc>
              </a:tr>
              <a:tr h="1136571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4.Какой вред наносит мусор окружающей</a:t>
                      </a:r>
                      <a:r>
                        <a:rPr lang="ru-RU" sz="1400" baseline="0" dirty="0" smtClean="0"/>
                        <a:t> среде?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Возникновение</a:t>
                      </a:r>
                      <a:r>
                        <a:rPr lang="ru-RU" sz="1400" baseline="0" dirty="0" smtClean="0"/>
                        <a:t> пожара -4</a:t>
                      </a:r>
                    </a:p>
                    <a:p>
                      <a:r>
                        <a:rPr lang="ru-RU" sz="1400" baseline="0" dirty="0" smtClean="0"/>
                        <a:t>Загрязнение почвы – 6</a:t>
                      </a:r>
                    </a:p>
                    <a:p>
                      <a:r>
                        <a:rPr lang="ru-RU" sz="1400" baseline="0" dirty="0" smtClean="0"/>
                        <a:t>Уничтожение растений и животных-5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719595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5.Что вы делаете с мусором , который остается после</a:t>
                      </a:r>
                      <a:r>
                        <a:rPr lang="ru-RU" sz="1400" baseline="0" dirty="0" smtClean="0"/>
                        <a:t> вас на месте отдыха?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Сжигаем на костре-9</a:t>
                      </a:r>
                    </a:p>
                    <a:p>
                      <a:r>
                        <a:rPr lang="ru-RU" sz="1400" dirty="0" smtClean="0"/>
                        <a:t>Привозим</a:t>
                      </a:r>
                      <a:r>
                        <a:rPr lang="ru-RU" sz="1400" baseline="0" dirty="0" smtClean="0"/>
                        <a:t> в город и выкидываем ближайший мусорный бак-6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226138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003-003-V-ljuboj-seme-kazhdyj-den-chto-nibud-vybrasyvajut-Musor-vyvozitsja-n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 descr="1902201359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5" y="3789040"/>
            <a:ext cx="3840427" cy="2880320"/>
          </a:xfrm>
          <a:prstGeom prst="rect">
            <a:avLst/>
          </a:prstGeom>
        </p:spPr>
      </p:pic>
      <p:pic>
        <p:nvPicPr>
          <p:cNvPr id="6" name="Рисунок 5" descr="muso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8063" y="3789040"/>
            <a:ext cx="3844369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765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Анкета для родителей 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1.Какие отходы накапливаются в наибольшем количестве в вашей семье за неделю?</a:t>
            </a:r>
          </a:p>
          <a:p>
            <a:r>
              <a:rPr lang="ru-RU" dirty="0" smtClean="0"/>
              <a:t>2.Сортируете ли вы мусор для утилизации?</a:t>
            </a:r>
          </a:p>
          <a:p>
            <a:r>
              <a:rPr lang="ru-RU" dirty="0" smtClean="0"/>
              <a:t>3.Каким способом утилизируете отходы (сжигание, мусорные баки) </a:t>
            </a:r>
          </a:p>
          <a:p>
            <a:r>
              <a:rPr lang="ru-RU" dirty="0" smtClean="0"/>
              <a:t>4.Используете ли вы бросовый материал для поделок с детьми и дизайна своего двора, дачного участка?</a:t>
            </a:r>
          </a:p>
          <a:p>
            <a:r>
              <a:rPr lang="ru-RU" dirty="0" smtClean="0"/>
              <a:t>5.Знаете ли вы, чем опасны бытовые отходы? Чем?</a:t>
            </a:r>
          </a:p>
          <a:p>
            <a:r>
              <a:rPr lang="ru-RU" dirty="0" smtClean="0"/>
              <a:t>6.Проводите ли вы беседы с детьми о вреде бытовых отходов?</a:t>
            </a:r>
          </a:p>
          <a:p>
            <a:r>
              <a:rPr lang="ru-RU" dirty="0" smtClean="0"/>
              <a:t>7.Как вы поступаете с отходами после различных прогулок на </a:t>
            </a:r>
          </a:p>
          <a:p>
            <a:r>
              <a:rPr lang="ru-RU" dirty="0" smtClean="0"/>
              <a:t>природу?</a:t>
            </a:r>
          </a:p>
          <a:p>
            <a:r>
              <a:rPr lang="ru-RU" dirty="0" smtClean="0"/>
              <a:t>8.Используете ли вы в семье литературу по экологической </a:t>
            </a:r>
          </a:p>
          <a:p>
            <a:r>
              <a:rPr lang="ru-RU" dirty="0" smtClean="0"/>
              <a:t>направленности?</a:t>
            </a:r>
          </a:p>
          <a:p>
            <a:r>
              <a:rPr lang="ru-RU" dirty="0" smtClean="0"/>
              <a:t>9.Приобщаете ли вы детей к уборке территории возле своего </a:t>
            </a:r>
          </a:p>
          <a:p>
            <a:r>
              <a:rPr lang="ru-RU" dirty="0" smtClean="0"/>
              <a:t>дома? </a:t>
            </a:r>
          </a:p>
          <a:p>
            <a:r>
              <a:rPr lang="ru-RU" dirty="0" smtClean="0"/>
              <a:t>10.Приучаете ли вы детей убирать за собой мусор?</a:t>
            </a:r>
          </a:p>
          <a:p>
            <a:r>
              <a:rPr lang="ru-RU" dirty="0" smtClean="0"/>
              <a:t>11.Удовлетворены ли вы организацией утилизации бытовых </a:t>
            </a:r>
          </a:p>
          <a:p>
            <a:r>
              <a:rPr lang="ru-RU" dirty="0" smtClean="0"/>
              <a:t>отходов в нашем поселке?</a:t>
            </a:r>
          </a:p>
          <a:p>
            <a:r>
              <a:rPr lang="ru-RU" dirty="0" smtClean="0"/>
              <a:t>Ваши предложения по утилизации отходов в нашем городе.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8515536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Результаты анкетирования родителей: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1. По полученным результатам анкетирования  родителей можно сделать вывод о том, что в бытовых отходах в  15 семьях преобладают пищевые отходы, часть которых можно использовать на корм домашним животным, а другая часть может полностью перегнивать в природе.</a:t>
            </a:r>
            <a:br>
              <a:rPr lang="ru-RU" dirty="0" smtClean="0"/>
            </a:br>
            <a:r>
              <a:rPr lang="ru-RU" dirty="0" smtClean="0"/>
              <a:t>2. На втором месте синтетические материалы -это самые опасные бытовые отходы, т. к. трудно утилизируются. При их сжигании выделяются ядовитые газы, в почве перегнивают очень длительное время или вообще не сгнивают.</a:t>
            </a:r>
            <a:br>
              <a:rPr lang="ru-RU" dirty="0" smtClean="0"/>
            </a:br>
            <a:r>
              <a:rPr lang="ru-RU" dirty="0" smtClean="0"/>
              <a:t>3. На третьем месте бумажные отходы ,которые легко утилизируются, т. к. бумага легко сжигается и быстро перегнивает в почве.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49031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2232248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Перспективный план реализации </a:t>
            </a:r>
            <a:r>
              <a:rPr lang="ru-RU" sz="4000" dirty="0" smtClean="0"/>
              <a:t>проекта: 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4434" y="1935480"/>
            <a:ext cx="8332366" cy="438912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1)Беседа </a:t>
            </a:r>
            <a:r>
              <a:rPr lang="en-US" sz="2400" dirty="0" smtClean="0"/>
              <a:t> “</a:t>
            </a:r>
            <a:r>
              <a:rPr lang="ru-RU" sz="2400" dirty="0" smtClean="0"/>
              <a:t>Помогите природе </a:t>
            </a:r>
            <a:r>
              <a:rPr lang="en-US" sz="2400" dirty="0" smtClean="0"/>
              <a:t>“</a:t>
            </a:r>
            <a:endParaRPr lang="ru-RU" sz="2400" dirty="0"/>
          </a:p>
        </p:txBody>
      </p:sp>
      <p:pic>
        <p:nvPicPr>
          <p:cNvPr id="1026" name="Picture 2" descr="C:\Users\наташа\Desktop\зеленая планета Алексеева Тужилкова Огорелкина фото\DSC076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433" y="2406204"/>
            <a:ext cx="3172621" cy="2379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наташа\Desktop\зеленая планета Алексеева Тужилкова Огорелкина фото\DSC076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060848"/>
            <a:ext cx="3596970" cy="2697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наташа\Desktop\зеленая планета Алексеева Тужилкова Огорелкина фото\DSC0763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9952" y="4005064"/>
            <a:ext cx="3552395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0165562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2</a:t>
            </a:r>
            <a:r>
              <a:rPr lang="en-US" sz="2400" dirty="0" smtClean="0"/>
              <a:t>)</a:t>
            </a:r>
            <a:r>
              <a:rPr lang="ru-RU" sz="2400" dirty="0" smtClean="0"/>
              <a:t>Целевая прогулка за территорию детского сада</a:t>
            </a:r>
          </a:p>
          <a:p>
            <a:endParaRPr lang="ru-RU" sz="2400" dirty="0"/>
          </a:p>
        </p:txBody>
      </p:sp>
      <p:pic>
        <p:nvPicPr>
          <p:cNvPr id="4" name="Рисунок 3" descr="DSC076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564904"/>
            <a:ext cx="2267744" cy="1700808"/>
          </a:xfrm>
          <a:prstGeom prst="rect">
            <a:avLst/>
          </a:prstGeom>
        </p:spPr>
      </p:pic>
      <p:pic>
        <p:nvPicPr>
          <p:cNvPr id="5" name="Рисунок 4" descr="DSC076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4797152"/>
            <a:ext cx="2219739" cy="1664804"/>
          </a:xfrm>
          <a:prstGeom prst="rect">
            <a:avLst/>
          </a:prstGeom>
        </p:spPr>
      </p:pic>
      <p:pic>
        <p:nvPicPr>
          <p:cNvPr id="6" name="Рисунок 5" descr="DSC0763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15816" y="3356992"/>
            <a:ext cx="3528392" cy="2592288"/>
          </a:xfrm>
          <a:prstGeom prst="rect">
            <a:avLst/>
          </a:prstGeom>
        </p:spPr>
      </p:pic>
      <p:pic>
        <p:nvPicPr>
          <p:cNvPr id="7" name="Рисунок 6" descr="DSC0763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16216" y="2348880"/>
            <a:ext cx="2411760" cy="1808820"/>
          </a:xfrm>
          <a:prstGeom prst="rect">
            <a:avLst/>
          </a:prstGeom>
        </p:spPr>
      </p:pic>
      <p:pic>
        <p:nvPicPr>
          <p:cNvPr id="8" name="Рисунок 7" descr="DSC0764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88224" y="4725144"/>
            <a:ext cx="2208245" cy="165618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3)Зеленый патруль </a:t>
            </a:r>
            <a:r>
              <a:rPr lang="en-US" sz="2400" dirty="0" smtClean="0"/>
              <a:t>“ </a:t>
            </a:r>
            <a:r>
              <a:rPr lang="ru-RU" sz="2400" dirty="0" smtClean="0"/>
              <a:t>Чистый участок детского сада </a:t>
            </a:r>
            <a:r>
              <a:rPr lang="en-US" sz="2400" dirty="0" smtClean="0"/>
              <a:t>“</a:t>
            </a:r>
            <a:endParaRPr lang="ru-RU" sz="2400" dirty="0"/>
          </a:p>
        </p:txBody>
      </p:sp>
      <p:pic>
        <p:nvPicPr>
          <p:cNvPr id="4" name="Рисунок 3" descr="DSC0765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2492896"/>
            <a:ext cx="2400267" cy="1800200"/>
          </a:xfrm>
          <a:prstGeom prst="rect">
            <a:avLst/>
          </a:prstGeom>
        </p:spPr>
      </p:pic>
      <p:pic>
        <p:nvPicPr>
          <p:cNvPr id="5" name="Рисунок 4" descr="DSC0765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4797152"/>
            <a:ext cx="2411760" cy="1808820"/>
          </a:xfrm>
          <a:prstGeom prst="rect">
            <a:avLst/>
          </a:prstGeom>
        </p:spPr>
      </p:pic>
      <p:pic>
        <p:nvPicPr>
          <p:cNvPr id="6" name="Рисунок 5" descr="DSC0766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7864" y="2420888"/>
            <a:ext cx="2747797" cy="2060848"/>
          </a:xfrm>
          <a:prstGeom prst="rect">
            <a:avLst/>
          </a:prstGeom>
        </p:spPr>
      </p:pic>
      <p:pic>
        <p:nvPicPr>
          <p:cNvPr id="7" name="Рисунок 6" descr="DSC0764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19872" y="4725144"/>
            <a:ext cx="2627784" cy="1970838"/>
          </a:xfrm>
          <a:prstGeom prst="rect">
            <a:avLst/>
          </a:prstGeom>
        </p:spPr>
      </p:pic>
      <p:pic>
        <p:nvPicPr>
          <p:cNvPr id="8" name="Рисунок 7" descr="DSC0764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44208" y="2420888"/>
            <a:ext cx="2459765" cy="1988840"/>
          </a:xfrm>
          <a:prstGeom prst="rect">
            <a:avLst/>
          </a:prstGeom>
        </p:spPr>
      </p:pic>
      <p:pic>
        <p:nvPicPr>
          <p:cNvPr id="9" name="Рисунок 8" descr="DSC0764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444208" y="4653136"/>
            <a:ext cx="2699792" cy="202484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4)</a:t>
            </a:r>
            <a:r>
              <a:rPr lang="ru-RU" sz="2400" dirty="0" smtClean="0"/>
              <a:t>Выпуск плакатов родителями  </a:t>
            </a:r>
            <a:r>
              <a:rPr lang="en-US" sz="2400" dirty="0" smtClean="0"/>
              <a:t>“ </a:t>
            </a:r>
            <a:r>
              <a:rPr lang="ru-RU" sz="2400" dirty="0" smtClean="0"/>
              <a:t>Защитим землю от мусора </a:t>
            </a:r>
            <a:r>
              <a:rPr lang="en-US" sz="2400" dirty="0" smtClean="0"/>
              <a:t>“</a:t>
            </a:r>
            <a:endParaRPr lang="ru-RU" sz="2400" dirty="0"/>
          </a:p>
        </p:txBody>
      </p:sp>
      <p:pic>
        <p:nvPicPr>
          <p:cNvPr id="1026" name="Picture 2" descr="C:\Users\наташа\Desktop\зеленая планета Алексеева Тужилкова Огорелкина фото\DSC077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2780928"/>
            <a:ext cx="1679558" cy="2239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наташа\Desktop\зеленая планета Алексеева Тужилкова Огорелкина фото\DSC077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61882" y="2492896"/>
            <a:ext cx="2517948" cy="1888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наташа\Desktop\зеленая планета Алексеева Тужилкова Огорелкина фото\DSCN922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549" t="8060" r="42836" b="10229"/>
          <a:stretch/>
        </p:blipFill>
        <p:spPr bwMode="auto">
          <a:xfrm>
            <a:off x="2123728" y="3900633"/>
            <a:ext cx="1838154" cy="2582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наташа\Desktop\зеленая планета Алексеева Тужилкова Огорелкина фото\DSCN922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381357"/>
            <a:ext cx="2883302" cy="216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5)Экспериментальная деятельность </a:t>
            </a:r>
            <a:r>
              <a:rPr lang="en-US" sz="2400" dirty="0" smtClean="0"/>
              <a:t>“</a:t>
            </a:r>
            <a:r>
              <a:rPr lang="ru-RU" sz="2400" dirty="0" smtClean="0"/>
              <a:t>Рассортируем мусор</a:t>
            </a:r>
            <a:r>
              <a:rPr lang="en-US" sz="2400" dirty="0" smtClean="0"/>
              <a:t>“</a:t>
            </a:r>
            <a:endParaRPr lang="ru-RU" sz="2400" dirty="0"/>
          </a:p>
        </p:txBody>
      </p:sp>
      <p:pic>
        <p:nvPicPr>
          <p:cNvPr id="4" name="Picture 2" descr="C:\Users\наташа\Desktop\зеленая планета Алексеева Тужилкова Огорелкина фото\DSCN92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80928"/>
            <a:ext cx="2663620" cy="1997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наташа\Desktop\зеленая планета Алексеева Тужилкова Огорелкина фото\DSCN92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531539"/>
            <a:ext cx="2500222" cy="1875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наташа\Desktop\зеленая планета Алексеева Тужилкова Огорелкина фото\DSCN924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592627"/>
            <a:ext cx="2826164" cy="2119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7664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911824"/>
          </a:xfrm>
        </p:spPr>
        <p:txBody>
          <a:bodyPr>
            <a:normAutofit/>
          </a:bodyPr>
          <a:lstStyle/>
          <a:p>
            <a:r>
              <a:rPr lang="ru-RU" sz="2400" dirty="0" smtClean="0"/>
              <a:t>6) </a:t>
            </a:r>
            <a:r>
              <a:rPr lang="en-US" sz="2400" dirty="0" smtClean="0"/>
              <a:t>“</a:t>
            </a:r>
            <a:r>
              <a:rPr lang="ru-RU" sz="2400" dirty="0" smtClean="0"/>
              <a:t> Мама, папа, я – творим чудеса</a:t>
            </a:r>
            <a:r>
              <a:rPr lang="en-US" sz="2400" dirty="0" smtClean="0"/>
              <a:t>“-</a:t>
            </a:r>
            <a:r>
              <a:rPr lang="ru-RU" sz="2400" dirty="0" smtClean="0"/>
              <a:t> работа в творческой мастерской, изготовление поделок из бросового материала</a:t>
            </a:r>
            <a:endParaRPr lang="ru-RU" sz="2400" dirty="0"/>
          </a:p>
        </p:txBody>
      </p:sp>
      <p:pic>
        <p:nvPicPr>
          <p:cNvPr id="4" name="Рисунок 3" descr="DSC0766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0488" y="3100400"/>
            <a:ext cx="1979712" cy="1484784"/>
          </a:xfrm>
          <a:prstGeom prst="rect">
            <a:avLst/>
          </a:prstGeom>
        </p:spPr>
      </p:pic>
      <p:pic>
        <p:nvPicPr>
          <p:cNvPr id="6" name="Рисунок 5" descr="DSC0767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424" y="4800384"/>
            <a:ext cx="1979712" cy="1484784"/>
          </a:xfrm>
          <a:prstGeom prst="rect">
            <a:avLst/>
          </a:prstGeom>
        </p:spPr>
      </p:pic>
      <p:pic>
        <p:nvPicPr>
          <p:cNvPr id="7" name="Рисунок 6" descr="DSC0767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2074286" y="3046394"/>
            <a:ext cx="2123728" cy="1592796"/>
          </a:xfrm>
          <a:prstGeom prst="rect">
            <a:avLst/>
          </a:prstGeom>
        </p:spPr>
      </p:pic>
      <p:pic>
        <p:nvPicPr>
          <p:cNvPr id="8" name="Рисунок 7" descr="DSC0767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95736" y="5085184"/>
            <a:ext cx="1691680" cy="1268760"/>
          </a:xfrm>
          <a:prstGeom prst="rect">
            <a:avLst/>
          </a:prstGeom>
        </p:spPr>
      </p:pic>
      <p:pic>
        <p:nvPicPr>
          <p:cNvPr id="9" name="Рисунок 8" descr="DSC0767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83968" y="2852936"/>
            <a:ext cx="2339752" cy="1754814"/>
          </a:xfrm>
          <a:prstGeom prst="rect">
            <a:avLst/>
          </a:prstGeom>
        </p:spPr>
      </p:pic>
      <p:pic>
        <p:nvPicPr>
          <p:cNvPr id="10" name="Рисунок 9" descr="DSC0768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211960" y="5013176"/>
            <a:ext cx="1979712" cy="1484784"/>
          </a:xfrm>
          <a:prstGeom prst="rect">
            <a:avLst/>
          </a:prstGeom>
        </p:spPr>
      </p:pic>
      <p:pic>
        <p:nvPicPr>
          <p:cNvPr id="11" name="Рисунок 10" descr="DSC07683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876256" y="2924944"/>
            <a:ext cx="2075723" cy="1556792"/>
          </a:xfrm>
          <a:prstGeom prst="rect">
            <a:avLst/>
          </a:prstGeom>
        </p:spPr>
      </p:pic>
      <p:pic>
        <p:nvPicPr>
          <p:cNvPr id="12" name="Рисунок 11" descr="DSC07687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660232" y="4869160"/>
            <a:ext cx="2160240" cy="162018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2)Как искали ответы на возникающие вопросы</a:t>
            </a:r>
            <a:r>
              <a:rPr lang="ru-RU" sz="2000" dirty="0" smtClean="0"/>
              <a:t>:</a:t>
            </a:r>
          </a:p>
          <a:p>
            <a:r>
              <a:rPr lang="ru-RU" sz="2000" dirty="0" smtClean="0"/>
              <a:t>Провели целевую прогулку за территорию детского сада и отметили, что на земле валяются жестяные банки, пластиковые бутылки и бумага</a:t>
            </a:r>
          </a:p>
          <a:p>
            <a:r>
              <a:rPr lang="ru-RU" sz="2000" dirty="0" smtClean="0"/>
              <a:t>На практике проследили, какого мусора  скапливается больше всего дома у детей (анкетирование родителей   воспитанников)</a:t>
            </a:r>
          </a:p>
          <a:p>
            <a:r>
              <a:rPr lang="ru-RU" sz="2000" dirty="0" smtClean="0"/>
              <a:t>Узнали о способах утилизации мусора и о понятии</a:t>
            </a:r>
            <a:r>
              <a:rPr lang="en-US" sz="2000" dirty="0" smtClean="0"/>
              <a:t> “</a:t>
            </a:r>
            <a:r>
              <a:rPr lang="ru-RU" sz="2000" dirty="0" smtClean="0"/>
              <a:t>сортировка мусора</a:t>
            </a:r>
            <a:r>
              <a:rPr lang="en-US" sz="2000" dirty="0" smtClean="0"/>
              <a:t>”</a:t>
            </a:r>
          </a:p>
          <a:p>
            <a:r>
              <a:rPr lang="ru-RU" sz="2000" dirty="0" smtClean="0"/>
              <a:t>У мусора тоже может быть  </a:t>
            </a:r>
            <a:r>
              <a:rPr lang="en-US" sz="2000" dirty="0" smtClean="0"/>
              <a:t>“</a:t>
            </a:r>
            <a:r>
              <a:rPr lang="ru-RU" sz="2000" dirty="0" smtClean="0"/>
              <a:t>Вторая жизнь</a:t>
            </a:r>
            <a:r>
              <a:rPr lang="en-US" sz="2000" dirty="0" smtClean="0"/>
              <a:t>”</a:t>
            </a:r>
            <a:endParaRPr lang="ru-RU" sz="20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7)Экспериментальная деятельность </a:t>
            </a:r>
            <a:r>
              <a:rPr lang="en-US" sz="2400" dirty="0" smtClean="0"/>
              <a:t>“</a:t>
            </a:r>
            <a:r>
              <a:rPr lang="ru-RU" sz="2400" dirty="0" smtClean="0"/>
              <a:t> Изучаем свойства резины, стекла и пластика – тонет - не тонет</a:t>
            </a:r>
            <a:r>
              <a:rPr lang="en-US" sz="2400" dirty="0" smtClean="0"/>
              <a:t>”</a:t>
            </a:r>
            <a:endParaRPr lang="ru-RU" sz="2400" dirty="0"/>
          </a:p>
        </p:txBody>
      </p:sp>
      <p:pic>
        <p:nvPicPr>
          <p:cNvPr id="4" name="Рисунок 3" descr="DSC0769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2924944"/>
            <a:ext cx="1763688" cy="1322766"/>
          </a:xfrm>
          <a:prstGeom prst="rect">
            <a:avLst/>
          </a:prstGeom>
        </p:spPr>
      </p:pic>
      <p:pic>
        <p:nvPicPr>
          <p:cNvPr id="5" name="Рисунок 4" descr="DSC0769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4869160"/>
            <a:ext cx="1835696" cy="1376772"/>
          </a:xfrm>
          <a:prstGeom prst="rect">
            <a:avLst/>
          </a:prstGeom>
        </p:spPr>
      </p:pic>
      <p:pic>
        <p:nvPicPr>
          <p:cNvPr id="6" name="Рисунок 5" descr="DSC0769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31840" y="2780928"/>
            <a:ext cx="2771800" cy="2078850"/>
          </a:xfrm>
          <a:prstGeom prst="rect">
            <a:avLst/>
          </a:prstGeom>
        </p:spPr>
      </p:pic>
      <p:pic>
        <p:nvPicPr>
          <p:cNvPr id="7" name="Рисунок 6" descr="DSC0769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75856" y="5085184"/>
            <a:ext cx="2051720" cy="1538790"/>
          </a:xfrm>
          <a:prstGeom prst="rect">
            <a:avLst/>
          </a:prstGeom>
        </p:spPr>
      </p:pic>
      <p:pic>
        <p:nvPicPr>
          <p:cNvPr id="8" name="Рисунок 7" descr="DSC0770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6868818" y="2788366"/>
            <a:ext cx="2075723" cy="1484784"/>
          </a:xfrm>
          <a:prstGeom prst="rect">
            <a:avLst/>
          </a:prstGeom>
        </p:spPr>
      </p:pic>
      <p:pic>
        <p:nvPicPr>
          <p:cNvPr id="9" name="Рисунок 8" descr="DSC0770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5400000">
            <a:off x="5860706" y="5092622"/>
            <a:ext cx="1787691" cy="1340768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8)Выставка </a:t>
            </a:r>
            <a:r>
              <a:rPr lang="en-US" sz="2400" dirty="0" smtClean="0"/>
              <a:t>“</a:t>
            </a:r>
            <a:r>
              <a:rPr lang="ru-RU" sz="2400" dirty="0" smtClean="0"/>
              <a:t> Мусорный вернисаж </a:t>
            </a:r>
            <a:r>
              <a:rPr lang="en-US" sz="2400" dirty="0" smtClean="0"/>
              <a:t>“(</a:t>
            </a:r>
            <a:r>
              <a:rPr lang="ru-RU" sz="2400" dirty="0" smtClean="0"/>
              <a:t>поделки детей и родителей из бытового мусора)</a:t>
            </a:r>
            <a:endParaRPr lang="ru-RU" sz="2400" dirty="0"/>
          </a:p>
        </p:txBody>
      </p:sp>
      <p:pic>
        <p:nvPicPr>
          <p:cNvPr id="2050" name="Picture 2" descr="C:\Users\наташа\Desktop\зеленая планета Алексеева Тужилкова Огорелкина фото\DSC077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80928"/>
            <a:ext cx="2575448" cy="1931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наташа\Desktop\зеленая планета Алексеева Тужилкова Огорелкина фото\DSC077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819213"/>
            <a:ext cx="2575448" cy="1931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наташа\Desktop\зеленая планета Алексеева Тужилкова Огорелкина фото\DSC077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97948" y="2996952"/>
            <a:ext cx="1757082" cy="234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наташа\Desktop\зеленая планета Алексеева Тужилкова Огорелкина фото\DSC0771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129915"/>
            <a:ext cx="1814718" cy="241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наташа\Desktop\зеленая планета Алексеева Тужилкова Огорелкина фото\DSC0771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796715"/>
            <a:ext cx="1999799" cy="2666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3 этап - заключительный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2400" dirty="0" smtClean="0"/>
              <a:t>Презентация проекта  </a:t>
            </a:r>
            <a:r>
              <a:rPr lang="en-US" sz="2400" dirty="0" smtClean="0"/>
              <a:t>“</a:t>
            </a:r>
            <a:r>
              <a:rPr lang="ru-RU" sz="2400" dirty="0" smtClean="0"/>
              <a:t>Спасем землю от мусора или вторая жизнь  использованных вещей</a:t>
            </a:r>
            <a:r>
              <a:rPr lang="en-US" sz="2400" dirty="0" smtClean="0"/>
              <a:t> “</a:t>
            </a:r>
            <a:r>
              <a:rPr lang="ru-RU" sz="2400" dirty="0" smtClean="0"/>
              <a:t>-театрализованное –экологическое мероприятие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/>
              <a:t> </a:t>
            </a:r>
            <a:r>
              <a:rPr lang="ru-RU" sz="2400" dirty="0" smtClean="0"/>
              <a:t>  </a:t>
            </a:r>
            <a:r>
              <a:rPr lang="en-US" sz="2400" dirty="0" smtClean="0"/>
              <a:t>“</a:t>
            </a:r>
            <a:r>
              <a:rPr lang="ru-RU" sz="2400" dirty="0" smtClean="0"/>
              <a:t> Очистим Землю от мусора</a:t>
            </a:r>
            <a:r>
              <a:rPr lang="en-US" sz="2400" dirty="0" smtClean="0"/>
              <a:t>“</a:t>
            </a:r>
            <a:endParaRPr lang="ru-RU" sz="2400" dirty="0" smtClean="0"/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ru-RU" sz="2400" dirty="0"/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400" dirty="0" smtClean="0"/>
              <a:t>Участие во Всероссийском детском экологическом форуме «Зеленая планета 2018»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    Педагоги: Алексеева Г.Н., </a:t>
            </a:r>
            <a:r>
              <a:rPr lang="ru-RU" sz="2400" dirty="0" err="1" smtClean="0"/>
              <a:t>Огорелкина</a:t>
            </a:r>
            <a:r>
              <a:rPr lang="ru-RU" sz="2400" dirty="0" smtClean="0"/>
              <a:t> Т.П.,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/>
              <a:t> </a:t>
            </a:r>
            <a:r>
              <a:rPr lang="ru-RU" sz="2400" dirty="0" smtClean="0"/>
              <a:t>   </a:t>
            </a:r>
            <a:r>
              <a:rPr lang="ru-RU" sz="2400" dirty="0" err="1" smtClean="0"/>
              <a:t>Тужилкова</a:t>
            </a:r>
            <a:r>
              <a:rPr lang="ru-RU" sz="2400" dirty="0" smtClean="0"/>
              <a:t> Н.В.</a:t>
            </a:r>
            <a:endParaRPr lang="en-US" sz="2400" dirty="0" smtClean="0"/>
          </a:p>
          <a:p>
            <a:pPr>
              <a:spcBef>
                <a:spcPts val="0"/>
              </a:spcBef>
            </a:pPr>
            <a:endParaRPr lang="ru-RU" sz="2400" dirty="0" smtClean="0"/>
          </a:p>
          <a:p>
            <a:endParaRPr lang="ru-RU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Организационный момент, выход Кота Леопольда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C:\Users\наташа\Desktop\зеленая планета Алексеева Тужилкова Огорелкина фото\DSCN92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1" y="2564904"/>
            <a:ext cx="3936437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наташа\Desktop\зеленая планета Алексеева Тужилкова Огорелкина фото\DSCN92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429000"/>
            <a:ext cx="4175787" cy="3131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Выход Кота Леопольда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475656" y="59258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54589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984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3486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271864"/>
          </a:xfrm>
        </p:spPr>
        <p:txBody>
          <a:bodyPr/>
          <a:lstStyle/>
          <a:p>
            <a:r>
              <a:rPr lang="ru-RU" dirty="0" smtClean="0"/>
              <a:t>«Волшебный полет» – отправляемся в путь на космических кораблях.</a:t>
            </a:r>
          </a:p>
          <a:p>
            <a:endParaRPr lang="ru-RU" dirty="0"/>
          </a:p>
        </p:txBody>
      </p:sp>
      <p:pic>
        <p:nvPicPr>
          <p:cNvPr id="2050" name="Picture 2" descr="C:\Users\наташа\Desktop\зеленая планета Алексеева Тужилкова Огорелкина фото\DSCN92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88840"/>
            <a:ext cx="3407701" cy="2555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наташа\Desktop\зеленая планета Алексеева Тужилкова Огорелкина фото\DSCN921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78040" y="1556792"/>
            <a:ext cx="3528392" cy="2646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наташа\Desktop\зеленая планета Алексеева Тужилкова Огорелкина фото\DSCN921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365103"/>
            <a:ext cx="3168352" cy="2376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Спейс Волшебный полет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233122" y="556847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45150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5768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864096"/>
          </a:xfrm>
        </p:spPr>
        <p:txBody>
          <a:bodyPr>
            <a:normAutofit/>
          </a:bodyPr>
          <a:lstStyle/>
          <a:p>
            <a:pPr algn="ctr"/>
            <a:r>
              <a:rPr lang="ru-RU" sz="2600" dirty="0" smtClean="0">
                <a:solidFill>
                  <a:schemeClr val="tx1"/>
                </a:solidFill>
                <a:latin typeface="+mn-lt"/>
              </a:rPr>
              <a:t>Встреча с лесными жителями.</a:t>
            </a:r>
            <a:endParaRPr lang="ru-RU" sz="26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00808"/>
            <a:ext cx="4038600" cy="465411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/>
              <a:t>Нам без Земли нельзя!</a:t>
            </a:r>
          </a:p>
          <a:p>
            <a:pPr marL="0" indent="0" algn="ctr">
              <a:buNone/>
            </a:pPr>
            <a:r>
              <a:rPr lang="ru-RU" sz="2800" dirty="0" smtClean="0"/>
              <a:t>Ведь море без рыбы – не море,</a:t>
            </a:r>
          </a:p>
          <a:p>
            <a:pPr marL="0" indent="0" algn="ctr">
              <a:buNone/>
            </a:pPr>
            <a:r>
              <a:rPr lang="ru-RU" sz="2800" dirty="0" smtClean="0"/>
              <a:t>Ведь небо без птицы – не небо,</a:t>
            </a:r>
          </a:p>
          <a:p>
            <a:pPr marL="0" indent="0" algn="ctr">
              <a:buNone/>
            </a:pPr>
            <a:r>
              <a:rPr lang="ru-RU" sz="2800" dirty="0" smtClean="0"/>
              <a:t>Земля без зверей – </a:t>
            </a:r>
          </a:p>
          <a:p>
            <a:pPr marL="0" indent="0" algn="ctr">
              <a:buNone/>
            </a:pPr>
            <a:r>
              <a:rPr lang="ru-RU" sz="2800" dirty="0" smtClean="0"/>
              <a:t>не земля,</a:t>
            </a:r>
          </a:p>
          <a:p>
            <a:pPr marL="0" indent="0" algn="ctr">
              <a:buNone/>
            </a:pPr>
            <a:r>
              <a:rPr lang="ru-RU" sz="2800" dirty="0" smtClean="0"/>
              <a:t>А нам без Земли нельзя!</a:t>
            </a:r>
            <a:endParaRPr lang="ru-RU" sz="2800" dirty="0"/>
          </a:p>
        </p:txBody>
      </p:sp>
      <p:pic>
        <p:nvPicPr>
          <p:cNvPr id="5" name="Picture 2" descr="C:\Users\наташа\Desktop\зеленая планета Алексеева Тужилкова Огорелкина фото\DSCN9224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246" b="7672"/>
          <a:stretch/>
        </p:blipFill>
        <p:spPr bwMode="auto">
          <a:xfrm>
            <a:off x="691848" y="1484784"/>
            <a:ext cx="3399421" cy="2458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наташа\Desktop\зеленая планета Алексеева Тужилкова Огорелкина фото\DSCN92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4149080"/>
            <a:ext cx="3407701" cy="2555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99032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6467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39816"/>
          </a:xfrm>
        </p:spPr>
        <p:txBody>
          <a:bodyPr/>
          <a:lstStyle/>
          <a:p>
            <a:r>
              <a:rPr lang="ru-RU" dirty="0" smtClean="0"/>
              <a:t>«Лесные правила»</a:t>
            </a:r>
          </a:p>
          <a:p>
            <a:endParaRPr lang="ru-RU" dirty="0"/>
          </a:p>
        </p:txBody>
      </p:sp>
      <p:pic>
        <p:nvPicPr>
          <p:cNvPr id="5122" name="Picture 2" descr="C:\Users\наташа\Desktop\зеленая планета Алексеева Тужилкова Огорелкина фото\DSCN922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2136"/>
          <a:stretch/>
        </p:blipFill>
        <p:spPr bwMode="auto">
          <a:xfrm>
            <a:off x="467544" y="2174852"/>
            <a:ext cx="3240360" cy="4199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наташа\Desktop\зеленая планета Алексеева Тужилкова Огорелкина фото\DSCN92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474894"/>
            <a:ext cx="4799856" cy="3599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99867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695800"/>
          </a:xfrm>
        </p:spPr>
        <p:txBody>
          <a:bodyPr/>
          <a:lstStyle/>
          <a:p>
            <a:r>
              <a:rPr lang="ru-RU" dirty="0" smtClean="0"/>
              <a:t>Преодоление препятствий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146" name="Picture 2" descr="C:\Users\наташа\Desktop\зеленая планета Алексеева Тужилкова Огорелкина фото\DSCN92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0689" y="2102440"/>
            <a:ext cx="3240360" cy="243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наташа\Desktop\зеленая планета Алексеева Тужилкова Огорелкина фото\DSCN92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545378"/>
            <a:ext cx="3071664" cy="2303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наташа\Desktop\зеленая планета Алексеева Тужилкова Огорелкина фото\DSCN923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115108"/>
            <a:ext cx="3240360" cy="243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наташа\Desktop\зеленая планета Алексеева Тужилкова Огорелкина фото\DSCN924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532710"/>
            <a:ext cx="3035658" cy="227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67360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7664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199856"/>
          </a:xfrm>
        </p:spPr>
        <p:txBody>
          <a:bodyPr/>
          <a:lstStyle/>
          <a:p>
            <a:r>
              <a:rPr lang="ru-RU" dirty="0" smtClean="0"/>
              <a:t>Встреча с </a:t>
            </a:r>
            <a:r>
              <a:rPr lang="ru-RU" dirty="0" err="1" smtClean="0"/>
              <a:t>Лесовичком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7170" name="Picture 2" descr="C:\Users\наташа\Desktop\зеленая планета Алексеева Тужилкова Огорелкина фото\DSCN924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960" y="1743224"/>
            <a:ext cx="2639616" cy="197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наташа\Desktop\зеленая планета Алексеева Тужилкова Огорелкина фото\DSCN924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48" y="4714626"/>
            <a:ext cx="2639616" cy="197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наташа\Desktop\зеленая планета Алексеева Тужилкова Огорелкина фото\DSCN925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4096" y="1340768"/>
            <a:ext cx="2927648" cy="2195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наташа\Desktop\зеленая планета Алексеева Тужилкова Огорелкина фото\DSCN925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4864" y="4509120"/>
            <a:ext cx="2913624" cy="2185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наташа\Desktop\зеленая планета Алексеева Тужилкова Огорелкина фото\DSCN9254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60"/>
          <a:stretch/>
        </p:blipFill>
        <p:spPr bwMode="auto">
          <a:xfrm>
            <a:off x="2883640" y="2996952"/>
            <a:ext cx="3052960" cy="241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Выход — Старичок-лесовичок (www.petamusic.ru)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4206240" y="601010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09614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572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9266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39816"/>
          </a:xfrm>
        </p:spPr>
        <p:txBody>
          <a:bodyPr/>
          <a:lstStyle/>
          <a:p>
            <a:r>
              <a:rPr lang="ru-RU" dirty="0" smtClean="0"/>
              <a:t>Возвращение в детский сад</a:t>
            </a:r>
          </a:p>
          <a:p>
            <a:endParaRPr lang="ru-RU" dirty="0"/>
          </a:p>
        </p:txBody>
      </p:sp>
      <p:pic>
        <p:nvPicPr>
          <p:cNvPr id="8194" name="Picture 2" descr="C:\Users\наташа\Desktop\зеленая планета Алексеева Тужилкова Огорелкина фото\DSCN92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32856"/>
            <a:ext cx="3312368" cy="248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наташа\Desktop\зеленая планета Алексеева Тужилкова Огорелкина фото\DSCN926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556792"/>
            <a:ext cx="3312368" cy="248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наташа\Desktop\зеленая планета Алексеева Тужилкова Огорелкина фото\DSCN927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60574" y="4150856"/>
            <a:ext cx="3480049" cy="2610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87157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Начало исследования: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После того, как дети обнаружили мусор на своем участке, ими было выдвинуто предложение, что мусор разбросали дети , которые гуляли на нашем участке. На вопрос:</a:t>
            </a:r>
            <a:r>
              <a:rPr lang="en-US" sz="2000" dirty="0" smtClean="0"/>
              <a:t> “ </a:t>
            </a:r>
            <a:r>
              <a:rPr lang="ru-RU" sz="2000" dirty="0" smtClean="0"/>
              <a:t>Почему?</a:t>
            </a:r>
            <a:r>
              <a:rPr lang="en-US" sz="2000" dirty="0" smtClean="0"/>
              <a:t> “</a:t>
            </a:r>
            <a:r>
              <a:rPr lang="ru-RU" sz="2000" dirty="0" smtClean="0"/>
              <a:t> был дан ответ детьми: </a:t>
            </a:r>
            <a:r>
              <a:rPr lang="en-US" sz="2000" dirty="0" smtClean="0"/>
              <a:t>“</a:t>
            </a:r>
            <a:r>
              <a:rPr lang="ru-RU" sz="2000" dirty="0" smtClean="0"/>
              <a:t> Они не заботятся о нашей земле </a:t>
            </a:r>
            <a:r>
              <a:rPr lang="en-US" sz="2000" dirty="0" smtClean="0"/>
              <a:t>“</a:t>
            </a:r>
            <a:r>
              <a:rPr lang="ru-RU" sz="2000" dirty="0" smtClean="0"/>
              <a:t> </a:t>
            </a:r>
          </a:p>
          <a:p>
            <a:r>
              <a:rPr lang="ru-RU" sz="2000" dirty="0" smtClean="0"/>
              <a:t>Детям был задан вопрос: </a:t>
            </a:r>
            <a:r>
              <a:rPr lang="en-US" sz="2000" dirty="0" smtClean="0"/>
              <a:t>“</a:t>
            </a:r>
            <a:r>
              <a:rPr lang="ru-RU" sz="2000" dirty="0" smtClean="0"/>
              <a:t> Что же мы можем сделать,</a:t>
            </a:r>
            <a:r>
              <a:rPr lang="en-US" sz="2000" dirty="0" smtClean="0"/>
              <a:t> </a:t>
            </a:r>
            <a:r>
              <a:rPr lang="ru-RU" sz="2000" dirty="0" smtClean="0"/>
              <a:t>чтобы мусора стало меньше? </a:t>
            </a:r>
            <a:r>
              <a:rPr lang="en-US" sz="2000" dirty="0" smtClean="0"/>
              <a:t>“</a:t>
            </a:r>
            <a:endParaRPr lang="ru-RU" sz="2000" dirty="0" smtClean="0"/>
          </a:p>
          <a:p>
            <a:r>
              <a:rPr lang="ru-RU" sz="2000" dirty="0" smtClean="0"/>
              <a:t>Оказалось проблема мусора очень важна для нашего города? Мы решили ее изучить. Подготовили слайды для того, чтобы дети смогли разобраться в том какой бывает мусор и как долго он может пролежать в земле до полного разложения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Анализ результатов работы показал положительную динамику изменения отношения детей к природе, следовательно,  можно говорить о том, что деятельность по формированию экологического образования в рамках реализации проекта </a:t>
            </a:r>
            <a:r>
              <a:rPr lang="en-US" sz="2400" dirty="0" smtClean="0"/>
              <a:t>“</a:t>
            </a:r>
            <a:r>
              <a:rPr lang="ru-RU" sz="2400" dirty="0" smtClean="0"/>
              <a:t>Спасем землю от мусора</a:t>
            </a:r>
            <a:r>
              <a:rPr lang="en-US" sz="2400" dirty="0" smtClean="0"/>
              <a:t>”</a:t>
            </a:r>
            <a:r>
              <a:rPr lang="ru-RU" sz="2400" dirty="0" smtClean="0"/>
              <a:t> эффективна.</a:t>
            </a:r>
          </a:p>
          <a:p>
            <a:r>
              <a:rPr lang="ru-RU" sz="2400" dirty="0" smtClean="0"/>
              <a:t>Разумное сочетание исследовательской деятельности детей, их познавательного интереса и практической деятельности с бросовым материалом позволило создать благоприятные условия для формирования экологической культуры старших дошкольников.</a:t>
            </a:r>
          </a:p>
        </p:txBody>
      </p:sp>
    </p:spTree>
    <p:extLst>
      <p:ext uri="{BB962C8B-B14F-4D97-AF65-F5344CB8AC3E}">
        <p14:creationId xmlns:p14="http://schemas.microsoft.com/office/powerpoint/2010/main" xmlns="" val="390052974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52128"/>
          </a:xfrm>
        </p:spPr>
        <p:txBody>
          <a:bodyPr/>
          <a:lstStyle/>
          <a:p>
            <a:pPr algn="ctr"/>
            <a:r>
              <a:rPr lang="ru-RU" dirty="0" smtClean="0"/>
              <a:t>Пути решения проблемы: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69580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1</a:t>
            </a:r>
            <a:r>
              <a:rPr lang="ru-RU" sz="2700" dirty="0" smtClean="0"/>
              <a:t>. Покупать товары с наименьшим количеством упаковки и в упаковке, которая поддаётся переработке. Так же, можно покупать товары в упаковке, которые уже изготовлены из вторсырья.</a:t>
            </a:r>
          </a:p>
          <a:p>
            <a:r>
              <a:rPr lang="ru-RU" sz="2700" dirty="0" smtClean="0"/>
              <a:t>2. Если мы будем экономнее относится к использованию бумаги, то это не только уменьшит количество мусора, но и сбережёт деревья. </a:t>
            </a:r>
          </a:p>
          <a:p>
            <a:r>
              <a:rPr lang="ru-RU" sz="2700" dirty="0" smtClean="0"/>
              <a:t>3. Делить отходы по видам материалов, из которых они изготовлены. Это облегчает процесс сортировки для переработки отходов. </a:t>
            </a:r>
          </a:p>
          <a:p>
            <a:r>
              <a:rPr lang="ru-RU" sz="2700" dirty="0" smtClean="0"/>
              <a:t>4. По возможности заменить полиэтиленовые пакеты на бумажные или использовать </a:t>
            </a:r>
            <a:r>
              <a:rPr lang="ru-RU" sz="2700" dirty="0" err="1" smtClean="0"/>
              <a:t>эко-пакеты</a:t>
            </a:r>
            <a:r>
              <a:rPr lang="ru-RU" sz="2700" dirty="0" smtClean="0"/>
              <a:t> для мусора. То есть, сами мусорные пакеты должны подлежать разложению. Такие пакеты есть в наших магазинах</a:t>
            </a:r>
            <a:r>
              <a:rPr lang="ru-RU" sz="2700" b="1" dirty="0" smtClean="0"/>
              <a:t>. </a:t>
            </a:r>
          </a:p>
          <a:p>
            <a:r>
              <a:rPr lang="ru-RU" sz="2700" dirty="0"/>
              <a:t>5</a:t>
            </a:r>
            <a:r>
              <a:rPr lang="ru-RU" sz="2700" dirty="0" smtClean="0"/>
              <a:t>.</a:t>
            </a:r>
            <a:r>
              <a:rPr lang="ru-RU" sz="2700" b="1" dirty="0" smtClean="0"/>
              <a:t> </a:t>
            </a:r>
            <a:r>
              <a:rPr lang="ru-RU" sz="2700" dirty="0" smtClean="0"/>
              <a:t>Хочу отметить, что прежде всего каждый человек на Земле должен нести ответственность за чистоту в своём городе, стране, а значит и за чистоту планеты</a:t>
            </a:r>
            <a:r>
              <a:rPr lang="ru-RU" sz="2700" b="1" dirty="0" smtClean="0"/>
              <a:t>. </a:t>
            </a:r>
            <a:r>
              <a:rPr lang="ru-RU" sz="2700" dirty="0" smtClean="0"/>
              <a:t>И каждый должен помнить - Чистота планеты начинается с тебя! Можно вторично использовать бытовой мусор для изготовления различных предметов: кашпо для цветов, стаканы для карандашей, кормушки для птиц, вазы для цветов, стаканчики для рассады, коробочки для пуговиц, панно и игрушек.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90846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lide_6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</p:spPr>
      </p:pic>
    </p:spTree>
    <p:extLst>
      <p:ext uri="{BB962C8B-B14F-4D97-AF65-F5344CB8AC3E}">
        <p14:creationId xmlns:p14="http://schemas.microsoft.com/office/powerpoint/2010/main" xmlns="" val="2625174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29840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Пластиковая бутылка более – </a:t>
            </a:r>
            <a:br>
              <a:rPr lang="ru-RU" dirty="0" smtClean="0"/>
            </a:br>
            <a:r>
              <a:rPr lang="ru-RU" dirty="0" smtClean="0"/>
              <a:t>100 лет </a:t>
            </a:r>
            <a:endParaRPr lang="ru-RU" dirty="0"/>
          </a:p>
        </p:txBody>
      </p:sp>
      <p:pic>
        <p:nvPicPr>
          <p:cNvPr id="5" name="Содержимое 4" descr="r990_plastik-w800-h6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1772816"/>
            <a:ext cx="6192688" cy="4641389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Жестяная и консервная банка более-10 лет</a:t>
            </a:r>
            <a:endParaRPr lang="ru-RU" dirty="0"/>
          </a:p>
        </p:txBody>
      </p:sp>
      <p:pic>
        <p:nvPicPr>
          <p:cNvPr id="4" name="Содержимое 3" descr="wr-720.sh-1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1988840"/>
            <a:ext cx="6192688" cy="4525963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Стеклянная бутылка более-</a:t>
            </a:r>
            <a:br>
              <a:rPr lang="ru-RU" dirty="0" smtClean="0"/>
            </a:br>
            <a:r>
              <a:rPr lang="ru-RU" dirty="0" smtClean="0"/>
              <a:t>1000 лет</a:t>
            </a:r>
            <a:endParaRPr lang="ru-RU" dirty="0"/>
          </a:p>
        </p:txBody>
      </p:sp>
      <p:pic>
        <p:nvPicPr>
          <p:cNvPr id="4" name="Содержимое 3" descr="3811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45708" y="1935163"/>
            <a:ext cx="5852583" cy="4389437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Бумага более-1 года </a:t>
            </a:r>
            <a:endParaRPr lang="ru-RU" dirty="0"/>
          </a:p>
        </p:txBody>
      </p:sp>
      <p:pic>
        <p:nvPicPr>
          <p:cNvPr id="4" name="Содержимое 3" descr="V-Dzerzhinskom-rayone-Yaroslavly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74426" y="1935163"/>
            <a:ext cx="6595147" cy="4389437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Пищевые отходы-1 месяц </a:t>
            </a:r>
            <a:endParaRPr lang="ru-RU" dirty="0"/>
          </a:p>
        </p:txBody>
      </p:sp>
      <p:pic>
        <p:nvPicPr>
          <p:cNvPr id="4" name="Содержимое 3" descr="food-waste-nyc-537x35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2420888"/>
            <a:ext cx="5869830" cy="391322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745</TotalTime>
  <Words>1786</Words>
  <Application>Microsoft Office PowerPoint</Application>
  <PresentationFormat>Экран (4:3)</PresentationFormat>
  <Paragraphs>148</Paragraphs>
  <Slides>43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Поток</vt:lpstr>
      <vt:lpstr>МДОУ “Центр развития ребенка -детский сад №79 “Лучик” Экологический проект  </vt:lpstr>
      <vt:lpstr>Замысел проекта:</vt:lpstr>
      <vt:lpstr>Слайд 3</vt:lpstr>
      <vt:lpstr>Начало исследования:</vt:lpstr>
      <vt:lpstr>Пластиковая бутылка более –  100 лет </vt:lpstr>
      <vt:lpstr>Жестяная и консервная банка более-10 лет</vt:lpstr>
      <vt:lpstr>Стеклянная бутылка более- 1000 лет</vt:lpstr>
      <vt:lpstr>Бумага более-1 года </vt:lpstr>
      <vt:lpstr>Пищевые отходы-1 месяц </vt:lpstr>
      <vt:lpstr>Слайд 10</vt:lpstr>
      <vt:lpstr>Паспорт проекта:</vt:lpstr>
      <vt:lpstr>Гипотеза: </vt:lpstr>
      <vt:lpstr>Актуальность проблемы:</vt:lpstr>
      <vt:lpstr>Цель проекта:</vt:lpstr>
      <vt:lpstr>Задачи проекта:</vt:lpstr>
      <vt:lpstr>Предполагаемый результат:</vt:lpstr>
      <vt:lpstr>Этапы реализации проекта </vt:lpstr>
      <vt:lpstr>1 этап - подготовительный</vt:lpstr>
      <vt:lpstr>2 этап - организационный </vt:lpstr>
      <vt:lpstr>Анкетирование детей:</vt:lpstr>
      <vt:lpstr>Слайд 21</vt:lpstr>
      <vt:lpstr>Анкета для родителей :</vt:lpstr>
      <vt:lpstr>Результаты анкетирования родителей:</vt:lpstr>
      <vt:lpstr>Перспективный план реализации проекта:  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3 этап - заключительный</vt:lpstr>
      <vt:lpstr>Слайд 33</vt:lpstr>
      <vt:lpstr>Слайд 34</vt:lpstr>
      <vt:lpstr>Встреча с лесными жителями.</vt:lpstr>
      <vt:lpstr>Слайд 36</vt:lpstr>
      <vt:lpstr>Слайд 37</vt:lpstr>
      <vt:lpstr> </vt:lpstr>
      <vt:lpstr>Слайд 39</vt:lpstr>
      <vt:lpstr>Вывод:</vt:lpstr>
      <vt:lpstr>Пути решения проблемы:</vt:lpstr>
      <vt:lpstr>Слайд 42</vt:lpstr>
      <vt:lpstr>Слайд 43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МДОУ “Центр развития ребенка -детский сад №79 “Лучик” Экологический проект  </dc:title>
  <dc:creator>User</dc:creator>
  <cp:lastModifiedBy>Дом</cp:lastModifiedBy>
  <cp:revision>64</cp:revision>
  <dcterms:created xsi:type="dcterms:W3CDTF">2018-04-03T17:51:26Z</dcterms:created>
  <dcterms:modified xsi:type="dcterms:W3CDTF">2018-08-29T17:20:48Z</dcterms:modified>
</cp:coreProperties>
</file>