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3"/>
  </p:notes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8" r:id="rId10"/>
    <p:sldId id="269" r:id="rId11"/>
    <p:sldId id="371" r:id="rId12"/>
    <p:sldId id="367" r:id="rId13"/>
    <p:sldId id="377" r:id="rId14"/>
    <p:sldId id="368" r:id="rId15"/>
    <p:sldId id="346" r:id="rId16"/>
    <p:sldId id="369" r:id="rId17"/>
    <p:sldId id="362" r:id="rId18"/>
    <p:sldId id="306" r:id="rId19"/>
    <p:sldId id="304" r:id="rId20"/>
    <p:sldId id="313" r:id="rId21"/>
    <p:sldId id="314" r:id="rId22"/>
    <p:sldId id="373" r:id="rId23"/>
    <p:sldId id="305" r:id="rId24"/>
    <p:sldId id="277" r:id="rId25"/>
    <p:sldId id="280" r:id="rId26"/>
    <p:sldId id="282" r:id="rId27"/>
    <p:sldId id="307" r:id="rId28"/>
    <p:sldId id="322" r:id="rId29"/>
    <p:sldId id="378" r:id="rId30"/>
    <p:sldId id="300" r:id="rId31"/>
    <p:sldId id="37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425" autoAdjust="0"/>
    <p:restoredTop sz="94265" autoAdjust="0"/>
  </p:normalViewPr>
  <p:slideViewPr>
    <p:cSldViewPr>
      <p:cViewPr varScale="1">
        <p:scale>
          <a:sx n="70" d="100"/>
          <a:sy n="70" d="100"/>
        </p:scale>
        <p:origin x="-20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0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8E258-2F70-4070-9402-0D41F9C762DA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F90FC-E8E9-44B3-BB92-1E41C38ADF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50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F90FC-E8E9-44B3-BB92-1E41C38ADFE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27EBF8E-7C30-4B9F-90C2-A8E8FBDF9904}" type="datetimeFigureOut">
              <a:rPr lang="ru-RU" smtClean="0"/>
              <a:pPr/>
              <a:t>29.09.2018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47C3EF-84AF-47A7-998F-45940AE8FC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8050924" cy="21621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Проект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sz="4000" b="1" dirty="0">
                <a:solidFill>
                  <a:srgbClr val="0000FF"/>
                </a:solidFill>
              </a:rPr>
              <a:t>«НАШ ДРУГ </a:t>
            </a:r>
            <a:r>
              <a:rPr lang="ru-RU" sz="4000" b="1" dirty="0" smtClean="0">
                <a:solidFill>
                  <a:srgbClr val="0000FF"/>
                </a:solidFill>
              </a:rPr>
              <a:t>- МОЙДОДЫР</a:t>
            </a:r>
            <a:r>
              <a:rPr lang="ru-RU" sz="4000" b="1" dirty="0">
                <a:solidFill>
                  <a:srgbClr val="0000FF"/>
                </a:solidFill>
              </a:rPr>
              <a:t>»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4572008"/>
            <a:ext cx="5929354" cy="2000264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20072" y="4797152"/>
            <a:ext cx="3744416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Воспитатель:                 </a:t>
            </a:r>
            <a:r>
              <a:rPr lang="ru-RU" b="1" i="1" dirty="0" smtClean="0">
                <a:solidFill>
                  <a:srgbClr val="FFFF00"/>
                </a:solidFill>
              </a:rPr>
              <a:t>УЛУПОВА  ГАЛИНА   АЛЕКСЕЕВНА</a:t>
            </a:r>
            <a:endParaRPr lang="ru-RU" i="1" dirty="0" smtClean="0">
              <a:solidFill>
                <a:srgbClr val="FFFF00"/>
              </a:solidFill>
            </a:endParaRPr>
          </a:p>
          <a:p>
            <a:endParaRPr lang="ru-RU" b="1" i="1" dirty="0" smtClean="0">
              <a:solidFill>
                <a:srgbClr val="FFFF00"/>
              </a:solidFill>
            </a:endParaRPr>
          </a:p>
          <a:p>
            <a:pPr algn="ctr"/>
            <a:r>
              <a:rPr lang="en-US" b="1" i="1" dirty="0" err="1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Москва</a:t>
            </a:r>
            <a:r>
              <a:rPr lang="en-US" b="1" i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en-US" b="1" i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2017</a:t>
            </a:r>
            <a:r>
              <a:rPr lang="ru-RU" b="1" i="1" dirty="0" smtClean="0">
                <a:ln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год.</a:t>
            </a:r>
            <a:endParaRPr lang="ru-RU" b="1" i="1" dirty="0">
              <a:ln>
                <a:solidFill>
                  <a:srgbClr val="00B0F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706600"/>
            <a:ext cx="3084382" cy="3867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0482688"/>
              </p:ext>
            </p:extLst>
          </p:nvPr>
        </p:nvGraphicFramePr>
        <p:xfrm>
          <a:off x="285750" y="214312"/>
          <a:ext cx="8401052" cy="4275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63"/>
                <a:gridCol w="2100263"/>
                <a:gridCol w="2100263"/>
                <a:gridCol w="2100263"/>
              </a:tblGrid>
              <a:tr h="1383597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ПРАКТИЧЕСКАЯ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  <a:endParaRPr lang="ru-RU" sz="1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Продуктивная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педагога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Продуктивная</a:t>
                      </a:r>
                    </a:p>
                    <a:p>
                      <a:pPr algn="l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 детей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Мероприятия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702889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Сбор информации</a:t>
                      </a:r>
                      <a:endParaRPr lang="ru-RU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Сбор фотоматериалов по теме.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Подборка детских рисунков</a:t>
                      </a:r>
                      <a:r>
                        <a:rPr lang="ru-RU" baseline="0" dirty="0" smtClean="0"/>
                        <a:t> по теме.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Участие 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изготовление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Фото коллажа детей.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064305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Заключительный этап</a:t>
                      </a:r>
                      <a:endParaRPr lang="ru-RU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Презентация проекта для педагогов ДО 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родителей.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Создание коллекции детских рисунков и поделок.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Досуг, развлечение для воспитанников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ОСНОВНОЙ ЭТАП ПРОЕКТА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Проведение различных мероприятий, направленных на формирование культурно-гигиенических навыков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http://publekc.ru/chto-delate-esli-rebenok-plachet-pri-rasstavanii-s-roditelyami/491677_html_594d4645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7488327" cy="1508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1043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НА ЗАРЯДКУ СТАНОВИСЬ 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Каждый день у нас, ребятки,</a:t>
            </a:r>
            <a:br>
              <a:rPr lang="ru-RU" dirty="0" smtClean="0"/>
            </a:br>
            <a:r>
              <a:rPr lang="ru-RU" dirty="0" smtClean="0"/>
              <a:t>Начинается с зарядки.</a:t>
            </a:r>
            <a:br>
              <a:rPr lang="ru-RU" dirty="0" smtClean="0"/>
            </a:br>
            <a:r>
              <a:rPr lang="ru-RU" dirty="0" smtClean="0"/>
              <a:t>Сделать нас сильней немного</a:t>
            </a:r>
            <a:br>
              <a:rPr lang="ru-RU" dirty="0" smtClean="0"/>
            </a:br>
            <a:r>
              <a:rPr lang="ru-RU" dirty="0" smtClean="0"/>
              <a:t>Упражнения помогут.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3536"/>
            <a:ext cx="8401080" cy="13180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     </a:t>
            </a:r>
            <a:r>
              <a:rPr lang="ru-RU" sz="3100" dirty="0" smtClean="0">
                <a:solidFill>
                  <a:srgbClr val="FFFF00"/>
                </a:solidFill>
              </a:rPr>
              <a:t>-  Здоровье -   лучшее богатство.</a:t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     - Здоровому все здорово.</a:t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     - Здоровье -   всему голова.</a:t>
            </a:r>
            <a:endParaRPr lang="ru-RU" sz="3100" dirty="0">
              <a:solidFill>
                <a:srgbClr val="FFFF00"/>
              </a:solidFill>
            </a:endParaRPr>
          </a:p>
        </p:txBody>
      </p:sp>
      <p:pic>
        <p:nvPicPr>
          <p:cNvPr id="5" name="Picture 2" descr="C:\Users\SER\Desktop\Проект Наш друг мойдодыр\дети кушают зарядка\DSC_01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1872014"/>
            <a:ext cx="2398003" cy="4267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SER\Desktop\Проект Наш друг мойдодыр\дети кушают зарядка\DSC_01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20072" y="1772816"/>
            <a:ext cx="2506287" cy="4459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С ФИЗКУЛЬТУРОЙ ДРУЖИМ МЫ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Спорт нам плечи расправляет,</a:t>
            </a:r>
            <a:br>
              <a:rPr lang="ru-RU" sz="2800" dirty="0" smtClean="0"/>
            </a:br>
            <a:r>
              <a:rPr lang="ru-RU" sz="2800" dirty="0" smtClean="0"/>
              <a:t>Силу, ловкость нам дает.</a:t>
            </a:r>
            <a:br>
              <a:rPr lang="ru-RU" sz="2800" dirty="0" smtClean="0"/>
            </a:br>
            <a:r>
              <a:rPr lang="ru-RU" sz="2800" dirty="0" smtClean="0"/>
              <a:t>Он нам мышцы развивает,</a:t>
            </a:r>
            <a:br>
              <a:rPr lang="ru-RU" sz="2800" dirty="0" smtClean="0"/>
            </a:br>
            <a:r>
              <a:rPr lang="ru-RU" sz="2800" dirty="0" smtClean="0"/>
              <a:t>На рекорды нас зовет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Все ребята знают,</a:t>
            </a:r>
            <a:br>
              <a:rPr lang="ru-RU" sz="2800" dirty="0" smtClean="0"/>
            </a:br>
            <a:r>
              <a:rPr lang="ru-RU" sz="2800" dirty="0" smtClean="0"/>
              <a:t>Что закалка помогает,</a:t>
            </a:r>
            <a:br>
              <a:rPr lang="ru-RU" sz="2800" dirty="0" smtClean="0"/>
            </a:br>
            <a:r>
              <a:rPr lang="ru-RU" sz="2800" dirty="0" smtClean="0"/>
              <a:t>Что полезны нам всегда</a:t>
            </a:r>
            <a:br>
              <a:rPr lang="ru-RU" sz="2800" dirty="0" smtClean="0"/>
            </a:br>
            <a:r>
              <a:rPr lang="ru-RU" sz="2800" dirty="0" smtClean="0"/>
              <a:t>Солнце, воздух и вода.</a:t>
            </a:r>
            <a:endParaRPr lang="ru-RU" sz="2800" dirty="0"/>
          </a:p>
        </p:txBody>
      </p:sp>
      <p:pic>
        <p:nvPicPr>
          <p:cNvPr id="4098" name="Picture 2" descr="http://ou50.omsk.obr55.ru/files/2014/11/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120" y="2348880"/>
            <a:ext cx="3356680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ER\Desktop\Проект Наш друг мойдодыр\Физра\DSC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09867" y="404664"/>
            <a:ext cx="4608512" cy="2591530"/>
          </a:xfrm>
          <a:prstGeom prst="rect">
            <a:avLst/>
          </a:prstGeom>
          <a:noFill/>
        </p:spPr>
      </p:pic>
      <p:pic>
        <p:nvPicPr>
          <p:cNvPr id="3" name="Picture 2" descr="C:\Users\SER\Desktop\Проект Наш друг мойдодыр\Физра\DSC_0020.JPG"/>
          <p:cNvPicPr>
            <a:picLocks noChangeAspect="1" noChangeArrowheads="1"/>
          </p:cNvPicPr>
          <p:nvPr/>
        </p:nvPicPr>
        <p:blipFill rotWithShape="1">
          <a:blip r:embed="rId3" cstate="print"/>
          <a:srcRect t="11721" r="7625" b="26171"/>
          <a:stretch/>
        </p:blipFill>
        <p:spPr bwMode="auto">
          <a:xfrm>
            <a:off x="683568" y="2780928"/>
            <a:ext cx="3011175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5261" r="8313" b="29187"/>
          <a:stretch/>
        </p:blipFill>
        <p:spPr>
          <a:xfrm>
            <a:off x="5364088" y="2461795"/>
            <a:ext cx="2664296" cy="3919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НАШ  БАССЕЙН ДОРОГОЙ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http://www.feniksts.ru/sites/default/files/images/c51c422b69b1d079b1535684ae9febae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273586"/>
            <a:ext cx="4038600" cy="327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Невелик он глубиной,</a:t>
            </a:r>
            <a:br>
              <a:rPr lang="ru-RU" sz="3200" dirty="0" smtClean="0"/>
            </a:br>
            <a:r>
              <a:rPr lang="ru-RU" sz="3200" dirty="0" smtClean="0"/>
              <a:t>Цвет в нём неба </a:t>
            </a:r>
            <a:r>
              <a:rPr lang="ru-RU" sz="3200" dirty="0" err="1" smtClean="0"/>
              <a:t>голубой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Так приятно в нём плескаться,</a:t>
            </a:r>
            <a:br>
              <a:rPr lang="ru-RU" sz="3200" dirty="0" smtClean="0"/>
            </a:br>
            <a:r>
              <a:rPr lang="ru-RU" sz="3200" dirty="0" smtClean="0"/>
              <a:t>Даже трудно с ним расстаться.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SER\Desktop\Проект Наш друг мойдодыр\Бассейн\DSC_02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1618738"/>
            <a:ext cx="8095044" cy="455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71600" y="332656"/>
            <a:ext cx="7529490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А теперь посмотрим как наши детки соблюдают правила гигиены в детском саду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https://ds02.infourok.ru/uploads/ex/0dc6/00074d3d-af61fa0a/hello_html_m17c3b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20"/>
            <a:ext cx="5193275" cy="3780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900igr.net/datas/fizkultura/Kulturno-gigienicheskie-navyki/0006-006-Navyki-umyvanij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59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5768997"/>
          </a:xfrm>
        </p:spPr>
        <p:txBody>
          <a:bodyPr/>
          <a:lstStyle/>
          <a:p>
            <a:pPr marL="514350" indent="-514350" algn="ctr">
              <a:buNone/>
            </a:pPr>
            <a:endParaRPr lang="ru-RU" b="1" dirty="0" smtClean="0"/>
          </a:p>
          <a:p>
            <a:pPr marL="514350" indent="-514350" algn="ctr">
              <a:buNone/>
            </a:pPr>
            <a:endParaRPr lang="ru-RU" b="1" dirty="0" smtClean="0"/>
          </a:p>
          <a:p>
            <a:pPr marL="514350" indent="-514350" algn="ctr">
              <a:buNone/>
            </a:pPr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-</a:t>
            </a:r>
            <a:r>
              <a:rPr lang="ru-RU" dirty="0">
                <a:solidFill>
                  <a:srgbClr val="FFFF00"/>
                </a:solidFill>
              </a:rPr>
              <a:t>информационно-творческий</a:t>
            </a:r>
            <a:r>
              <a:rPr lang="ru-RU" dirty="0" smtClean="0">
                <a:solidFill>
                  <a:srgbClr val="FFFF00"/>
                </a:solidFill>
              </a:rPr>
              <a:t>,         познавательно- игровой.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-</a:t>
            </a:r>
            <a:r>
              <a:rPr lang="ru-RU" dirty="0">
                <a:solidFill>
                  <a:srgbClr val="FFFF00"/>
                </a:solidFill>
              </a:rPr>
              <a:t>краткосрочный </a:t>
            </a:r>
            <a:r>
              <a:rPr lang="ru-RU" dirty="0" smtClean="0">
                <a:solidFill>
                  <a:srgbClr val="FFFF00"/>
                </a:solidFill>
              </a:rPr>
              <a:t> (09.01.17 по 27.01.17 г.)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-</a:t>
            </a:r>
            <a:r>
              <a:rPr lang="ru-RU" dirty="0" smtClean="0">
                <a:solidFill>
                  <a:srgbClr val="FFFF00"/>
                </a:solidFill>
              </a:rPr>
              <a:t>коллективный.</a:t>
            </a:r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143108" y="500042"/>
            <a:ext cx="464347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ru-RU" sz="2800" b="1" dirty="0" smtClean="0"/>
              <a:t>Тип проекта :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42910" y="642918"/>
            <a:ext cx="3852890" cy="5529282"/>
          </a:xfrm>
        </p:spPr>
        <p:txBody>
          <a:bodyPr>
            <a:normAutofit/>
          </a:bodyPr>
          <a:lstStyle/>
          <a:p>
            <a:r>
              <a:rPr lang="ru-RU" dirty="0" smtClean="0"/>
              <a:t>Руки надо с мылом мыть,</a:t>
            </a:r>
          </a:p>
          <a:p>
            <a:r>
              <a:rPr lang="ru-RU" dirty="0" smtClean="0"/>
              <a:t>Рукава нельзя мочить.</a:t>
            </a:r>
          </a:p>
          <a:p>
            <a:r>
              <a:rPr lang="ru-RU" dirty="0" smtClean="0"/>
              <a:t>Закатали рукава?</a:t>
            </a:r>
          </a:p>
          <a:p>
            <a:r>
              <a:rPr lang="ru-RU" dirty="0" smtClean="0"/>
              <a:t>Здравствуй, мыло и вода!</a:t>
            </a:r>
          </a:p>
          <a:p>
            <a:endParaRPr lang="ru-RU" dirty="0"/>
          </a:p>
        </p:txBody>
      </p:sp>
      <p:pic>
        <p:nvPicPr>
          <p:cNvPr id="1026" name="Picture 2" descr="C:\Users\SER\Desktop\Проект Наш друг мойдодыр\дети кушают зарядка\DSC_0136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7230" y="714375"/>
            <a:ext cx="3070027" cy="54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ER\Desktop\Проект Наш друг мойдодыр\Наши дети фото 3гр\DSC_01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03262" y="500042"/>
            <a:ext cx="3191368" cy="567215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86314" y="500042"/>
            <a:ext cx="3900486" cy="5672158"/>
          </a:xfrm>
        </p:spPr>
        <p:txBody>
          <a:bodyPr/>
          <a:lstStyle/>
          <a:p>
            <a:r>
              <a:rPr lang="ru-RU" u="sng" dirty="0" smtClean="0"/>
              <a:t>Хожу-брожу не по лесам, </a:t>
            </a:r>
            <a:endParaRPr lang="ru-RU" dirty="0" smtClean="0"/>
          </a:p>
          <a:p>
            <a:r>
              <a:rPr lang="ru-RU" u="sng" dirty="0" smtClean="0"/>
              <a:t>А по усам, по волосам.</a:t>
            </a:r>
            <a:endParaRPr lang="ru-RU" dirty="0" smtClean="0"/>
          </a:p>
          <a:p>
            <a:r>
              <a:rPr lang="ru-RU" u="sng" dirty="0" smtClean="0"/>
              <a:t> И зубы у меня длинней, </a:t>
            </a:r>
            <a:endParaRPr lang="ru-RU" dirty="0" smtClean="0"/>
          </a:p>
          <a:p>
            <a:r>
              <a:rPr lang="ru-RU" u="sng" dirty="0" smtClean="0"/>
              <a:t>Чем у волков, у медведей. </a:t>
            </a:r>
          </a:p>
          <a:p>
            <a:r>
              <a:rPr lang="ru-RU" u="sng" dirty="0" smtClean="0"/>
              <a:t>(Расческа)</a:t>
            </a:r>
            <a:r>
              <a:rPr lang="en-US" u="sng" dirty="0" smtClean="0"/>
              <a:t>           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857232"/>
            <a:ext cx="3929090" cy="5314968"/>
          </a:xfrm>
        </p:spPr>
        <p:txBody>
          <a:bodyPr/>
          <a:lstStyle/>
          <a:p>
            <a:r>
              <a:rPr lang="ru-RU" u="sng" dirty="0" smtClean="0"/>
              <a:t>Вытираю я, стараюсь,</a:t>
            </a:r>
            <a:r>
              <a:rPr lang="en-US" u="sng" dirty="0" smtClean="0"/>
              <a:t>          </a:t>
            </a:r>
            <a:endParaRPr lang="ru-RU" dirty="0" smtClean="0"/>
          </a:p>
          <a:p>
            <a:r>
              <a:rPr lang="ru-RU" u="sng" dirty="0" smtClean="0"/>
              <a:t>После ванной паренька.</a:t>
            </a:r>
            <a:r>
              <a:rPr lang="en-US" u="sng" dirty="0" smtClean="0"/>
              <a:t>        </a:t>
            </a:r>
            <a:endParaRPr lang="ru-RU" dirty="0" smtClean="0"/>
          </a:p>
          <a:p>
            <a:r>
              <a:rPr lang="ru-RU" u="sng" dirty="0" smtClean="0"/>
              <a:t>Все намокло, все измялось – </a:t>
            </a:r>
            <a:r>
              <a:rPr lang="en-US" u="sng" dirty="0" smtClean="0"/>
              <a:t>  </a:t>
            </a:r>
            <a:endParaRPr lang="ru-RU" dirty="0" smtClean="0"/>
          </a:p>
          <a:p>
            <a:r>
              <a:rPr lang="ru-RU" u="sng" dirty="0" smtClean="0"/>
              <a:t>Нет сухого уголка.</a:t>
            </a:r>
            <a:r>
              <a:rPr lang="en-US" u="sng" dirty="0" smtClean="0"/>
              <a:t>           </a:t>
            </a:r>
            <a:r>
              <a:rPr lang="ru-RU" u="sng" dirty="0" smtClean="0"/>
              <a:t>    </a:t>
            </a:r>
          </a:p>
          <a:p>
            <a:r>
              <a:rPr lang="ru-RU" u="sng" dirty="0" smtClean="0"/>
              <a:t>          (Полотенце) </a:t>
            </a:r>
            <a:r>
              <a:rPr lang="en-US" u="sng" dirty="0" smtClean="0"/>
              <a:t>           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C:\Users\SER\Desktop\Проект Наш друг мойдодыр\дети кушают зарядка\DSC_0138.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785794"/>
            <a:ext cx="3009890" cy="53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187624" y="332656"/>
            <a:ext cx="6984776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А сейчас  посмотрим 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как наши дети соблюдают гигиену дома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://detimdoy12.edumsko.ru/uploads/3000/2986/section/196276/moem_ru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3168352" cy="3246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552510" cy="605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3" y="371457"/>
            <a:ext cx="8643937" cy="611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3" y="346188"/>
            <a:ext cx="8715375" cy="61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683568" y="404664"/>
            <a:ext cx="7746084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Время пришло накрыть на стол и посмотреть как наши дети кушают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https://im0-tub-ru.yandex.net/i?id=b73624dded89d7cb31fb01806b2bcb6b&amp;n=33&amp;h=215&amp;w=2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73271"/>
            <a:ext cx="4680520" cy="3376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ER\Desktop\Проект Наш друг мойдодыр\дети кушают зарядка\DSC_0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38" y="1000108"/>
            <a:ext cx="8238362" cy="4634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53536"/>
            <a:ext cx="7901014" cy="81801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rgbClr val="00B050"/>
                </a:solidFill>
              </a:rPr>
              <a:t>ИТОГИ НАШЕГО ПРОЕКТА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502953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*Дети научились пользоваться индивидуальными предметами(носовым платком, салфеткой, полотенцем, расчёской) 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Держать ложку в правой руке.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По порядку одеваться и раздеваться.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При небольшой помощи взрослого снимать одежду и обувь(расстёгивать  и застегивать молнию, застёжки на липучках) 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Аккуратно складывать снятую одежду.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 * Следить за своим внешним видом.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Пользоваться мылом, аккуратно мыть руки, лицо, насухо вытираться после умывания.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Вешать полотенце на место, пользоваться расчёской и носовым платком.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* Правильно пользоваться столовой и чайной ложками, салфеткой; не крошить хлеб, пережёвывать пищу с закрытым ртом, не разговаривать с полным ртом.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4030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Сформировать </a:t>
            </a:r>
            <a:r>
              <a:rPr lang="ru-RU" dirty="0">
                <a:solidFill>
                  <a:srgbClr val="FFFF00"/>
                </a:solidFill>
              </a:rPr>
              <a:t>культурно – </a:t>
            </a:r>
            <a:r>
              <a:rPr lang="ru-RU" dirty="0" smtClean="0">
                <a:solidFill>
                  <a:srgbClr val="FFFF00"/>
                </a:solidFill>
              </a:rPr>
              <a:t>гигиенические навыки у </a:t>
            </a:r>
            <a:r>
              <a:rPr lang="ru-RU" dirty="0">
                <a:solidFill>
                  <a:srgbClr val="FFFF00"/>
                </a:solidFill>
              </a:rPr>
              <a:t>детей </a:t>
            </a:r>
            <a:r>
              <a:rPr lang="ru-RU" dirty="0" smtClean="0">
                <a:solidFill>
                  <a:srgbClr val="FFFF00"/>
                </a:solidFill>
              </a:rPr>
              <a:t>младшего дошкольного возраста.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B0F0"/>
                </a:solidFill>
              </a:rPr>
              <a:t>ЗАДАЧИ:</a:t>
            </a:r>
          </a:p>
          <a:p>
            <a:pPr lvl="0">
              <a:buClr>
                <a:srgbClr val="72A376"/>
              </a:buClr>
              <a:buNone/>
            </a:pPr>
            <a:r>
              <a:rPr lang="ru-RU" dirty="0" smtClean="0"/>
              <a:t> -формировать культурно-гигиенические навыки  </a:t>
            </a:r>
            <a:r>
              <a:rPr lang="ru-RU" sz="2900" dirty="0"/>
              <a:t>в разных видах </a:t>
            </a:r>
            <a:r>
              <a:rPr lang="ru-RU" sz="2900" dirty="0" smtClean="0"/>
              <a:t>деятельности, </a:t>
            </a:r>
            <a:r>
              <a:rPr lang="ru-RU" dirty="0" smtClean="0"/>
              <a:t>через </a:t>
            </a:r>
            <a:r>
              <a:rPr lang="ru-RU" dirty="0"/>
              <a:t>использование художественной </a:t>
            </a:r>
            <a:r>
              <a:rPr lang="ru-RU" dirty="0" smtClean="0"/>
              <a:t>литературы.</a:t>
            </a:r>
          </a:p>
          <a:p>
            <a:pPr lvl="0">
              <a:buClr>
                <a:srgbClr val="72A376"/>
              </a:buClr>
              <a:buNone/>
            </a:pPr>
            <a:r>
              <a:rPr lang="ru-RU" dirty="0" smtClean="0"/>
              <a:t> </a:t>
            </a:r>
          </a:p>
          <a:p>
            <a:pPr lvl="0">
              <a:buClr>
                <a:srgbClr val="72A376"/>
              </a:buClr>
              <a:buNone/>
            </a:pPr>
            <a:r>
              <a:rPr lang="ru-RU" dirty="0" smtClean="0"/>
              <a:t>- формировать простейшие навыки поведения во время еды, умывания.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-  Привлечь родителей к соблюдению и развитию навыков личной гигиены дома.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285852" y="285728"/>
            <a:ext cx="585791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</a:rPr>
              <a:t>2. Цель проекта: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doy115.ru/vospit89/babina/KGN/prezentatsiya_KGN_Page_2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Материал, который был использован в проекте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5143536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1.«От рождения до школы» Примерная основная общеобразовательная программа дошкольного образования /Под ред. Н.Е. </a:t>
            </a:r>
            <a:r>
              <a:rPr lang="ru-RU" sz="4000" dirty="0" err="1" smtClean="0">
                <a:solidFill>
                  <a:srgbClr val="FFFF00"/>
                </a:solidFill>
              </a:rPr>
              <a:t>Вераксы</a:t>
            </a:r>
            <a:r>
              <a:rPr lang="ru-RU" sz="4000" dirty="0" smtClean="0">
                <a:solidFill>
                  <a:srgbClr val="FFFF00"/>
                </a:solidFill>
              </a:rPr>
              <a:t>, Т.С. Комаровой, М.А.Васильевой. -М; МОЗАИКА-СИНТЕЗ, 2012. -336с.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2. Бачурина, В. Н. Новые развивающие игры для дошколят популярная литература. /В. Н. Бачурина–М. :ДОМ </a:t>
            </a:r>
            <a:r>
              <a:rPr lang="en-US" sz="4000" dirty="0" smtClean="0">
                <a:solidFill>
                  <a:srgbClr val="FFFF00"/>
                </a:solidFill>
              </a:rPr>
              <a:t>XXI</a:t>
            </a:r>
            <a:r>
              <a:rPr lang="ru-RU" sz="4000" dirty="0" smtClean="0">
                <a:solidFill>
                  <a:srgbClr val="FFFF00"/>
                </a:solidFill>
              </a:rPr>
              <a:t> век РИПОЛ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классик, 200.–С. 114-118.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3. </a:t>
            </a:r>
            <a:r>
              <a:rPr lang="ru-RU" sz="4000" dirty="0" err="1" smtClean="0">
                <a:solidFill>
                  <a:srgbClr val="FFFF00"/>
                </a:solidFill>
              </a:rPr>
              <a:t>Богина</a:t>
            </a:r>
            <a:r>
              <a:rPr lang="ru-RU" sz="4000" dirty="0" smtClean="0">
                <a:solidFill>
                  <a:srgbClr val="FFFF00"/>
                </a:solidFill>
              </a:rPr>
              <a:t>, Т. Л. Охрана здоровья детей в дошкольных учреждениях методическое пособие/Т. Л. </a:t>
            </a:r>
            <a:r>
              <a:rPr lang="ru-RU" sz="4000" dirty="0" err="1" smtClean="0">
                <a:solidFill>
                  <a:srgbClr val="FFFF00"/>
                </a:solidFill>
              </a:rPr>
              <a:t>Богина</a:t>
            </a:r>
            <a:r>
              <a:rPr lang="ru-RU" sz="4000" dirty="0" smtClean="0">
                <a:solidFill>
                  <a:srgbClr val="FFFF00"/>
                </a:solidFill>
              </a:rPr>
              <a:t>. –М. :Издательство «Мозаика-Синтез»,2006. – С. 94 -96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4. </a:t>
            </a:r>
            <a:r>
              <a:rPr lang="ru-RU" sz="4000" dirty="0" err="1" smtClean="0">
                <a:solidFill>
                  <a:srgbClr val="FFFF00"/>
                </a:solidFill>
              </a:rPr>
              <a:t>Доскин</a:t>
            </a:r>
            <a:r>
              <a:rPr lang="ru-RU" sz="4000" dirty="0" smtClean="0">
                <a:solidFill>
                  <a:srgbClr val="FFFF00"/>
                </a:solidFill>
              </a:rPr>
              <a:t>, В. А. Растем здоровыми [Текст]:пособие для </a:t>
            </a:r>
            <a:r>
              <a:rPr lang="ru-RU" sz="4000" dirty="0" err="1" smtClean="0">
                <a:solidFill>
                  <a:srgbClr val="FFFF00"/>
                </a:solidFill>
              </a:rPr>
              <a:t>воспитателей,родителей</a:t>
            </a:r>
            <a:r>
              <a:rPr lang="ru-RU" sz="4000" dirty="0" smtClean="0">
                <a:solidFill>
                  <a:srgbClr val="FFFF00"/>
                </a:solidFill>
              </a:rPr>
              <a:t> и инструкторов физкультуры /В. А. </a:t>
            </a:r>
            <a:r>
              <a:rPr lang="ru-RU" sz="4000" dirty="0" err="1" smtClean="0">
                <a:solidFill>
                  <a:srgbClr val="FFFF00"/>
                </a:solidFill>
              </a:rPr>
              <a:t>Доскин</a:t>
            </a:r>
            <a:r>
              <a:rPr lang="ru-RU" sz="4000" dirty="0" smtClean="0">
                <a:solidFill>
                  <a:srgbClr val="FFFF00"/>
                </a:solidFill>
              </a:rPr>
              <a:t>, Л. Г. </a:t>
            </a:r>
            <a:r>
              <a:rPr lang="ru-RU" sz="4000" dirty="0" err="1" smtClean="0">
                <a:solidFill>
                  <a:srgbClr val="FFFF00"/>
                </a:solidFill>
              </a:rPr>
              <a:t>Голубева</a:t>
            </a:r>
            <a:r>
              <a:rPr lang="ru-RU" sz="4000" dirty="0" smtClean="0">
                <a:solidFill>
                  <a:srgbClr val="FFFF00"/>
                </a:solidFill>
              </a:rPr>
              <a:t>–М:«Просвещение», 2002. С. 52–55.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5. Расту культурным [Текст]:-Полиграф–Проект Москва 2011. С. 12-24.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6. Крылова, Н. И. </a:t>
            </a:r>
            <a:r>
              <a:rPr lang="ru-RU" sz="4000" dirty="0" err="1" smtClean="0">
                <a:solidFill>
                  <a:srgbClr val="FFFF00"/>
                </a:solidFill>
              </a:rPr>
              <a:t>Здоровьесберегающее</a:t>
            </a:r>
            <a:r>
              <a:rPr lang="ru-RU" sz="4000" dirty="0" smtClean="0">
                <a:solidFill>
                  <a:srgbClr val="FFFF00"/>
                </a:solidFill>
              </a:rPr>
              <a:t> пространство в </a:t>
            </a:r>
            <a:r>
              <a:rPr lang="ru-RU" sz="4000" dirty="0" err="1" smtClean="0">
                <a:solidFill>
                  <a:srgbClr val="FFFF00"/>
                </a:solidFill>
              </a:rPr>
              <a:t>ДОУ.Проектирование</a:t>
            </a:r>
            <a:r>
              <a:rPr lang="ru-RU" sz="4000" dirty="0" smtClean="0">
                <a:solidFill>
                  <a:srgbClr val="FFFF00"/>
                </a:solidFill>
              </a:rPr>
              <a:t>, тренинги, занятия [Текст]: методическое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пособие/Н. И. Крылова. –Волгоград: издательство «Учитель», 2009.164-169с.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7. </a:t>
            </a:r>
            <a:r>
              <a:rPr lang="ru-RU" sz="4000" dirty="0" err="1" smtClean="0">
                <a:solidFill>
                  <a:srgbClr val="FFFF00"/>
                </a:solidFill>
              </a:rPr>
              <a:t>Картушина</a:t>
            </a:r>
            <a:r>
              <a:rPr lang="ru-RU" sz="4000" dirty="0" smtClean="0">
                <a:solidFill>
                  <a:srgbClr val="FFFF00"/>
                </a:solidFill>
              </a:rPr>
              <a:t>, М. Ю. Сценарии оздоровительных досугов для детей 3-4 лет: методическое пособие / М. Ю. </a:t>
            </a:r>
            <a:r>
              <a:rPr lang="ru-RU" sz="4000" dirty="0" err="1" smtClean="0">
                <a:solidFill>
                  <a:srgbClr val="FFFF00"/>
                </a:solidFill>
              </a:rPr>
              <a:t>Картушина</a:t>
            </a:r>
            <a:r>
              <a:rPr lang="ru-RU" sz="4000" dirty="0" smtClean="0">
                <a:solidFill>
                  <a:srgbClr val="FFFF00"/>
                </a:solidFill>
              </a:rPr>
              <a:t>. – М. : ТЦ «Сфера»,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2004. С. 30–33, 43-48с.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8. </a:t>
            </a:r>
            <a:r>
              <a:rPr lang="ru-RU" sz="4000" dirty="0" err="1" smtClean="0">
                <a:solidFill>
                  <a:srgbClr val="FFFF00"/>
                </a:solidFill>
              </a:rPr>
              <a:t>Михайленко</a:t>
            </a:r>
            <a:r>
              <a:rPr lang="ru-RU" sz="4000" dirty="0" smtClean="0">
                <a:solidFill>
                  <a:srgbClr val="FFFF00"/>
                </a:solidFill>
              </a:rPr>
              <a:t> И. Я., Короткова Н. А. Организация сюжетной игры в детском </a:t>
            </a:r>
            <a:r>
              <a:rPr lang="ru-RU" sz="4000" dirty="0" err="1" smtClean="0">
                <a:solidFill>
                  <a:srgbClr val="FFFF00"/>
                </a:solidFill>
              </a:rPr>
              <a:t>саду.Пособие</a:t>
            </a:r>
            <a:r>
              <a:rPr lang="ru-RU" sz="4000" dirty="0" smtClean="0">
                <a:solidFill>
                  <a:srgbClr val="FFFF00"/>
                </a:solidFill>
              </a:rPr>
              <a:t> для воспитателей Москва 2001г. С. 32-38.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9. Прищепа, С. С. Физическое развитие и здоровье детей 3-7 лет методическое пособие / С. С. Прищепа. – М. :ТЦ «Сфера», 2009.–89-90с.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47290" cy="473029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Образовательная область здоровье требует от нас формировать у детей привычки к здоровому образу жизни, которые всегда стоят на первом месте.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В процессе повседневной работы с детьми необходимо стремиться к тому, чтобы выполнение правил личной гигиены стало для них естественным, а гигиенические навыки с возрастом постоянно совершенствовались.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Гигиеническая культура столь же важна для человека, как и умение разговаривать, писать, читать. Уход за собой дарит человеку прекрасное ощущение чистоты, здоровья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Главная задача - формировать простейшие навыки опрятности и самообслуживания, закладывать фундамент гигиенической культуры.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28728" y="214290"/>
            <a:ext cx="642942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3. Актуальность проекта: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84784"/>
            <a:ext cx="8103274" cy="4641379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1. Научить детей следить за своим внешним видом</a:t>
            </a:r>
            <a:r>
              <a:rPr lang="ru-RU" dirty="0" smtClean="0">
                <a:solidFill>
                  <a:srgbClr val="FFFF00"/>
                </a:solidFill>
              </a:rPr>
              <a:t>;  </a:t>
            </a:r>
            <a:r>
              <a:rPr lang="ru-RU" dirty="0">
                <a:solidFill>
                  <a:srgbClr val="FFFF00"/>
                </a:solidFill>
              </a:rPr>
              <a:t>пользоваться </a:t>
            </a:r>
            <a:r>
              <a:rPr lang="ru-RU" dirty="0" smtClean="0">
                <a:solidFill>
                  <a:srgbClr val="FFFF00"/>
                </a:solidFill>
              </a:rPr>
              <a:t>мылом аккуратно </a:t>
            </a:r>
            <a:r>
              <a:rPr lang="ru-RU" dirty="0">
                <a:solidFill>
                  <a:srgbClr val="FFFF00"/>
                </a:solidFill>
              </a:rPr>
              <a:t>мыть руки, лицо, уши; насухо вытираться после умывания; вешать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  полотенце </a:t>
            </a:r>
            <a:r>
              <a:rPr lang="ru-RU" dirty="0">
                <a:solidFill>
                  <a:srgbClr val="FFFF00"/>
                </a:solidFill>
              </a:rPr>
              <a:t>на место, пользоваться расчёской и носовым платком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  <a:p>
            <a:pPr>
              <a:buNone/>
            </a:pP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2. </a:t>
            </a:r>
            <a:r>
              <a:rPr lang="ru-RU" dirty="0" smtClean="0">
                <a:solidFill>
                  <a:srgbClr val="FFFF00"/>
                </a:solidFill>
              </a:rPr>
              <a:t>Повысить  знания </a:t>
            </a:r>
            <a:r>
              <a:rPr lang="ru-RU" dirty="0">
                <a:solidFill>
                  <a:srgbClr val="FFFF00"/>
                </a:solidFill>
              </a:rPr>
              <a:t>родителей для обеспечения успешного </a:t>
            </a:r>
            <a:r>
              <a:rPr lang="ru-RU" dirty="0" smtClean="0">
                <a:solidFill>
                  <a:srgbClr val="FFFF00"/>
                </a:solidFill>
              </a:rPr>
              <a:t>развития детей</a:t>
            </a:r>
            <a:r>
              <a:rPr lang="ru-RU" dirty="0">
                <a:solidFill>
                  <a:srgbClr val="FFFF00"/>
                </a:solidFill>
              </a:rPr>
              <a:t>. 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  3.  Укрепить связь </a:t>
            </a:r>
            <a:r>
              <a:rPr lang="ru-RU" dirty="0">
                <a:solidFill>
                  <a:srgbClr val="FFFF00"/>
                </a:solidFill>
              </a:rPr>
              <a:t>между детским садом и семьёй.</a:t>
            </a:r>
          </a:p>
        </p:txBody>
      </p:sp>
      <p:sp>
        <p:nvSpPr>
          <p:cNvPr id="4" name="Овал 3"/>
          <p:cNvSpPr/>
          <p:nvPr/>
        </p:nvSpPr>
        <p:spPr>
          <a:xfrm>
            <a:off x="857224" y="285728"/>
            <a:ext cx="735811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4. Предполагаемый результат: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484784"/>
            <a:ext cx="3884240" cy="46413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00FF"/>
                </a:solidFill>
              </a:rPr>
              <a:t>РАЗДЕЛЫ   ПРОГРАММЫ</a:t>
            </a:r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r>
              <a:rPr lang="ru-RU" sz="2000" dirty="0">
                <a:solidFill>
                  <a:srgbClr val="FFFF00"/>
                </a:solidFill>
              </a:rPr>
              <a:t>Игровая </a:t>
            </a:r>
            <a:r>
              <a:rPr lang="ru-RU" sz="2000" dirty="0" smtClean="0">
                <a:solidFill>
                  <a:srgbClr val="FFFF00"/>
                </a:solidFill>
              </a:rPr>
              <a:t>деятельность</a:t>
            </a:r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/>
          </a:p>
          <a:p>
            <a:r>
              <a:rPr lang="ru-RU" sz="2000" dirty="0" smtClean="0">
                <a:solidFill>
                  <a:srgbClr val="FFFF00"/>
                </a:solidFill>
              </a:rPr>
              <a:t>Социально-нравственное воспитание</a:t>
            </a:r>
            <a:r>
              <a:rPr lang="ru-RU" sz="2000" dirty="0">
                <a:solidFill>
                  <a:srgbClr val="FFFF00"/>
                </a:solidFill>
              </a:rPr>
              <a:t>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5800" y="1484784"/>
            <a:ext cx="4191000" cy="4641379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rgbClr val="0000FF"/>
                </a:solidFill>
              </a:rPr>
              <a:t>ВИДЫ ДЕТСКО-ВЗРОСЛОЙ </a:t>
            </a:r>
            <a:r>
              <a:rPr lang="ru-RU" sz="2000" b="1" dirty="0" smtClean="0">
                <a:solidFill>
                  <a:srgbClr val="0000FF"/>
                </a:solidFill>
              </a:rPr>
              <a:t>ДЕЯТЕЛЬНОСТИ</a:t>
            </a:r>
          </a:p>
          <a:p>
            <a:r>
              <a:rPr lang="ru-RU" sz="2000" dirty="0" err="1"/>
              <a:t>Д\Игры</a:t>
            </a:r>
            <a:r>
              <a:rPr lang="ru-RU" sz="2000" dirty="0"/>
              <a:t>: « Чистоплотные дети», « Что </a:t>
            </a:r>
            <a:r>
              <a:rPr lang="ru-RU" sz="2000" dirty="0" smtClean="0"/>
              <a:t>нужно  кукле</a:t>
            </a:r>
            <a:r>
              <a:rPr lang="ru-RU" sz="2000" dirty="0"/>
              <a:t>». </a:t>
            </a:r>
            <a:endParaRPr lang="ru-RU" sz="2000" dirty="0" smtClean="0"/>
          </a:p>
          <a:p>
            <a:r>
              <a:rPr lang="ru-RU" sz="2000" dirty="0" smtClean="0"/>
              <a:t>«</a:t>
            </a:r>
            <a:r>
              <a:rPr lang="ru-RU" sz="2000" dirty="0"/>
              <a:t>Что ты можешь о них рассказать»,</a:t>
            </a:r>
          </a:p>
          <a:p>
            <a:r>
              <a:rPr lang="ru-RU" sz="2000" dirty="0"/>
              <a:t>«Мыльные перчатки». «</a:t>
            </a:r>
            <a:r>
              <a:rPr lang="ru-RU" sz="2000" dirty="0" err="1"/>
              <a:t>Умывалочка</a:t>
            </a:r>
            <a:r>
              <a:rPr lang="ru-RU" sz="2000" dirty="0" smtClean="0"/>
              <a:t>».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«</a:t>
            </a:r>
            <a:r>
              <a:rPr lang="ru-RU" sz="2000" dirty="0" smtClean="0"/>
              <a:t>Делаем причёску</a:t>
            </a:r>
            <a:r>
              <a:rPr lang="ru-RU" sz="2000" dirty="0"/>
              <a:t>».</a:t>
            </a:r>
          </a:p>
          <a:p>
            <a:r>
              <a:rPr lang="ru-RU" sz="2000" dirty="0" err="1"/>
              <a:t>П\игра</a:t>
            </a:r>
            <a:r>
              <a:rPr lang="ru-RU" sz="2000" dirty="0"/>
              <a:t> «Не хотим мы больше спать»</a:t>
            </a:r>
          </a:p>
          <a:p>
            <a:r>
              <a:rPr lang="ru-RU" sz="2000" dirty="0" err="1"/>
              <a:t>С\р</a:t>
            </a:r>
            <a:r>
              <a:rPr lang="ru-RU" sz="2000" dirty="0"/>
              <a:t> игра «Парикмахерская</a:t>
            </a:r>
            <a:r>
              <a:rPr lang="ru-RU" sz="2000" dirty="0" smtClean="0"/>
              <a:t>»</a:t>
            </a:r>
          </a:p>
          <a:p>
            <a:endParaRPr lang="ru-RU" sz="2000" b="1" dirty="0"/>
          </a:p>
          <a:p>
            <a:r>
              <a:rPr lang="ru-RU" sz="2000" dirty="0" smtClean="0"/>
              <a:t>Занятие-игра </a:t>
            </a:r>
            <a:r>
              <a:rPr lang="ru-RU" sz="2000" dirty="0"/>
              <a:t>«Мы моем свои расчёски»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500034" y="285728"/>
            <a:ext cx="807249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5. </a:t>
            </a:r>
            <a:r>
              <a:rPr lang="ru-RU" sz="2800" b="1" dirty="0" smtClean="0"/>
              <a:t>Схема реализации проекта</a:t>
            </a:r>
            <a:endParaRPr lang="ru-RU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214290"/>
            <a:ext cx="3278168" cy="5911873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Речевое </a:t>
            </a:r>
            <a:r>
              <a:rPr lang="ru-RU" dirty="0" smtClean="0">
                <a:solidFill>
                  <a:srgbClr val="FFFF00"/>
                </a:solidFill>
              </a:rPr>
              <a:t>развитие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>
                <a:solidFill>
                  <a:srgbClr val="FFFF00"/>
                </a:solidFill>
              </a:rPr>
              <a:t>Познавательное развитие</a:t>
            </a:r>
          </a:p>
          <a:p>
            <a:endParaRPr lang="ru-RU" sz="2400" dirty="0">
              <a:solidFill>
                <a:srgbClr val="FFFF00"/>
              </a:solidFill>
            </a:endParaRP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endParaRPr lang="ru-RU" sz="2400" dirty="0">
              <a:solidFill>
                <a:srgbClr val="FFFF00"/>
              </a:solidFill>
            </a:endParaRP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endParaRPr lang="ru-RU" sz="2400" dirty="0">
              <a:solidFill>
                <a:srgbClr val="FFFF00"/>
              </a:solidFill>
            </a:endParaRPr>
          </a:p>
          <a:p>
            <a:pPr lvl="0">
              <a:buClr>
                <a:srgbClr val="B83D68"/>
              </a:buClr>
            </a:pPr>
            <a:r>
              <a:rPr lang="ru-RU" sz="2400" dirty="0">
                <a:solidFill>
                  <a:srgbClr val="FFFF00"/>
                </a:solidFill>
              </a:rPr>
              <a:t>Художественная  литература</a:t>
            </a:r>
          </a:p>
          <a:p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47864" y="214290"/>
            <a:ext cx="5338936" cy="5911873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Беседа на тему «Да здравствует мыло душистое»</a:t>
            </a:r>
          </a:p>
          <a:p>
            <a:r>
              <a:rPr lang="ru-RU" sz="2000" dirty="0" err="1"/>
              <a:t>Д\Игры</a:t>
            </a:r>
            <a:r>
              <a:rPr lang="ru-RU" sz="2000" dirty="0"/>
              <a:t>: « </a:t>
            </a:r>
            <a:r>
              <a:rPr lang="ru-RU" sz="2000" dirty="0" smtClean="0"/>
              <a:t>Полезно-вредно»,    </a:t>
            </a:r>
            <a:r>
              <a:rPr lang="ru-RU" sz="2000" dirty="0"/>
              <a:t>« </a:t>
            </a:r>
            <a:r>
              <a:rPr lang="ru-RU" sz="2000" dirty="0" smtClean="0"/>
              <a:t>Подбери предметы»</a:t>
            </a:r>
            <a:endParaRPr lang="ru-RU" sz="2000" dirty="0"/>
          </a:p>
          <a:p>
            <a:r>
              <a:rPr lang="ru-RU" sz="2000" dirty="0" smtClean="0"/>
              <a:t>«</a:t>
            </a:r>
            <a:r>
              <a:rPr lang="ru-RU" sz="2000" dirty="0"/>
              <a:t>Что ты можешь о них рассказать»,</a:t>
            </a:r>
          </a:p>
          <a:p>
            <a:r>
              <a:rPr lang="ru-RU" sz="2000" dirty="0" err="1"/>
              <a:t>С\р</a:t>
            </a:r>
            <a:r>
              <a:rPr lang="ru-RU" sz="2000" dirty="0"/>
              <a:t> игра «Парикмахерская</a:t>
            </a:r>
            <a:r>
              <a:rPr lang="ru-RU" sz="2000" dirty="0" smtClean="0"/>
              <a:t>»</a:t>
            </a:r>
          </a:p>
          <a:p>
            <a:endParaRPr lang="ru-RU" sz="2000" dirty="0"/>
          </a:p>
          <a:p>
            <a:r>
              <a:rPr lang="ru-RU" sz="2000" dirty="0"/>
              <a:t>Занятие на </a:t>
            </a:r>
            <a:r>
              <a:rPr lang="ru-RU" sz="2000" dirty="0" smtClean="0"/>
              <a:t>тему: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«Да здравствует мыло душистое»</a:t>
            </a:r>
          </a:p>
          <a:p>
            <a:r>
              <a:rPr lang="ru-RU" sz="2000" dirty="0"/>
              <a:t>Экспериментирование «Надувание мыльных</a:t>
            </a:r>
          </a:p>
          <a:p>
            <a:r>
              <a:rPr lang="ru-RU" sz="2000" dirty="0"/>
              <a:t>пузырей», «У кого пена выше и пышнее»</a:t>
            </a:r>
          </a:p>
          <a:p>
            <a:r>
              <a:rPr lang="ru-RU" sz="2000" dirty="0"/>
              <a:t>Знакомство с алгоритмом мытья рук, плакатами с</a:t>
            </a:r>
          </a:p>
          <a:p>
            <a:r>
              <a:rPr lang="ru-RU" sz="2000" dirty="0"/>
              <a:t>правилами гигиены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smtClean="0"/>
              <a:t>Д\игра </a:t>
            </a:r>
            <a:r>
              <a:rPr lang="ru-RU" sz="2000" dirty="0"/>
              <a:t>«Выжми мочалку</a:t>
            </a:r>
            <a:r>
              <a:rPr lang="ru-RU" sz="2000" dirty="0" smtClean="0"/>
              <a:t>»</a:t>
            </a:r>
          </a:p>
          <a:p>
            <a:pPr lvl="0">
              <a:buClr>
                <a:srgbClr val="B83D68"/>
              </a:buClr>
            </a:pPr>
            <a:r>
              <a:rPr lang="ru-RU" sz="2000" dirty="0">
                <a:solidFill>
                  <a:prstClr val="white"/>
                </a:solidFill>
              </a:rPr>
              <a:t>Чтение произведений </a:t>
            </a:r>
            <a:r>
              <a:rPr lang="ru-RU" sz="2000" dirty="0" err="1">
                <a:solidFill>
                  <a:prstClr val="white"/>
                </a:solidFill>
              </a:rPr>
              <a:t>К.Чуковский</a:t>
            </a:r>
            <a:r>
              <a:rPr lang="ru-RU" sz="2000" dirty="0">
                <a:solidFill>
                  <a:prstClr val="white"/>
                </a:solidFill>
              </a:rPr>
              <a:t> «Мой </a:t>
            </a:r>
            <a:r>
              <a:rPr lang="ru-RU" sz="2000" dirty="0" err="1">
                <a:solidFill>
                  <a:prstClr val="white"/>
                </a:solidFill>
              </a:rPr>
              <a:t>додыр</a:t>
            </a:r>
            <a:r>
              <a:rPr lang="ru-RU" sz="2000" dirty="0">
                <a:solidFill>
                  <a:prstClr val="white"/>
                </a:solidFill>
              </a:rPr>
              <a:t>»,</a:t>
            </a:r>
          </a:p>
          <a:p>
            <a:pPr lvl="0">
              <a:buClr>
                <a:srgbClr val="B83D68"/>
              </a:buClr>
            </a:pPr>
            <a:r>
              <a:rPr lang="ru-RU" sz="2000" dirty="0">
                <a:solidFill>
                  <a:prstClr val="white"/>
                </a:solidFill>
              </a:rPr>
              <a:t> «Доктор Айболит», А. </a:t>
            </a:r>
            <a:r>
              <a:rPr lang="ru-RU" sz="2000" dirty="0" err="1">
                <a:solidFill>
                  <a:prstClr val="white"/>
                </a:solidFill>
              </a:rPr>
              <a:t>Барто</a:t>
            </a:r>
            <a:r>
              <a:rPr lang="ru-RU" sz="2000" dirty="0">
                <a:solidFill>
                  <a:prstClr val="white"/>
                </a:solidFill>
              </a:rPr>
              <a:t> «Девочка чумазая», </a:t>
            </a:r>
            <a:r>
              <a:rPr lang="ru-RU" sz="2000" dirty="0" err="1">
                <a:solidFill>
                  <a:prstClr val="white"/>
                </a:solidFill>
              </a:rPr>
              <a:t>потешек</a:t>
            </a:r>
            <a:r>
              <a:rPr lang="ru-RU" sz="2000" dirty="0">
                <a:solidFill>
                  <a:prstClr val="white"/>
                </a:solidFill>
              </a:rPr>
              <a:t>, загадок.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3565630" cy="591187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Изобразительное творчество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Театрализованная</a:t>
            </a:r>
            <a:endParaRPr lang="ru-RU" sz="2400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   деятельность</a:t>
            </a:r>
          </a:p>
          <a:p>
            <a:endParaRPr lang="ru-RU" sz="2400" dirty="0" smtClean="0"/>
          </a:p>
          <a:p>
            <a:pPr>
              <a:buNone/>
            </a:pPr>
            <a:endParaRPr lang="ru-RU" sz="2400" dirty="0"/>
          </a:p>
          <a:p>
            <a:r>
              <a:rPr lang="ru-RU" sz="2400" dirty="0">
                <a:solidFill>
                  <a:srgbClr val="FFFF00"/>
                </a:solidFill>
              </a:rPr>
              <a:t>Физическое </a:t>
            </a:r>
            <a:r>
              <a:rPr lang="ru-RU" sz="2400" dirty="0" smtClean="0">
                <a:solidFill>
                  <a:srgbClr val="FFFF00"/>
                </a:solidFill>
              </a:rPr>
              <a:t>развитие</a:t>
            </a:r>
          </a:p>
          <a:p>
            <a:endParaRPr lang="ru-RU" sz="2400" dirty="0">
              <a:solidFill>
                <a:srgbClr val="FFFF00"/>
              </a:solidFill>
            </a:endParaRP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pPr lvl="0">
              <a:buClr>
                <a:srgbClr val="B83D68"/>
              </a:buClr>
            </a:pPr>
            <a:r>
              <a:rPr lang="ru-RU" sz="2400" dirty="0">
                <a:solidFill>
                  <a:srgbClr val="FFFF00"/>
                </a:solidFill>
              </a:rPr>
              <a:t>Работа с родителями</a:t>
            </a:r>
          </a:p>
          <a:p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214290"/>
            <a:ext cx="4834880" cy="5911873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Рисование</a:t>
            </a:r>
            <a:r>
              <a:rPr lang="ru-RU" sz="2000" dirty="0" smtClean="0"/>
              <a:t> </a:t>
            </a:r>
            <a:r>
              <a:rPr lang="ru-RU" sz="2000" dirty="0"/>
              <a:t>«Полосатые полотенца для лесных</a:t>
            </a:r>
          </a:p>
          <a:p>
            <a:r>
              <a:rPr lang="ru-RU" sz="2000" dirty="0"/>
              <a:t>зверушек»</a:t>
            </a:r>
          </a:p>
          <a:p>
            <a:r>
              <a:rPr lang="ru-RU" sz="2000" b="1" dirty="0"/>
              <a:t>Лепка</a:t>
            </a:r>
            <a:r>
              <a:rPr lang="ru-RU" sz="2000" dirty="0"/>
              <a:t> « Мыло для наших друзей»</a:t>
            </a:r>
          </a:p>
          <a:p>
            <a:r>
              <a:rPr lang="ru-RU" sz="2000" b="1" dirty="0"/>
              <a:t>Аппликация</a:t>
            </a:r>
            <a:r>
              <a:rPr lang="ru-RU" sz="2000" dirty="0"/>
              <a:t> «Мыльные пузыри</a:t>
            </a:r>
            <a:r>
              <a:rPr lang="ru-RU" sz="2000" dirty="0" smtClean="0"/>
              <a:t>»</a:t>
            </a:r>
          </a:p>
          <a:p>
            <a:endParaRPr lang="ru-RU" sz="2000" dirty="0" smtClean="0"/>
          </a:p>
          <a:p>
            <a:r>
              <a:rPr lang="ru-RU" sz="2000" dirty="0" smtClean="0"/>
              <a:t>Обыгрывание </a:t>
            </a:r>
            <a:r>
              <a:rPr lang="ru-RU" sz="2000" dirty="0" err="1"/>
              <a:t>потешек</a:t>
            </a:r>
            <a:r>
              <a:rPr lang="ru-RU" sz="2000" dirty="0"/>
              <a:t>, </a:t>
            </a:r>
            <a:r>
              <a:rPr lang="ru-RU" sz="2000" dirty="0" smtClean="0"/>
              <a:t>сказок, песни </a:t>
            </a:r>
            <a:r>
              <a:rPr lang="ru-RU" sz="2000" dirty="0"/>
              <a:t>«Вот так хорошо»</a:t>
            </a:r>
          </a:p>
          <a:p>
            <a:r>
              <a:rPr lang="ru-RU" sz="2000" dirty="0"/>
              <a:t>сл. </a:t>
            </a:r>
            <a:r>
              <a:rPr lang="ru-RU" sz="2000" dirty="0" err="1"/>
              <a:t>О.Высотской</a:t>
            </a:r>
            <a:r>
              <a:rPr lang="ru-RU" sz="2000" dirty="0"/>
              <a:t>, муз. </a:t>
            </a:r>
            <a:r>
              <a:rPr lang="ru-RU" sz="2000" dirty="0" err="1" smtClean="0"/>
              <a:t>Попатенко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err="1"/>
              <a:t>П\игра</a:t>
            </a:r>
            <a:r>
              <a:rPr lang="ru-RU" sz="2000" dirty="0"/>
              <a:t> «Не хотим мы больше спать»</a:t>
            </a:r>
          </a:p>
          <a:p>
            <a:r>
              <a:rPr lang="ru-RU" sz="2000" dirty="0"/>
              <a:t>Спортивное развлечение «День чистюль</a:t>
            </a:r>
            <a:r>
              <a:rPr lang="ru-RU" sz="2000" dirty="0" smtClean="0"/>
              <a:t>»</a:t>
            </a:r>
          </a:p>
          <a:p>
            <a:endParaRPr lang="ru-RU" sz="2000" dirty="0"/>
          </a:p>
          <a:p>
            <a:pPr lvl="0">
              <a:buClr>
                <a:srgbClr val="B83D68"/>
              </a:buClr>
            </a:pPr>
            <a:r>
              <a:rPr lang="ru-RU" sz="2000" dirty="0" smtClean="0">
                <a:solidFill>
                  <a:prstClr val="white"/>
                </a:solidFill>
              </a:rPr>
              <a:t>Консультации : «Профилактика </a:t>
            </a:r>
            <a:r>
              <a:rPr lang="ru-RU" sz="2000" dirty="0">
                <a:solidFill>
                  <a:prstClr val="white"/>
                </a:solidFill>
              </a:rPr>
              <a:t>кариеса»,</a:t>
            </a:r>
          </a:p>
          <a:p>
            <a:pPr lvl="0">
              <a:buClr>
                <a:srgbClr val="B83D68"/>
              </a:buClr>
            </a:pPr>
            <a:r>
              <a:rPr lang="ru-RU" sz="2000" dirty="0">
                <a:solidFill>
                  <a:prstClr val="white"/>
                </a:solidFill>
              </a:rPr>
              <a:t> «Как научить ребёнка причёсываться»</a:t>
            </a:r>
          </a:p>
          <a:p>
            <a:pPr lvl="0">
              <a:buClr>
                <a:srgbClr val="B83D68"/>
              </a:buClr>
            </a:pPr>
            <a:r>
              <a:rPr lang="ru-RU" sz="2000" dirty="0" smtClean="0">
                <a:solidFill>
                  <a:prstClr val="white"/>
                </a:solidFill>
              </a:rPr>
              <a:t> </a:t>
            </a:r>
            <a:r>
              <a:rPr lang="ru-RU" sz="2000" dirty="0">
                <a:solidFill>
                  <a:prstClr val="white"/>
                </a:solidFill>
              </a:rPr>
              <a:t>« Формирование культурно-гигиенических навыков у детей», </a:t>
            </a:r>
          </a:p>
          <a:p>
            <a:pPr lvl="0">
              <a:buClr>
                <a:srgbClr val="B83D68"/>
              </a:buClr>
            </a:pPr>
            <a:r>
              <a:rPr lang="ru-RU" sz="2000" dirty="0">
                <a:solidFill>
                  <a:prstClr val="white"/>
                </a:solidFill>
              </a:rPr>
              <a:t>Создание  фото </a:t>
            </a:r>
            <a:r>
              <a:rPr lang="ru-RU" sz="2000" dirty="0" smtClean="0">
                <a:solidFill>
                  <a:prstClr val="white"/>
                </a:solidFill>
              </a:rPr>
              <a:t>коллажа.</a:t>
            </a:r>
            <a:endParaRPr lang="ru-RU" sz="2000" dirty="0">
              <a:solidFill>
                <a:prstClr val="white"/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901014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6. </a:t>
            </a:r>
            <a:r>
              <a:rPr lang="ru-RU" sz="2800" b="1" dirty="0">
                <a:solidFill>
                  <a:srgbClr val="FFFF00"/>
                </a:solidFill>
              </a:rPr>
              <a:t>Этапы работы над проектом</a:t>
            </a:r>
            <a:endParaRPr lang="ru-RU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08987727"/>
              </p:ext>
            </p:extLst>
          </p:nvPr>
        </p:nvGraphicFramePr>
        <p:xfrm>
          <a:off x="357159" y="785795"/>
          <a:ext cx="8103273" cy="566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4601"/>
                <a:gridCol w="1997036"/>
                <a:gridCol w="2128825"/>
                <a:gridCol w="1922811"/>
              </a:tblGrid>
              <a:tr h="787158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ЭТАП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 ДЕТЕЙ</a:t>
                      </a:r>
                      <a:endParaRPr lang="ru-RU" sz="1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16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ПЕДАГОГА</a:t>
                      </a:r>
                      <a:endParaRPr lang="ru-RU" sz="1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</a:p>
                    <a:p>
                      <a:r>
                        <a:rPr lang="ru-RU" sz="16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РОДИТЕЛЕЙ</a:t>
                      </a:r>
                      <a:endParaRPr lang="ru-RU" sz="1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2440191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ПОДГОТОВИТЕЛЬ-НЫЙ ЭТАП</a:t>
                      </a:r>
                      <a:endParaRPr lang="ru-RU" sz="16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Подбор литературы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данной теме. Разработка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содержания проекта.</a:t>
                      </a:r>
                      <a:endParaRPr lang="ru-RU" sz="1600" dirty="0" smtClean="0"/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материально-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технического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обеспечения 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Пополнение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«Музея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МОЙДОДЫРА»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предметами личной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гигиены.</a:t>
                      </a:r>
                      <a:endParaRPr lang="ru-RU" sz="1600" dirty="0"/>
                    </a:p>
                  </a:txBody>
                  <a:tcPr/>
                </a:tc>
              </a:tr>
              <a:tr h="2440191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ЭТАП</a:t>
                      </a:r>
                      <a:endParaRPr lang="ru-RU" sz="16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Участие детей по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реализации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проекта в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запланированных</a:t>
                      </a:r>
                    </a:p>
                    <a:p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Реализация занятий с детьми по теме</a:t>
                      </a:r>
                      <a:r>
                        <a:rPr lang="ru-RU" sz="1600" baseline="0" dirty="0" smtClean="0"/>
                        <a:t> «Мой друг – </a:t>
                      </a:r>
                      <a:r>
                        <a:rPr lang="ru-RU" sz="1600" baseline="0" dirty="0" err="1" smtClean="0"/>
                        <a:t>Мойдодыр</a:t>
                      </a:r>
                      <a:r>
                        <a:rPr lang="ru-RU" sz="1600" baseline="0" dirty="0" smtClean="0"/>
                        <a:t>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Работа с родителями;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Оформление музея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Реализация проекта 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запланированных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мероприятиях.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BF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B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1523</TotalTime>
  <Words>1190</Words>
  <Application>Microsoft Office PowerPoint</Application>
  <PresentationFormat>Экран (4:3)</PresentationFormat>
  <Paragraphs>216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Литейная</vt:lpstr>
      <vt:lpstr>Проект  «НАШ ДРУГ - МОЙДОДЫР»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6. Этапы работы над проектом</vt:lpstr>
      <vt:lpstr>Слайд 10</vt:lpstr>
      <vt:lpstr>ОСНОВНОЙ ЭТАП ПРОЕКТА.</vt:lpstr>
      <vt:lpstr>НА ЗАРЯДКУ СТАНОВИСЬ </vt:lpstr>
      <vt:lpstr>     -  Здоровье -   лучшее богатство.      - Здоровому все здорово.      - Здоровье -   всему голова.</vt:lpstr>
      <vt:lpstr>С ФИЗКУЛЬТУРОЙ ДРУЖИМ МЫ</vt:lpstr>
      <vt:lpstr>Слайд 15</vt:lpstr>
      <vt:lpstr>НАШ  БАССЕЙН ДОРОГОЙ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ИТОГИ НАШЕГО ПРОЕКТА</vt:lpstr>
      <vt:lpstr>Слайд 30</vt:lpstr>
      <vt:lpstr>Материал, который был использован в проекте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«НАШ ДРУГ - МОЙДОДЫР»</dc:title>
  <dc:creator>SER</dc:creator>
  <cp:lastModifiedBy>SER</cp:lastModifiedBy>
  <cp:revision>160</cp:revision>
  <dcterms:created xsi:type="dcterms:W3CDTF">2017-04-01T15:08:34Z</dcterms:created>
  <dcterms:modified xsi:type="dcterms:W3CDTF">2018-09-29T16:33:28Z</dcterms:modified>
</cp:coreProperties>
</file>