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68278-AEB5-4A36-AF59-2C3C687FFE8B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2B622-8466-45C6-8D68-EDC10D23A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maigra-учись играюч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6429420"/>
          </a:xfrm>
        </p:spPr>
        <p:txBody>
          <a:bodyPr>
            <a:normAutofit fontScale="47500" lnSpcReduction="20000"/>
          </a:bodyPr>
          <a:lstStyle/>
          <a:p>
            <a:pPr lvl="7" algn="ctr">
              <a:buNone/>
            </a:pP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Семенцова Ирина Петровна 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kern="1400" cap="all" dirty="0" smtClean="0">
                <a:latin typeface="Times New Roman" pitchFamily="18" charset="0"/>
                <a:cs typeface="Times New Roman" pitchFamily="18" charset="0"/>
              </a:rPr>
              <a:t>Методика использования игровой интегрированной среды </a:t>
            </a:r>
            <a:r>
              <a:rPr lang="ru-RU" sz="4900" b="1" kern="1400" cap="all" dirty="0" err="1" smtClean="0">
                <a:latin typeface="Times New Roman" pitchFamily="18" charset="0"/>
                <a:cs typeface="Times New Roman" pitchFamily="18" charset="0"/>
              </a:rPr>
              <a:t>Umapalata</a:t>
            </a:r>
            <a:r>
              <a:rPr lang="ru-RU" sz="4900" b="1" kern="1400" cap="all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900" b="1" kern="1400" cap="all" smtClean="0">
                <a:latin typeface="Times New Roman" pitchFamily="18" charset="0"/>
                <a:cs typeface="Times New Roman" pitchFamily="18" charset="0"/>
              </a:rPr>
              <a:t>уроках </a:t>
            </a:r>
            <a:r>
              <a:rPr lang="ru-RU" sz="4900" b="1" kern="1400" cap="all" smtClean="0">
                <a:latin typeface="Times New Roman" pitchFamily="18" charset="0"/>
                <a:cs typeface="Times New Roman" pitchFamily="18" charset="0"/>
              </a:rPr>
              <a:t>информатике,  </a:t>
            </a:r>
            <a:r>
              <a:rPr lang="ru-RU" sz="4900" b="1" kern="1400" cap="all" dirty="0" smtClean="0">
                <a:latin typeface="Times New Roman" pitchFamily="18" charset="0"/>
                <a:cs typeface="Times New Roman" pitchFamily="18" charset="0"/>
              </a:rPr>
              <a:t>Изобразительного искусства </a:t>
            </a:r>
            <a:r>
              <a:rPr lang="ru-RU" sz="4900" b="1" kern="1400" cap="all" dirty="0" smtClean="0">
                <a:latin typeface="Times New Roman" pitchFamily="18" charset="0"/>
                <a:cs typeface="Times New Roman" pitchFamily="18" charset="0"/>
              </a:rPr>
              <a:t>в начальных классах</a:t>
            </a:r>
            <a:endParaRPr lang="ru-RU" sz="4900" b="1" kern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Ст. Егорлыкская 2018 г.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maigra-учись играюч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71670" y="3071810"/>
            <a:ext cx="6838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maigra-учись играюч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14942" y="214290"/>
            <a:ext cx="3471858" cy="6429420"/>
          </a:xfrm>
        </p:spPr>
        <p:txBody>
          <a:bodyPr>
            <a:normAutofit/>
          </a:bodyPr>
          <a:lstStyle/>
          <a:p>
            <a:pPr algn="ctr"/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428604"/>
            <a:ext cx="664370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это целенаправленная творческая деятельность, в процессе которой обучаемые глубже и ярче постигают явления окружающей действительности и познают мир.</a:t>
            </a:r>
          </a:p>
          <a:p>
            <a:pPr algn="just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Интегрированные игровые технологии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инструмент связанности, взаимопроникновения и взаимодействия отдельных явлений окружающей действительности, обеспечивающих целостность представлений об окружающем мире.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maigra-учись играюч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500042"/>
            <a:ext cx="664373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процесс использования интерактивных сервисов на уроках по информатике в начальной школе.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урок по информатике  в начальных классах с использованием интерактивных дидактических игр, созданных в среде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Umapalata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методические рекомендации создания в интерактивной среде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Umapalata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использования дидактических игр на уроках по информатике в начальной школе.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maigra-учись играюч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500042"/>
            <a:ext cx="664373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 Рассмотреть особенности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игрофикации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образовании;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Провести анализ методических подходов использования игровых информационных технологий на уроках информатики в начальной школе;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Провести обзор игровых  интегрированных сред для школьников начальных классов;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Рассмотреть особенности разработки обучающей игры для начальных классов с помощью интерактивной среды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Umapalata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Разработать рекомендации по использованию разработанного цикла дидактических интерактивных игр на уроках учителем на уроках информатики во 2 классе;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Разработать уроки с использованием интерактивной дидактической игры и представить результаты апробации использования интегрированной среды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Umapalata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средства контроля на уроках информатики.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maigra-учись играюч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500042"/>
            <a:ext cx="48577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85984" y="214290"/>
            <a:ext cx="642942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Игорофикация</a:t>
            </a:r>
            <a:r>
              <a:rPr lang="ru-RU" sz="2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главный аспект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игрофикации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необходимость достижения цели, которая должна быть связана с содержанием игры;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игорофикацию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целесообразно использовать там, где без мотивации трудно достигнуть цель;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игорофикация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это не отдельные игры, и не совокупность игр, это некоторая игровая оболочка, которая обеспечивает не только мотивацию или интерес, а меняет поведение участника.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82594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Игровые интегрированные среды для младших школьников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Рисунок 1" descr="http://www.classtools.net/pics/arcade/cann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2783949" cy="184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3214686"/>
            <a:ext cx="1586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ClassTools.NET</a:t>
            </a:r>
            <a:endParaRPr lang="ru-RU" dirty="0"/>
          </a:p>
        </p:txBody>
      </p:sp>
      <p:pic>
        <p:nvPicPr>
          <p:cNvPr id="14339" name="Рисунок 4"/>
          <p:cNvPicPr>
            <a:picLocks noChangeAspect="1" noChangeArrowheads="1"/>
          </p:cNvPicPr>
          <p:nvPr/>
        </p:nvPicPr>
        <p:blipFill>
          <a:blip r:embed="rId3"/>
          <a:srcRect l="18620" t="31142" r="53178" b="35715"/>
          <a:stretch>
            <a:fillRect/>
          </a:stretch>
        </p:blipFill>
        <p:spPr bwMode="auto">
          <a:xfrm flipV="1">
            <a:off x="3140397" y="1285859"/>
            <a:ext cx="292682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28992" y="3214686"/>
            <a:ext cx="1116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BrainFlips</a:t>
            </a:r>
            <a:endParaRPr lang="ru-RU" dirty="0"/>
          </a:p>
        </p:txBody>
      </p:sp>
      <p:pic>
        <p:nvPicPr>
          <p:cNvPr id="14340" name="Рисунок 7"/>
          <p:cNvPicPr>
            <a:picLocks noChangeAspect="1" noChangeArrowheads="1"/>
          </p:cNvPicPr>
          <p:nvPr/>
        </p:nvPicPr>
        <p:blipFill>
          <a:blip r:embed="rId4"/>
          <a:srcRect l="18015" t="20798" r="47855" b="36467"/>
          <a:stretch>
            <a:fillRect/>
          </a:stretch>
        </p:blipFill>
        <p:spPr bwMode="auto">
          <a:xfrm>
            <a:off x="214282" y="3786190"/>
            <a:ext cx="303040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1472" y="5857892"/>
            <a:ext cx="1474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JeopardyLabs</a:t>
            </a:r>
            <a:endParaRPr lang="ru-RU" dirty="0"/>
          </a:p>
        </p:txBody>
      </p:sp>
      <p:pic>
        <p:nvPicPr>
          <p:cNvPr id="14341" name="Рисунок 16" descr="http://4.bp.blogspot.com/-KQvW_qlcVYY/UK03uiapp5I/AAAAAAAAInI/ga9aRCSsBTs/s1600/%D0%A0%D0%B8%D1%81%D1%83%D0%BD%D0%BE%D0%BA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643314"/>
            <a:ext cx="26860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00430" y="6000768"/>
            <a:ext cx="1656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 </a:t>
            </a:r>
            <a:r>
              <a:rPr lang="ru-RU" b="1" dirty="0" err="1" smtClean="0"/>
              <a:t>LearningApps</a:t>
            </a:r>
            <a:endParaRPr lang="ru-RU" dirty="0"/>
          </a:p>
        </p:txBody>
      </p:sp>
      <p:pic>
        <p:nvPicPr>
          <p:cNvPr id="14342" name="Рисунок 19"/>
          <p:cNvPicPr>
            <a:picLocks noChangeAspect="1" noChangeArrowheads="1"/>
          </p:cNvPicPr>
          <p:nvPr/>
        </p:nvPicPr>
        <p:blipFill>
          <a:blip r:embed="rId6"/>
          <a:srcRect l="22902" t="29030" r="60481" b="45992"/>
          <a:stretch>
            <a:fillRect/>
          </a:stretch>
        </p:blipFill>
        <p:spPr bwMode="auto">
          <a:xfrm>
            <a:off x="6357950" y="1214422"/>
            <a:ext cx="227647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429388" y="3214686"/>
            <a:ext cx="1440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WordLearner</a:t>
            </a:r>
            <a:endParaRPr lang="ru-RU" dirty="0"/>
          </a:p>
        </p:txBody>
      </p:sp>
      <p:pic>
        <p:nvPicPr>
          <p:cNvPr id="14343" name="Рисунок 22"/>
          <p:cNvPicPr>
            <a:picLocks noChangeAspect="1" noChangeArrowheads="1"/>
          </p:cNvPicPr>
          <p:nvPr/>
        </p:nvPicPr>
        <p:blipFill>
          <a:blip r:embed="rId7"/>
          <a:srcRect l="6413" t="28204" r="46446" b="10541"/>
          <a:stretch>
            <a:fillRect/>
          </a:stretch>
        </p:blipFill>
        <p:spPr bwMode="auto">
          <a:xfrm>
            <a:off x="6343650" y="3714752"/>
            <a:ext cx="28003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572264" y="5929330"/>
            <a:ext cx="834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Zondle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Umapalata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Рисунок 1"/>
          <p:cNvPicPr>
            <a:picLocks noChangeAspect="1" noChangeArrowheads="1"/>
          </p:cNvPicPr>
          <p:nvPr/>
        </p:nvPicPr>
        <p:blipFill>
          <a:blip r:embed="rId2"/>
          <a:srcRect l="2885" t="7407" r="34099" b="17664"/>
          <a:stretch>
            <a:fillRect/>
          </a:stretch>
        </p:blipFill>
        <p:spPr bwMode="auto">
          <a:xfrm>
            <a:off x="0" y="714356"/>
            <a:ext cx="45720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4"/>
          <p:cNvPicPr>
            <a:picLocks noChangeAspect="1" noChangeArrowheads="1"/>
          </p:cNvPicPr>
          <p:nvPr/>
        </p:nvPicPr>
        <p:blipFill>
          <a:blip r:embed="rId3"/>
          <a:srcRect t="3989" r="30733" b="15100"/>
          <a:stretch>
            <a:fillRect/>
          </a:stretch>
        </p:blipFill>
        <p:spPr bwMode="auto">
          <a:xfrm>
            <a:off x="4572000" y="785794"/>
            <a:ext cx="42862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13"/>
          <p:cNvPicPr>
            <a:picLocks noChangeAspect="1" noChangeArrowheads="1"/>
          </p:cNvPicPr>
          <p:nvPr/>
        </p:nvPicPr>
        <p:blipFill>
          <a:blip r:embed="rId4"/>
          <a:srcRect l="11865" t="13390" r="13736" b="7977"/>
          <a:stretch>
            <a:fillRect/>
          </a:stretch>
        </p:blipFill>
        <p:spPr bwMode="auto">
          <a:xfrm>
            <a:off x="214282" y="4000504"/>
            <a:ext cx="43221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28"/>
          <p:cNvPicPr>
            <a:picLocks noChangeAspect="1" noChangeArrowheads="1"/>
          </p:cNvPicPr>
          <p:nvPr/>
        </p:nvPicPr>
        <p:blipFill>
          <a:blip r:embed="rId5"/>
          <a:srcRect l="12666" t="13390" r="14369" b="10255"/>
          <a:stretch>
            <a:fillRect/>
          </a:stretch>
        </p:blipFill>
        <p:spPr bwMode="auto">
          <a:xfrm>
            <a:off x="4643438" y="3929066"/>
            <a:ext cx="4286280" cy="252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9149" t="3429" r="10594" b="7143"/>
          <a:stretch>
            <a:fillRect/>
          </a:stretch>
        </p:blipFill>
        <p:spPr bwMode="auto">
          <a:xfrm>
            <a:off x="214282" y="928670"/>
            <a:ext cx="422237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Цикл дидактических игр для 2 класса по информатике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 l="12630" t="18050" r="14024" b="6204"/>
          <a:stretch>
            <a:fillRect/>
          </a:stretch>
        </p:blipFill>
        <p:spPr bwMode="auto">
          <a:xfrm>
            <a:off x="4602277" y="3929066"/>
            <a:ext cx="4541723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1"/>
          <p:cNvPicPr>
            <a:picLocks noChangeAspect="1" noChangeArrowheads="1"/>
          </p:cNvPicPr>
          <p:nvPr/>
        </p:nvPicPr>
        <p:blipFill>
          <a:blip r:embed="rId4"/>
          <a:srcRect l="12898" t="12402" r="14209" b="9021"/>
          <a:stretch>
            <a:fillRect/>
          </a:stretch>
        </p:blipFill>
        <p:spPr bwMode="auto">
          <a:xfrm>
            <a:off x="4574586" y="1000108"/>
            <a:ext cx="4569414" cy="277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/>
          <a:srcRect l="12520" t="13715" r="13322" b="8286"/>
          <a:stretch>
            <a:fillRect/>
          </a:stretch>
        </p:blipFill>
        <p:spPr bwMode="auto">
          <a:xfrm>
            <a:off x="0" y="3857628"/>
            <a:ext cx="44005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2786058"/>
            <a:ext cx="7000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Распределение учеников 2 класса по интересу к виду игры</a:t>
            </a:r>
            <a:endParaRPr lang="ru-RU" dirty="0"/>
          </a:p>
        </p:txBody>
      </p:sp>
      <p:pic>
        <p:nvPicPr>
          <p:cNvPr id="17410" name="Диаграмма 16"/>
          <p:cNvPicPr>
            <a:picLocks noChangeArrowheads="1"/>
          </p:cNvPicPr>
          <p:nvPr/>
        </p:nvPicPr>
        <p:blipFill>
          <a:blip r:embed="rId2"/>
          <a:srcRect l="3319" t="10381" r="2490" b="15572"/>
          <a:stretch>
            <a:fillRect/>
          </a:stretch>
        </p:blipFill>
        <p:spPr bwMode="auto">
          <a:xfrm>
            <a:off x="2285984" y="0"/>
            <a:ext cx="485775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Диаграмма 19"/>
          <p:cNvPicPr>
            <a:picLocks noChangeArrowheads="1"/>
          </p:cNvPicPr>
          <p:nvPr/>
        </p:nvPicPr>
        <p:blipFill>
          <a:blip r:embed="rId3"/>
          <a:srcRect l="2905" t="4152" r="2698" b="4845"/>
          <a:stretch>
            <a:fillRect/>
          </a:stretch>
        </p:blipFill>
        <p:spPr bwMode="auto">
          <a:xfrm>
            <a:off x="2786050" y="3429000"/>
            <a:ext cx="4895858" cy="27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6211669"/>
            <a:ext cx="7143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Распределение учеников 2 класса по успеваемости тема «Компьютер и его составные части»</a:t>
            </a:r>
            <a:endParaRPr lang="ru-RU" dirty="0"/>
          </a:p>
        </p:txBody>
      </p:sp>
      <p:pic>
        <p:nvPicPr>
          <p:cNvPr id="8" name="Picture 2" descr="Umaigra-учись играючи!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19594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309</Words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Игровые интегрированные среды для младших школьников </vt:lpstr>
      <vt:lpstr>Umapalata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Ташкентик</dc:creator>
  <cp:lastModifiedBy>Каб№27</cp:lastModifiedBy>
  <cp:revision>14</cp:revision>
  <dcterms:created xsi:type="dcterms:W3CDTF">2016-05-17T15:59:21Z</dcterms:created>
  <dcterms:modified xsi:type="dcterms:W3CDTF">2018-10-04T10:34:04Z</dcterms:modified>
</cp:coreProperties>
</file>