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501122" cy="3286148"/>
          </a:xfrm>
        </p:spPr>
        <p:txBody>
          <a:bodyPr>
            <a:normAutofit fontScale="90000"/>
          </a:bodyPr>
          <a:lstStyle/>
          <a:p>
            <a:pPr marL="742950" indent="-742950"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Конспект  занятия с ребёнком 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 моторной алалией 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I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уровень речевого развития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Тема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занятия 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«Домашние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животные»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653136"/>
            <a:ext cx="7486600" cy="62636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Воспитатель разновозрастной компенсирующей группы</a:t>
            </a:r>
          </a:p>
          <a:p>
            <a:pPr algn="ctr"/>
            <a:r>
              <a:rPr lang="ru-RU" dirty="0" err="1" smtClean="0"/>
              <a:t>Гольцова</a:t>
            </a:r>
            <a:r>
              <a:rPr lang="ru-RU" dirty="0" smtClean="0"/>
              <a:t> Елена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00726"/>
          </a:xfrm>
        </p:spPr>
        <p:txBody>
          <a:bodyPr>
            <a:normAutofit fontScale="70000" lnSpcReduction="20000"/>
          </a:bodyPr>
          <a:lstStyle/>
          <a:p>
            <a:pPr indent="34290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Этап работы: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подготовительный</a:t>
            </a:r>
          </a:p>
          <a:p>
            <a:pPr indent="34290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Форма занятия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индивидуальная</a:t>
            </a:r>
          </a:p>
          <a:p>
            <a:pPr indent="34290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Возраст: </a:t>
            </a:r>
            <a:r>
              <a:rPr lang="ru-RU" dirty="0" smtClean="0">
                <a:solidFill>
                  <a:schemeClr val="tx1"/>
                </a:solidFill>
              </a:rPr>
              <a:t>3,5 лет</a:t>
            </a:r>
          </a:p>
          <a:p>
            <a:pPr indent="34290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Задачи:</a:t>
            </a:r>
            <a:endParaRPr lang="ru-RU" dirty="0" smtClean="0">
              <a:solidFill>
                <a:schemeClr val="tx1"/>
              </a:solidFill>
            </a:endParaRP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</a:rPr>
              <a:t>1.Формировать умение вслушиваться в речь логопеда, понимание её содержания;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</a:rPr>
              <a:t>2.Форимировать умение активной подражательной деятельности в виде произношения звуковых сочетаний ( </a:t>
            </a:r>
            <a:r>
              <a:rPr lang="ru-RU" dirty="0" err="1" smtClean="0">
                <a:solidFill>
                  <a:schemeClr val="tx1"/>
                </a:solidFill>
              </a:rPr>
              <a:t>му-му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ав-ав</a:t>
            </a:r>
            <a:r>
              <a:rPr lang="ru-RU" dirty="0" smtClean="0">
                <a:solidFill>
                  <a:schemeClr val="tx1"/>
                </a:solidFill>
              </a:rPr>
              <a:t>, мяу и др.);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</a:rPr>
              <a:t>4.Формировать умение выполнять односложную инструкцию;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</a:rPr>
              <a:t>3.Развивать умение пользоваться речевыми средствами в общении.</a:t>
            </a:r>
          </a:p>
          <a:p>
            <a:pPr indent="342900"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indent="34290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Оборудование</a:t>
            </a:r>
            <a:r>
              <a:rPr lang="ru-RU" dirty="0" smtClean="0">
                <a:solidFill>
                  <a:schemeClr val="tx1"/>
                </a:solidFill>
              </a:rPr>
              <a:t>: Картинки  с  изображением  домашних животных (кошка, котёнок, щенок, корова, свинья, коза, жеребята), игрушки домашних  животных ( котик, корова).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1"/>
            <a:ext cx="8686800" cy="2643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i="1" u="sng" dirty="0" smtClean="0">
                <a:solidFill>
                  <a:schemeClr val="tx1"/>
                </a:solidFill>
              </a:rPr>
              <a:t>Ход   занятия: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400" b="1" i="1" dirty="0" smtClean="0">
                <a:solidFill>
                  <a:schemeClr val="tx1"/>
                </a:solidFill>
              </a:rPr>
              <a:t>I</a:t>
            </a:r>
            <a:r>
              <a:rPr lang="ru-RU" sz="2400" b="1" i="1" dirty="0" smtClean="0">
                <a:solidFill>
                  <a:schemeClr val="tx1"/>
                </a:solidFill>
              </a:rPr>
              <a:t>.Организационный момент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Здравствуй, сегодня у нас с тобой будет очень интересное занятие! Ой, а посмотри-ка, кто это  к нам </a:t>
            </a:r>
            <a:r>
              <a:rPr lang="ru-RU" sz="2400" dirty="0" smtClean="0">
                <a:solidFill>
                  <a:schemeClr val="tx1"/>
                </a:solidFill>
              </a:rPr>
              <a:t>пришёл</a:t>
            </a:r>
            <a:r>
              <a:rPr lang="ru-RU" sz="2400" dirty="0" smtClean="0">
                <a:solidFill>
                  <a:schemeClr val="tx1"/>
                </a:solidFill>
              </a:rPr>
              <a:t>? – </a:t>
            </a:r>
            <a:r>
              <a:rPr lang="ru-RU" sz="2400" dirty="0" err="1" smtClean="0">
                <a:solidFill>
                  <a:schemeClr val="tx1"/>
                </a:solidFill>
              </a:rPr>
              <a:t>Му</a:t>
            </a:r>
            <a:r>
              <a:rPr lang="ru-RU" sz="2400" dirty="0" smtClean="0">
                <a:solidFill>
                  <a:schemeClr val="tx1"/>
                </a:solidFill>
              </a:rPr>
              <a:t>! – Да, правильно, это корова! Мне кажется, что не только она пришла к нам в гости на занятие!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Марина\Desktop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42902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арина\Desktop\loshadka(2)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82069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Марина\Desktop\0004-016-A-esche-domashnie-zhivotnye-eto-korova-koz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000636"/>
            <a:ext cx="1414168" cy="1478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Марина\Desktop\kozy-ovcy-raskras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500570"/>
            <a:ext cx="214314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Марина\Desktop\imgpreview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572008"/>
            <a:ext cx="2214578" cy="2003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Марина\Desktop\article2783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2000240"/>
            <a:ext cx="2214563" cy="2214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Марина\Desktop\114924607__5x__2_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57342" y="2276872"/>
            <a:ext cx="2000264" cy="186310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187625" y="357166"/>
            <a:ext cx="7527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«Кто пришел?»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143536"/>
          </a:xfrm>
        </p:spPr>
        <p:txBody>
          <a:bodyPr/>
          <a:lstStyle/>
          <a:p>
            <a:pPr indent="342900"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Отгадывание загадок:</a:t>
            </a:r>
            <a:endParaRPr lang="ru-RU" dirty="0" smtClean="0">
              <a:solidFill>
                <a:schemeClr val="tx1"/>
              </a:solidFill>
            </a:endParaRPr>
          </a:p>
          <a:p>
            <a:pPr indent="3429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А сейчас я задам тебе загадку, а ты найди мне картинку – отгадку! </a:t>
            </a:r>
          </a:p>
          <a:p>
            <a:pPr indent="342900" algn="just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Муу-му-у</a:t>
            </a:r>
            <a:r>
              <a:rPr lang="ru-RU" dirty="0" smtClean="0">
                <a:solidFill>
                  <a:schemeClr val="tx1"/>
                </a:solidFill>
              </a:rPr>
              <a:t>! Молока кому? (Корова - </a:t>
            </a:r>
            <a:r>
              <a:rPr lang="ru-RU" dirty="0" err="1" smtClean="0">
                <a:solidFill>
                  <a:schemeClr val="tx1"/>
                </a:solidFill>
              </a:rPr>
              <a:t>Мууу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</a:p>
          <a:p>
            <a:pPr indent="342900" algn="just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Мурр-муррр</a:t>
            </a:r>
            <a:r>
              <a:rPr lang="ru-RU" dirty="0" smtClean="0">
                <a:solidFill>
                  <a:schemeClr val="tx1"/>
                </a:solidFill>
              </a:rPr>
              <a:t>... пугаю кур. (Кошка - </a:t>
            </a:r>
            <a:r>
              <a:rPr lang="ru-RU" dirty="0" err="1" smtClean="0">
                <a:solidFill>
                  <a:schemeClr val="tx1"/>
                </a:solidFill>
              </a:rPr>
              <a:t>Мяууу</a:t>
            </a:r>
            <a:r>
              <a:rPr lang="ru-RU" dirty="0" smtClean="0">
                <a:solidFill>
                  <a:schemeClr val="tx1"/>
                </a:solidFill>
              </a:rPr>
              <a:t>.)</a:t>
            </a:r>
          </a:p>
          <a:p>
            <a:pPr indent="3429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Идет, идет, бородой трясет...</a:t>
            </a:r>
          </a:p>
          <a:p>
            <a:pPr indent="3429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Травки просит: </a:t>
            </a:r>
            <a:r>
              <a:rPr lang="ru-RU" dirty="0" err="1" smtClean="0">
                <a:solidFill>
                  <a:schemeClr val="tx1"/>
                </a:solidFill>
              </a:rPr>
              <a:t>мее-мее</a:t>
            </a:r>
            <a:r>
              <a:rPr lang="ru-RU" dirty="0" smtClean="0">
                <a:solidFill>
                  <a:schemeClr val="tx1"/>
                </a:solidFill>
              </a:rPr>
              <a:t>. (Коза - </a:t>
            </a:r>
            <a:r>
              <a:rPr lang="ru-RU" dirty="0" err="1" smtClean="0">
                <a:solidFill>
                  <a:schemeClr val="tx1"/>
                </a:solidFill>
              </a:rPr>
              <a:t>Ммее</a:t>
            </a:r>
            <a:r>
              <a:rPr lang="ru-RU" dirty="0" smtClean="0">
                <a:solidFill>
                  <a:schemeClr val="tx1"/>
                </a:solidFill>
              </a:rPr>
              <a:t>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678198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 «Кто как голос подает?»: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3175" indent="19050">
              <a:buNone/>
            </a:pPr>
            <a:r>
              <a:rPr lang="ru-RU" dirty="0" smtClean="0">
                <a:solidFill>
                  <a:schemeClr val="tx1"/>
                </a:solidFill>
              </a:rPr>
              <a:t>А </a:t>
            </a:r>
            <a:r>
              <a:rPr lang="ru-RU" dirty="0" smtClean="0">
                <a:solidFill>
                  <a:schemeClr val="tx1"/>
                </a:solidFill>
              </a:rPr>
              <a:t>сейчас я буду показывать тебе картинки, </a:t>
            </a:r>
            <a:r>
              <a:rPr lang="ru-RU" dirty="0" smtClean="0">
                <a:solidFill>
                  <a:schemeClr val="tx1"/>
                </a:solidFill>
              </a:rPr>
              <a:t>а ты </a:t>
            </a:r>
            <a:r>
              <a:rPr lang="ru-RU" dirty="0" smtClean="0">
                <a:solidFill>
                  <a:schemeClr val="tx1"/>
                </a:solidFill>
              </a:rPr>
              <a:t>подай голос того животного, которое изображено на </a:t>
            </a:r>
            <a:r>
              <a:rPr lang="ru-RU" dirty="0" smtClean="0">
                <a:solidFill>
                  <a:schemeClr val="tx1"/>
                </a:solidFill>
              </a:rPr>
              <a:t>ней! Кошка</a:t>
            </a:r>
            <a:r>
              <a:rPr lang="ru-RU" dirty="0" smtClean="0">
                <a:solidFill>
                  <a:schemeClr val="tx1"/>
                </a:solidFill>
              </a:rPr>
              <a:t>.  (Мяу-мяу.)  </a:t>
            </a:r>
            <a:endParaRPr lang="ru-RU" dirty="0" smtClean="0">
              <a:solidFill>
                <a:schemeClr val="tx1"/>
              </a:solidFill>
            </a:endParaRPr>
          </a:p>
          <a:p>
            <a:pPr marL="3175" indent="19050">
              <a:buNone/>
            </a:pPr>
            <a:r>
              <a:rPr lang="ru-RU" dirty="0" smtClean="0">
                <a:solidFill>
                  <a:schemeClr val="tx1"/>
                </a:solidFill>
              </a:rPr>
              <a:t>Корова</a:t>
            </a:r>
            <a:r>
              <a:rPr lang="ru-RU" dirty="0" smtClean="0">
                <a:solidFill>
                  <a:schemeClr val="tx1"/>
                </a:solidFill>
              </a:rPr>
              <a:t>.  (</a:t>
            </a:r>
            <a:r>
              <a:rPr lang="ru-RU" dirty="0" err="1" smtClean="0">
                <a:solidFill>
                  <a:schemeClr val="tx1"/>
                </a:solidFill>
              </a:rPr>
              <a:t>Му-у-муу</a:t>
            </a:r>
            <a:r>
              <a:rPr lang="ru-RU" dirty="0" smtClean="0">
                <a:solidFill>
                  <a:schemeClr val="tx1"/>
                </a:solidFill>
              </a:rPr>
              <a:t>.)  Свинья.   (Хрю-хрю.)    И т. д.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C:\Users\Марина\Desktop\imgpreview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603" y="5181309"/>
            <a:ext cx="1631369" cy="14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 descr="C:\Users\Марина\Desktop\img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2171" y="5163309"/>
            <a:ext cx="1687814" cy="151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Users\Марина\Desktop\0004-016-A-esche-domashnie-zhivotnye-eto-korova-koz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9195" y="3603340"/>
            <a:ext cx="1414168" cy="14780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8" descr="C:\Users\Марина\Desktop\article278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280" y="5231126"/>
            <a:ext cx="1476000" cy="14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 descr="C:\Users\Марина\Desktop\loshadka(2)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9471" y="5181089"/>
            <a:ext cx="1880598" cy="151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5" descr="C:\Users\Марина\Desktop\kozy-ovcy-raskrask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91880" y="3511776"/>
            <a:ext cx="1548000" cy="15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21497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Физкультминутка ( пальчиковая гимнастика):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Ой, смотри, по-моему, наш гость котик хочет, чтобы мы с тобой немного отдохнули! Он предлагает сделать пальчиковую гимнастику! Повторяй за мной!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«Два котенка»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Повстречались два котенка: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«Мяу-мяу!»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Два щенка: «</a:t>
            </a:r>
            <a:r>
              <a:rPr lang="ru-RU" dirty="0" err="1" smtClean="0">
                <a:solidFill>
                  <a:schemeClr val="tx1"/>
                </a:solidFill>
              </a:rPr>
              <a:t>Ав-ав</a:t>
            </a:r>
            <a:r>
              <a:rPr lang="ru-RU" dirty="0" smtClean="0">
                <a:solidFill>
                  <a:schemeClr val="tx1"/>
                </a:solidFill>
              </a:rPr>
              <a:t>!»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Два жеребенка: «</a:t>
            </a:r>
            <a:r>
              <a:rPr lang="ru-RU" dirty="0" err="1" smtClean="0">
                <a:solidFill>
                  <a:schemeClr val="tx1"/>
                </a:solidFill>
              </a:rPr>
              <a:t>Иго-го-Иго-го</a:t>
            </a:r>
            <a:r>
              <a:rPr lang="ru-RU" dirty="0" smtClean="0">
                <a:solidFill>
                  <a:schemeClr val="tx1"/>
                </a:solidFill>
              </a:rPr>
              <a:t>!»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Два быка: «</a:t>
            </a:r>
            <a:r>
              <a:rPr lang="ru-RU" dirty="0" err="1" smtClean="0">
                <a:solidFill>
                  <a:schemeClr val="tx1"/>
                </a:solidFill>
              </a:rPr>
              <a:t>Му-у-у-М-у-у</a:t>
            </a:r>
            <a:r>
              <a:rPr lang="ru-RU" dirty="0" smtClean="0">
                <a:solidFill>
                  <a:schemeClr val="tx1"/>
                </a:solidFill>
              </a:rPr>
              <a:t>!»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Смотри,  какие рога!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686800" cy="5008579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tx1"/>
                </a:solidFill>
              </a:rPr>
              <a:t>Упражнение  «Кошка»:</a:t>
            </a:r>
          </a:p>
          <a:p>
            <a:pPr algn="ctr">
              <a:buNone/>
            </a:pPr>
            <a:endParaRPr lang="ru-RU" sz="4000" dirty="0" smtClean="0">
              <a:solidFill>
                <a:schemeClr val="tx1"/>
              </a:solidFill>
            </a:endParaRPr>
          </a:p>
          <a:p>
            <a:pPr marL="3175" indent="19050" algn="just">
              <a:lnSpc>
                <a:spcPct val="170000"/>
              </a:lnSpc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	Наши </a:t>
            </a:r>
            <a:r>
              <a:rPr lang="ru-RU" sz="4200" dirty="0" smtClean="0">
                <a:solidFill>
                  <a:schemeClr val="tx1"/>
                </a:solidFill>
              </a:rPr>
              <a:t>пальчики отдохнули и мы можем продолжать наше занятие с новыми силами! – Да! </a:t>
            </a:r>
          </a:p>
          <a:p>
            <a:pPr>
              <a:lnSpc>
                <a:spcPct val="170000"/>
              </a:lnSpc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	Сейчас </a:t>
            </a:r>
            <a:r>
              <a:rPr lang="ru-RU" sz="4200" dirty="0" smtClean="0">
                <a:solidFill>
                  <a:schemeClr val="tx1"/>
                </a:solidFill>
              </a:rPr>
              <a:t>я буду задавать тебе вопросы, а ты попробуй ответить!</a:t>
            </a:r>
          </a:p>
          <a:p>
            <a:pPr>
              <a:buNone/>
            </a:pPr>
            <a:endParaRPr lang="ru-RU" sz="42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4200" b="1" i="1" dirty="0" smtClean="0">
                <a:solidFill>
                  <a:schemeClr val="tx1"/>
                </a:solidFill>
              </a:rPr>
              <a:t> </a:t>
            </a:r>
            <a:r>
              <a:rPr lang="ru-RU" sz="4200" u="sng" dirty="0" smtClean="0">
                <a:solidFill>
                  <a:schemeClr val="tx1"/>
                </a:solidFill>
              </a:rPr>
              <a:t>Воспитатель.</a:t>
            </a:r>
            <a:r>
              <a:rPr lang="ru-RU" sz="4200" dirty="0" smtClean="0">
                <a:solidFill>
                  <a:schemeClr val="tx1"/>
                </a:solidFill>
              </a:rPr>
              <a:t>       </a:t>
            </a:r>
            <a:r>
              <a:rPr lang="ru-RU" sz="4200" dirty="0" smtClean="0">
                <a:solidFill>
                  <a:schemeClr val="tx1"/>
                </a:solidFill>
              </a:rPr>
              <a:t>Кошка, как тебя зовут? </a:t>
            </a:r>
          </a:p>
          <a:p>
            <a:pPr algn="ctr">
              <a:buNone/>
            </a:pPr>
            <a:r>
              <a:rPr lang="ru-RU" sz="4200" u="sng" dirty="0" smtClean="0">
                <a:solidFill>
                  <a:schemeClr val="tx1"/>
                </a:solidFill>
              </a:rPr>
              <a:t>Ребёнок.</a:t>
            </a:r>
            <a:r>
              <a:rPr lang="ru-RU" sz="4200" dirty="0" smtClean="0">
                <a:solidFill>
                  <a:schemeClr val="tx1"/>
                </a:solidFill>
              </a:rPr>
              <a:t>             Мяу!</a:t>
            </a:r>
          </a:p>
          <a:p>
            <a:pPr algn="ctr"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         </a:t>
            </a:r>
            <a:r>
              <a:rPr lang="ru-RU" sz="4200" u="sng" dirty="0" smtClean="0">
                <a:solidFill>
                  <a:schemeClr val="tx1"/>
                </a:solidFill>
              </a:rPr>
              <a:t> </a:t>
            </a:r>
            <a:r>
              <a:rPr lang="ru-RU" sz="4200" u="sng" dirty="0" smtClean="0">
                <a:solidFill>
                  <a:schemeClr val="tx1"/>
                </a:solidFill>
              </a:rPr>
              <a:t>Воспитатель.</a:t>
            </a:r>
            <a:r>
              <a:rPr lang="ru-RU" sz="4200" dirty="0" smtClean="0">
                <a:solidFill>
                  <a:schemeClr val="tx1"/>
                </a:solidFill>
              </a:rPr>
              <a:t>           </a:t>
            </a:r>
            <a:r>
              <a:rPr lang="ru-RU" sz="4200" dirty="0" smtClean="0">
                <a:solidFill>
                  <a:schemeClr val="tx1"/>
                </a:solidFill>
              </a:rPr>
              <a:t>Стережешь ты мышку тут? </a:t>
            </a:r>
          </a:p>
          <a:p>
            <a:pPr algn="ctr">
              <a:buNone/>
            </a:pPr>
            <a:r>
              <a:rPr lang="ru-RU" sz="4200" u="sng" dirty="0" smtClean="0">
                <a:solidFill>
                  <a:schemeClr val="tx1"/>
                </a:solidFill>
              </a:rPr>
              <a:t>Ребёнок</a:t>
            </a:r>
            <a:r>
              <a:rPr lang="ru-RU" sz="4200" dirty="0" smtClean="0">
                <a:solidFill>
                  <a:schemeClr val="tx1"/>
                </a:solidFill>
              </a:rPr>
              <a:t>.            Мяу!</a:t>
            </a:r>
          </a:p>
          <a:p>
            <a:pPr algn="ctr"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 </a:t>
            </a:r>
            <a:r>
              <a:rPr lang="ru-RU" sz="4200" u="sng" dirty="0" smtClean="0">
                <a:solidFill>
                  <a:schemeClr val="tx1"/>
                </a:solidFill>
              </a:rPr>
              <a:t>Воспитатель</a:t>
            </a:r>
            <a:r>
              <a:rPr lang="ru-RU" sz="4200" dirty="0" smtClean="0">
                <a:solidFill>
                  <a:schemeClr val="tx1"/>
                </a:solidFill>
              </a:rPr>
              <a:t>.             </a:t>
            </a:r>
            <a:r>
              <a:rPr lang="ru-RU" sz="4200" dirty="0" smtClean="0">
                <a:solidFill>
                  <a:schemeClr val="tx1"/>
                </a:solidFill>
              </a:rPr>
              <a:t>Мяу, хочешь молока? </a:t>
            </a:r>
          </a:p>
          <a:p>
            <a:pPr algn="ctr"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Ребёнок.         Мяу!</a:t>
            </a:r>
          </a:p>
          <a:p>
            <a:pPr algn="ctr">
              <a:buNone/>
            </a:pPr>
            <a:r>
              <a:rPr lang="ru-RU" sz="4200" u="sng" dirty="0" smtClean="0">
                <a:solidFill>
                  <a:schemeClr val="tx1"/>
                </a:solidFill>
              </a:rPr>
              <a:t>Воспитатель</a:t>
            </a:r>
            <a:r>
              <a:rPr lang="ru-RU" sz="4200" dirty="0" smtClean="0">
                <a:solidFill>
                  <a:schemeClr val="tx1"/>
                </a:solidFill>
              </a:rPr>
              <a:t>.           </a:t>
            </a:r>
            <a:r>
              <a:rPr lang="ru-RU" sz="4200" dirty="0" smtClean="0">
                <a:solidFill>
                  <a:schemeClr val="tx1"/>
                </a:solidFill>
              </a:rPr>
              <a:t>А товарища - щенка? </a:t>
            </a:r>
          </a:p>
          <a:p>
            <a:pPr algn="ctr">
              <a:buNone/>
            </a:pPr>
            <a:r>
              <a:rPr lang="ru-RU" sz="4200" u="sng" dirty="0" smtClean="0">
                <a:solidFill>
                  <a:schemeClr val="tx1"/>
                </a:solidFill>
              </a:rPr>
              <a:t>Ребёнок</a:t>
            </a:r>
            <a:r>
              <a:rPr lang="ru-RU" sz="4200" dirty="0" smtClean="0">
                <a:solidFill>
                  <a:schemeClr val="tx1"/>
                </a:solidFill>
              </a:rPr>
              <a:t>.          </a:t>
            </a:r>
            <a:r>
              <a:rPr lang="ru-RU" sz="4200" dirty="0" err="1" smtClean="0">
                <a:solidFill>
                  <a:schemeClr val="tx1"/>
                </a:solidFill>
              </a:rPr>
              <a:t>Фрр</a:t>
            </a:r>
            <a:r>
              <a:rPr lang="ru-RU" sz="4200" dirty="0" smtClean="0">
                <a:solidFill>
                  <a:schemeClr val="tx1"/>
                </a:solidFill>
              </a:rPr>
              <a:t>!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304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Конспект  занятия с ребёнком  с моторной алалией  I уровень речевого развития   Тема занятия  «Домашние животные»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 занятия с ребёнком  с моторной алалией  I уровень речевого развития   Тема «Домашние животные» </dc:title>
  <dc:creator>Марина</dc:creator>
  <cp:lastModifiedBy>user</cp:lastModifiedBy>
  <cp:revision>9</cp:revision>
  <dcterms:created xsi:type="dcterms:W3CDTF">2018-03-16T07:30:17Z</dcterms:created>
  <dcterms:modified xsi:type="dcterms:W3CDTF">2018-10-21T09:28:57Z</dcterms:modified>
</cp:coreProperties>
</file>