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59" r:id="rId8"/>
    <p:sldId id="266" r:id="rId9"/>
    <p:sldId id="265" r:id="rId10"/>
    <p:sldId id="264" r:id="rId11"/>
    <p:sldId id="263" r:id="rId12"/>
    <p:sldId id="267" r:id="rId13"/>
    <p:sldId id="270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0;&#1083;&#1077;&#1082;&#1089;&#1077;&#1081;\Desktop\33%20(2).xls" TargetMode="External"/><Relationship Id="rId1" Type="http://schemas.openxmlformats.org/officeDocument/2006/relationships/image" Target="../media/image1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800">
                <a:solidFill>
                  <a:schemeClr val="tx1"/>
                </a:solidFill>
              </a:rPr>
              <a:t>Голосование</a:t>
            </a:r>
            <a:r>
              <a:rPr lang="ru-RU" sz="2800" baseline="0">
                <a:solidFill>
                  <a:schemeClr val="tx1"/>
                </a:solidFill>
              </a:rPr>
              <a:t> россиян за школьную форму</a:t>
            </a:r>
            <a:endParaRPr lang="ru-RU" sz="28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2094629444748212"/>
          <c:y val="2.345938493925959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2"/>
                <c:pt idx="0">
                  <c:v>2013 г.</c:v>
                </c:pt>
                <c:pt idx="1">
                  <c:v>2018г.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0.66000000000000025</c:v>
                </c:pt>
                <c:pt idx="1">
                  <c:v>0.82000000000000017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2"/>
                <c:pt idx="0">
                  <c:v>2013 г.</c:v>
                </c:pt>
                <c:pt idx="1">
                  <c:v>2018г.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2"/>
                <c:pt idx="0">
                  <c:v>2013 г.</c:v>
                </c:pt>
                <c:pt idx="1">
                  <c:v>2018г.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gapWidth val="219"/>
        <c:overlap val="-27"/>
        <c:axId val="103171200"/>
        <c:axId val="103172736"/>
      </c:barChart>
      <c:catAx>
        <c:axId val="1031712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172736"/>
        <c:crosses val="autoZero"/>
        <c:auto val="1"/>
        <c:lblAlgn val="ctr"/>
        <c:lblOffset val="100"/>
      </c:catAx>
      <c:valAx>
        <c:axId val="1031727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17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Экспертный опрос "Дресс-код</a:t>
            </a:r>
            <a:r>
              <a:rPr lang="ru-RU" baseline="0"/>
              <a:t> и с чем его носить?"</a:t>
            </a:r>
            <a:endParaRPr lang="ru-RU"/>
          </a:p>
        </c:rich>
      </c:tx>
      <c:layout/>
    </c:title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Лист3!$J$47</c:f>
              <c:strCache>
                <c:ptCount val="1"/>
                <c:pt idx="0">
                  <c:v>да</c:v>
                </c:pt>
              </c:strCache>
            </c:strRef>
          </c:tx>
          <c:spPr>
            <a:blipFill>
              <a:blip xmlns:r="http://schemas.openxmlformats.org/officeDocument/2006/relationships" r:embed="rId1">
                <a:duotone>
                  <a:schemeClr val="accent3">
                    <a:shade val="74000"/>
                    <a:satMod val="130000"/>
                    <a:lumMod val="90000"/>
                  </a:schemeClr>
                  <a:schemeClr val="accent3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 w="9525" cap="flat" cmpd="sng" algn="ctr">
              <a:solidFill>
                <a:schemeClr val="accent3"/>
              </a:solidFill>
              <a:prstDash val="solid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c:spPr>
          <c:dLbls>
            <c:dLbl>
              <c:idx val="0"/>
              <c:layout>
                <c:manualLayout>
                  <c:x val="1.5617371928327333E-2"/>
                  <c:y val="-9.0702947845805008E-3"/>
                </c:manualLayout>
              </c:layout>
              <c:showVal val="1"/>
            </c:dLbl>
            <c:dLbl>
              <c:idx val="1"/>
              <c:layout>
                <c:manualLayout>
                  <c:x val="1.5594391581361465E-2"/>
                  <c:y val="-2.1705019480397412E-2"/>
                </c:manualLayout>
              </c:layout>
              <c:showVal val="1"/>
            </c:dLbl>
            <c:dLbl>
              <c:idx val="2"/>
              <c:layout>
                <c:manualLayout>
                  <c:x val="1.1712984955525297E-2"/>
                  <c:y val="-2.0516845316890436E-2"/>
                </c:manualLayout>
              </c:layout>
              <c:showVal val="1"/>
            </c:dLbl>
            <c:dLbl>
              <c:idx val="3"/>
              <c:layout>
                <c:manualLayout>
                  <c:x val="7.8086859641636709E-3"/>
                  <c:y val="-1.814058956916096E-2"/>
                </c:manualLayout>
              </c:layout>
              <c:showVal val="1"/>
            </c:dLbl>
            <c:dLbl>
              <c:idx val="4"/>
              <c:layout>
                <c:manualLayout>
                  <c:x val="1.1713028946245506E-2"/>
                  <c:y val="-1.814058956916101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Лист3!$I$48:$I$52</c:f>
              <c:strCache>
                <c:ptCount val="5"/>
                <c:pt idx="0">
                  <c:v>1.Знаете ли Вы что такое дресс-код?</c:v>
                </c:pt>
                <c:pt idx="1">
                  <c:v>2.Нужна ли для всех учащихся единая форма?</c:v>
                </c:pt>
                <c:pt idx="2">
                  <c:v>3 Хорошо ли Вы относитесь к школьной форме?</c:v>
                </c:pt>
                <c:pt idx="3">
                  <c:v>4.Помогает ли школьная форма учебному процессу?</c:v>
                </c:pt>
                <c:pt idx="4">
                  <c:v>5. Способствует ли школьная форма дисциплине ученика?</c:v>
                </c:pt>
              </c:strCache>
            </c:strRef>
          </c:cat>
          <c:val>
            <c:numRef>
              <c:f>Лист3!$J$48:$J$52</c:f>
              <c:numCache>
                <c:formatCode>0%</c:formatCode>
                <c:ptCount val="5"/>
                <c:pt idx="0">
                  <c:v>0.89655172413793094</c:v>
                </c:pt>
                <c:pt idx="1">
                  <c:v>0.86206896551724121</c:v>
                </c:pt>
                <c:pt idx="2">
                  <c:v>0.93103448275862066</c:v>
                </c:pt>
                <c:pt idx="3">
                  <c:v>0.5862068965517242</c:v>
                </c:pt>
                <c:pt idx="4">
                  <c:v>0.7931034482758621</c:v>
                </c:pt>
              </c:numCache>
            </c:numRef>
          </c:val>
        </c:ser>
        <c:ser>
          <c:idx val="1"/>
          <c:order val="1"/>
          <c:tx>
            <c:strRef>
              <c:f>Лист3!$K$47</c:f>
              <c:strCache>
                <c:ptCount val="1"/>
                <c:pt idx="0">
                  <c:v>нет</c:v>
                </c:pt>
              </c:strCache>
            </c:strRef>
          </c:tx>
          <c:spPr>
            <a:blipFill>
              <a:blip xmlns:r="http://schemas.openxmlformats.org/officeDocument/2006/relationships" r:embed="rId1">
                <a:duotone>
                  <a:schemeClr val="accent4">
                    <a:shade val="74000"/>
                    <a:satMod val="130000"/>
                    <a:lumMod val="90000"/>
                  </a:schemeClr>
                  <a:schemeClr val="accent4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 w="9525" cap="flat" cmpd="sng" algn="ctr">
              <a:solidFill>
                <a:schemeClr val="accent4"/>
              </a:solidFill>
              <a:prstDash val="solid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c:spPr>
          <c:dLbls>
            <c:dLbl>
              <c:idx val="0"/>
              <c:layout>
                <c:manualLayout>
                  <c:x val="3.8814066258361715E-3"/>
                  <c:y val="-1.44700129869316E-2"/>
                </c:manualLayout>
              </c:layout>
              <c:showVal val="1"/>
            </c:dLbl>
            <c:dLbl>
              <c:idx val="1"/>
              <c:layout>
                <c:manualLayout>
                  <c:x val="1.1712984955525344E-2"/>
                  <c:y val="-2.3540356429461635E-2"/>
                </c:manualLayout>
              </c:layout>
              <c:showVal val="1"/>
            </c:dLbl>
            <c:dLbl>
              <c:idx val="2"/>
              <c:layout>
                <c:manualLayout>
                  <c:x val="1.7569543419368259E-2"/>
                  <c:y val="-2.1164021164021166E-2"/>
                </c:manualLayout>
              </c:layout>
              <c:showVal val="1"/>
            </c:dLbl>
            <c:dLbl>
              <c:idx val="3"/>
              <c:layout>
                <c:manualLayout>
                  <c:x val="1.7569543419368259E-2"/>
                  <c:y val="-9.0702947845804488E-3"/>
                </c:manualLayout>
              </c:layout>
              <c:showVal val="1"/>
            </c:dLbl>
            <c:dLbl>
              <c:idx val="4"/>
              <c:layout>
                <c:manualLayout>
                  <c:x val="6.4421659204350251E-2"/>
                  <c:y val="3.023431594860168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Лист3!$I$48:$I$52</c:f>
              <c:strCache>
                <c:ptCount val="5"/>
                <c:pt idx="0">
                  <c:v>1.Знаете ли Вы что такое дресс-код?</c:v>
                </c:pt>
                <c:pt idx="1">
                  <c:v>2.Нужна ли для всех учащихся единая форма?</c:v>
                </c:pt>
                <c:pt idx="2">
                  <c:v>3 Хорошо ли Вы относитесь к школьной форме?</c:v>
                </c:pt>
                <c:pt idx="3">
                  <c:v>4.Помогает ли школьная форма учебному процессу?</c:v>
                </c:pt>
                <c:pt idx="4">
                  <c:v>5. Способствует ли школьная форма дисциплине ученика?</c:v>
                </c:pt>
              </c:strCache>
            </c:strRef>
          </c:cat>
          <c:val>
            <c:numRef>
              <c:f>Лист3!$K$48:$K$52</c:f>
              <c:numCache>
                <c:formatCode>0%</c:formatCode>
                <c:ptCount val="5"/>
                <c:pt idx="0">
                  <c:v>0.10344827586206895</c:v>
                </c:pt>
                <c:pt idx="1">
                  <c:v>0.13793103448275867</c:v>
                </c:pt>
                <c:pt idx="2">
                  <c:v>6.8965517241379323E-2</c:v>
                </c:pt>
                <c:pt idx="3">
                  <c:v>0.4137931034482758</c:v>
                </c:pt>
                <c:pt idx="4">
                  <c:v>0.20689655172413793</c:v>
                </c:pt>
              </c:numCache>
            </c:numRef>
          </c:val>
        </c:ser>
        <c:dLbls>
          <c:showVal val="1"/>
        </c:dLbls>
        <c:shape val="cylinder"/>
        <c:axId val="80938496"/>
        <c:axId val="80940032"/>
        <c:axId val="51567680"/>
      </c:bar3DChart>
      <c:catAx>
        <c:axId val="809384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0940032"/>
        <c:crosses val="autoZero"/>
        <c:auto val="1"/>
        <c:lblAlgn val="ctr"/>
        <c:lblOffset val="100"/>
      </c:catAx>
      <c:valAx>
        <c:axId val="80940032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80938496"/>
        <c:crosses val="autoZero"/>
        <c:crossBetween val="between"/>
      </c:valAx>
      <c:serAx>
        <c:axId val="51567680"/>
        <c:scaling>
          <c:orientation val="minMax"/>
        </c:scaling>
        <c:delete val="1"/>
        <c:axPos val="b"/>
        <c:tickLblPos val="nextTo"/>
        <c:crossAx val="80940032"/>
        <c:crosses val="autoZero"/>
      </c:serAx>
    </c:plotArea>
    <c:legend>
      <c:legendPos val="t"/>
      <c:layout>
        <c:manualLayout>
          <c:xMode val="edge"/>
          <c:yMode val="edge"/>
          <c:x val="0.44550044454172832"/>
          <c:y val="0.11179150225269466"/>
          <c:w val="0.18122930237076637"/>
          <c:h val="9.0953630796150514E-2"/>
        </c:manualLayout>
      </c:layout>
      <c:txPr>
        <a:bodyPr/>
        <a:lstStyle/>
        <a:p>
          <a:pPr>
            <a:defRPr sz="2000" b="1"/>
          </a:pPr>
          <a:endParaRPr lang="ru-RU"/>
        </a:p>
      </c:txPr>
    </c:legend>
    <c:plotVisOnly val="1"/>
  </c:chart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1508C90-A679-4964-BB27-4DA2D6D1D9DE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864E38A-5BFF-42CB-82BE-6C45F3F849A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6439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8C90-A679-4964-BB27-4DA2D6D1D9DE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E38A-5BFF-42CB-82BE-6C45F3F849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377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8C90-A679-4964-BB27-4DA2D6D1D9DE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E38A-5BFF-42CB-82BE-6C45F3F849A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48356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8C90-A679-4964-BB27-4DA2D6D1D9DE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E38A-5BFF-42CB-82BE-6C45F3F849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28190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8C90-A679-4964-BB27-4DA2D6D1D9DE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E38A-5BFF-42CB-82BE-6C45F3F849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3554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8C90-A679-4964-BB27-4DA2D6D1D9DE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E38A-5BFF-42CB-82BE-6C45F3F849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25952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8C90-A679-4964-BB27-4DA2D6D1D9DE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E38A-5BFF-42CB-82BE-6C45F3F849A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35920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8C90-A679-4964-BB27-4DA2D6D1D9DE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E38A-5BFF-42CB-82BE-6C45F3F849A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53812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8C90-A679-4964-BB27-4DA2D6D1D9DE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E38A-5BFF-42CB-82BE-6C45F3F849A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5627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8C90-A679-4964-BB27-4DA2D6D1D9DE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E38A-5BFF-42CB-82BE-6C45F3F849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300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8C90-A679-4964-BB27-4DA2D6D1D9DE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E38A-5BFF-42CB-82BE-6C45F3F849A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1944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8C90-A679-4964-BB27-4DA2D6D1D9DE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E38A-5BFF-42CB-82BE-6C45F3F849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277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8C90-A679-4964-BB27-4DA2D6D1D9DE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E38A-5BFF-42CB-82BE-6C45F3F849A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2321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8C90-A679-4964-BB27-4DA2D6D1D9DE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E38A-5BFF-42CB-82BE-6C45F3F849A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271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8C90-A679-4964-BB27-4DA2D6D1D9DE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E38A-5BFF-42CB-82BE-6C45F3F849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370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8C90-A679-4964-BB27-4DA2D6D1D9DE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E38A-5BFF-42CB-82BE-6C45F3F849A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9455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8C90-A679-4964-BB27-4DA2D6D1D9DE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E38A-5BFF-42CB-82BE-6C45F3F849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55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508C90-A679-4964-BB27-4DA2D6D1D9DE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64E38A-5BFF-42CB-82BE-6C45F3F849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248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4864" y="1392071"/>
            <a:ext cx="7410735" cy="1667047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Исследовательская работа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Тема: «</a:t>
            </a:r>
            <a:r>
              <a:rPr lang="ru-RU" sz="4000" dirty="0" err="1" smtClean="0"/>
              <a:t>Дресс</a:t>
            </a:r>
            <a:r>
              <a:rPr lang="ru-RU" sz="4000" dirty="0" smtClean="0"/>
              <a:t>-код и с чем его носить?»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493828"/>
            <a:ext cx="6815669" cy="1760560"/>
          </a:xfrm>
        </p:spPr>
        <p:txBody>
          <a:bodyPr/>
          <a:lstStyle/>
          <a:p>
            <a:r>
              <a:rPr lang="ru-RU" dirty="0" smtClean="0"/>
              <a:t>Выполнили: ученицы 4 Б</a:t>
            </a:r>
          </a:p>
          <a:p>
            <a:r>
              <a:rPr lang="ru-RU" dirty="0" smtClean="0"/>
              <a:t>Иванова Катя и Иванова Женя</a:t>
            </a:r>
          </a:p>
          <a:p>
            <a:endParaRPr lang="ru-RU" sz="1800" dirty="0" smtClean="0"/>
          </a:p>
          <a:p>
            <a:r>
              <a:rPr lang="ru-RU" sz="1800" dirty="0" smtClean="0"/>
              <a:t>Новосибирск 2018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5192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pykami.ru/wp-content/uploads/2017/09/1503910784-8371-9664381877ca52c9c955d726b6xt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3" y="1910687"/>
            <a:ext cx="3493827" cy="3725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cpykami.ru/wp-content/uploads/2017/09/1503910785-7598-71f85c4864aef19667441d8086k8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89" y="1910687"/>
            <a:ext cx="3493827" cy="3725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cpykami.ru/wp-content/uploads/2017/09/1503910785-1985-939e3cbcc03dcbced7fff2d4bdw5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170" y="1910687"/>
            <a:ext cx="3234520" cy="37258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571997" y="1228298"/>
            <a:ext cx="4988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Форма в Англии – самая классическая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054686" y="5732060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10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40220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lwaysbusymama.com/images/2016-32/014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349" y="2335212"/>
            <a:ext cx="5704764" cy="36152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337480" y="1091821"/>
            <a:ext cx="9695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                                         Школьная </a:t>
            </a:r>
            <a:r>
              <a:rPr lang="ru-RU" sz="2400" dirty="0"/>
              <a:t>форма в Бутане </a:t>
            </a:r>
            <a:endParaRPr lang="ru-RU" sz="2400" dirty="0" smtClean="0"/>
          </a:p>
          <a:p>
            <a:r>
              <a:rPr lang="ru-RU" sz="2400" dirty="0" smtClean="0"/>
              <a:t>(</a:t>
            </a:r>
            <a:r>
              <a:rPr lang="ru-RU" sz="2400" dirty="0"/>
              <a:t>государство, расположенное между Индией и Китаем) – самая </a:t>
            </a:r>
            <a:r>
              <a:rPr lang="ru-RU" sz="2400" dirty="0" smtClean="0"/>
              <a:t>практичная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032763" y="571959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11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42862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850639430"/>
              </p:ext>
            </p:extLst>
          </p:nvPr>
        </p:nvGraphicFramePr>
        <p:xfrm>
          <a:off x="1255595" y="1285415"/>
          <a:ext cx="4109620" cy="3248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50172" y="1815152"/>
            <a:ext cx="56501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Главные аргументы, </a:t>
            </a:r>
            <a:r>
              <a:rPr lang="ru-RU" sz="2400" dirty="0"/>
              <a:t>что форма обеспечит: </a:t>
            </a:r>
            <a:endParaRPr lang="ru-RU" sz="2400" dirty="0" smtClean="0">
              <a:effectLst/>
            </a:endParaRPr>
          </a:p>
          <a:p>
            <a:r>
              <a:rPr lang="ru-RU" sz="2400" dirty="0" smtClean="0"/>
              <a:t>- </a:t>
            </a:r>
            <a:r>
              <a:rPr lang="ru-RU" sz="2400" dirty="0"/>
              <a:t>социальное равенство учащихся (36%);</a:t>
            </a:r>
            <a:endParaRPr lang="ru-RU" sz="2400" dirty="0" smtClean="0">
              <a:effectLst/>
            </a:endParaRPr>
          </a:p>
          <a:p>
            <a:r>
              <a:rPr lang="ru-RU" sz="2400" dirty="0"/>
              <a:t>- дисциплинированность учащихся (31%);</a:t>
            </a:r>
            <a:endParaRPr lang="ru-RU" sz="2400" dirty="0" smtClean="0">
              <a:effectLst/>
            </a:endParaRPr>
          </a:p>
          <a:p>
            <a:r>
              <a:rPr lang="ru-RU" sz="2400" dirty="0" smtClean="0"/>
              <a:t>- одинаковый </a:t>
            </a:r>
            <a:r>
              <a:rPr lang="ru-RU" sz="2400" dirty="0"/>
              <a:t>облик детей (17%), </a:t>
            </a:r>
            <a:endParaRPr lang="ru-RU" sz="2400" dirty="0" smtClean="0">
              <a:effectLst/>
            </a:endParaRPr>
          </a:p>
          <a:p>
            <a:r>
              <a:rPr lang="ru-RU" sz="2400" dirty="0"/>
              <a:t>- красивый и аккуратный вид (16%)</a:t>
            </a:r>
            <a:r>
              <a:rPr lang="en-US" dirty="0"/>
              <a:t>.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877266" y="5732060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12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125974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299990" y="738130"/>
          <a:ext cx="9816029" cy="5266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191575" y="5855332"/>
            <a:ext cx="405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13</a:t>
            </a:r>
            <a:endParaRPr lang="ru-RU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1072" y="1665026"/>
            <a:ext cx="567431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Школьная форма создаёт определённый психологический настрой, </a:t>
            </a:r>
            <a:r>
              <a:rPr lang="ru-RU" sz="2000" dirty="0" smtClean="0"/>
              <a:t>приучает </a:t>
            </a:r>
            <a:r>
              <a:rPr lang="ru-RU" sz="2000" dirty="0"/>
              <a:t>ребёнка соответствовать месту, </a:t>
            </a:r>
            <a:r>
              <a:rPr lang="ru-RU" sz="2000" dirty="0" smtClean="0"/>
              <a:t>где </a:t>
            </a:r>
            <a:r>
              <a:rPr lang="ru-RU" sz="2000" dirty="0"/>
              <a:t>он находится. </a:t>
            </a:r>
            <a:endParaRPr lang="ru-RU" sz="2000" dirty="0" smtClean="0"/>
          </a:p>
          <a:p>
            <a:r>
              <a:rPr lang="ru-RU" sz="2000" dirty="0" smtClean="0"/>
              <a:t>Строгий </a:t>
            </a:r>
            <a:r>
              <a:rPr lang="ru-RU" sz="2000" dirty="0"/>
              <a:t>стиль прививает деловой этикет, не допускает вольностей не только в одежде, </a:t>
            </a:r>
            <a:r>
              <a:rPr lang="ru-RU" sz="2000" dirty="0" smtClean="0"/>
              <a:t>но </a:t>
            </a:r>
            <a:r>
              <a:rPr lang="ru-RU" sz="2000" dirty="0"/>
              <a:t>и в мыслях и поступках, не отвлекает от главного </a:t>
            </a:r>
            <a:r>
              <a:rPr lang="ru-RU" sz="2000" dirty="0" smtClean="0"/>
              <a:t>–       учёбы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b="1" dirty="0" smtClean="0"/>
              <a:t>И </a:t>
            </a:r>
            <a:r>
              <a:rPr lang="ru-RU" sz="2000" b="1" dirty="0"/>
              <a:t>это, по мнению большинства, очень </a:t>
            </a:r>
            <a:r>
              <a:rPr lang="ru-RU" sz="2000" b="1" dirty="0" smtClean="0"/>
              <a:t>хорошо</a:t>
            </a:r>
            <a:r>
              <a:rPr lang="ru-RU" sz="2000" b="1" dirty="0"/>
              <a:t>!</a:t>
            </a:r>
            <a:endParaRPr lang="ru-RU" sz="2000" b="1" dirty="0" smtClean="0">
              <a:effectLst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391" y="1933597"/>
            <a:ext cx="4802076" cy="35391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474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5403" y="2224585"/>
            <a:ext cx="7952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  <p:pic>
        <p:nvPicPr>
          <p:cNvPr id="6146" name="Picture 2" descr="http://www.eduportal44.ru/Kostroma_EDU/ds_24/SiteAssets/DocLib13/%D0%94%D0%BE%D0%BC%D0%B0%D1%88%D0%BD%D1%8F%D1%8F/uchenaja_so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054" y="3024339"/>
            <a:ext cx="2405845" cy="2829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325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plate.ru/images/article/orig/2017/06/addic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87" y="1594026"/>
            <a:ext cx="2689508" cy="40342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arm8.static.flickr.com/7109/7441566404_f0e7063e3c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573" y="1531972"/>
            <a:ext cx="2729552" cy="4074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8107" y="742961"/>
            <a:ext cx="3046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Спортивная форма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564573" y="742961"/>
            <a:ext cx="2844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«строгий» костюм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1136573" y="5732060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1157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c02.alicdn.com/kf/HTB1B3gRJFXXXXaIXXXXq6xXFXXXR/Wholesale-Clothing-Persnickety-Kids-Boys-Summer-Bo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448" y="1866591"/>
            <a:ext cx="3510626" cy="35106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looks.ru/images/article/orig/2016/11/shorty-dlya-devochek--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937" y="1907971"/>
            <a:ext cx="2970425" cy="3469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167" y="1160060"/>
            <a:ext cx="6006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 занятия в школу </a:t>
            </a:r>
            <a:r>
              <a:rPr lang="ru-RU" sz="2800" dirty="0"/>
              <a:t>в шортах и </a:t>
            </a:r>
            <a:r>
              <a:rPr lang="ru-RU" sz="2800" dirty="0" smtClean="0"/>
              <a:t>сланцах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095630" y="5718411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178963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1" y="4763069"/>
            <a:ext cx="100431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/>
              <a:t>Дресс</a:t>
            </a:r>
            <a:r>
              <a:rPr lang="ru-RU" sz="2800" b="1" dirty="0"/>
              <a:t>-код</a:t>
            </a:r>
            <a:r>
              <a:rPr lang="ru-RU" sz="2800" dirty="0"/>
              <a:t> </a:t>
            </a:r>
            <a:r>
              <a:rPr lang="ru-RU" sz="2800" dirty="0" smtClean="0"/>
              <a:t>переводится </a:t>
            </a:r>
            <a:r>
              <a:rPr lang="ru-RU" sz="2800" dirty="0"/>
              <a:t>как «кодекс одежды». </a:t>
            </a:r>
            <a:endParaRPr lang="ru-RU" sz="2800" dirty="0" smtClean="0"/>
          </a:p>
          <a:p>
            <a:r>
              <a:rPr lang="ru-RU" sz="2800" dirty="0" smtClean="0"/>
              <a:t>Это </a:t>
            </a:r>
            <a:r>
              <a:rPr lang="ru-RU" sz="2800" dirty="0"/>
              <a:t>форма одежды, требуемая во время посещений </a:t>
            </a:r>
            <a:r>
              <a:rPr lang="ru-RU" sz="2800" dirty="0" smtClean="0"/>
              <a:t>определенных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мероприятий, заведений и организаций. </a:t>
            </a:r>
          </a:p>
        </p:txBody>
      </p:sp>
      <p:pic>
        <p:nvPicPr>
          <p:cNvPr id="3074" name="Picture 2" descr="https://legkopolezno.ru/wp-content/uploads/2016/09/83-vybor-professii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875" y="765844"/>
            <a:ext cx="6237025" cy="3997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34955" y="5624844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4</a:t>
            </a:r>
          </a:p>
        </p:txBody>
      </p:sp>
    </p:spTree>
    <p:extLst>
      <p:ext uri="{BB962C8B-B14F-4D97-AF65-F5344CB8AC3E}">
        <p14:creationId xmlns="" xmlns:p14="http://schemas.microsoft.com/office/powerpoint/2010/main" val="167981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5845" y="967833"/>
            <a:ext cx="9709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П</a:t>
            </a:r>
            <a:r>
              <a:rPr lang="ru-RU" sz="2400" b="1" dirty="0" smtClean="0"/>
              <a:t>равила </a:t>
            </a:r>
            <a:r>
              <a:rPr lang="ru-RU" sz="2400" b="1" dirty="0"/>
              <a:t>внутреннего распорядка обучающихся МБОУ СОШ №</a:t>
            </a:r>
            <a:r>
              <a:rPr lang="ru-RU" sz="2400" b="1" dirty="0" smtClean="0"/>
              <a:t>207:</a:t>
            </a:r>
            <a:endParaRPr lang="ru-RU" sz="2400" b="1" dirty="0" smtClean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9946" y="1595215"/>
            <a:ext cx="4315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400" dirty="0" smtClean="0"/>
              <a:t>иметь  </a:t>
            </a:r>
            <a:r>
              <a:rPr lang="ru-RU" sz="2400" dirty="0"/>
              <a:t>опрятный 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внешний вид </a:t>
            </a:r>
            <a:endParaRPr lang="ru-RU" sz="2400" dirty="0" smtClean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8360" y="1595215"/>
            <a:ext cx="3610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 smtClean="0"/>
              <a:t>деловой </a:t>
            </a:r>
            <a:r>
              <a:rPr lang="ru-RU" sz="2400" dirty="0"/>
              <a:t>стиль в одежде 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(</a:t>
            </a:r>
            <a:r>
              <a:rPr lang="ru-RU" sz="2400" dirty="0"/>
              <a:t>школьная форма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698" y="3071667"/>
            <a:ext cx="2546153" cy="22939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590" y="2764293"/>
            <a:ext cx="1422356" cy="2587650"/>
          </a:xfrm>
          <a:prstGeom prst="rect">
            <a:avLst/>
          </a:prstGeom>
        </p:spPr>
      </p:pic>
      <p:pic>
        <p:nvPicPr>
          <p:cNvPr id="4100" name="Picture 4" descr="http://maminshoping.ru/files/dcd/dcd1a1f100b50ea5ae0a1ac7a2880dfc-fit-250x25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956" t="1336" r="20292" b="658"/>
          <a:stretch/>
        </p:blipFill>
        <p:spPr bwMode="auto">
          <a:xfrm>
            <a:off x="8310410" y="2777941"/>
            <a:ext cx="1528549" cy="2587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101086" y="5786652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40189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152" y="1146412"/>
            <a:ext cx="2629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- сменную обувь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537277" y="1192578"/>
            <a:ext cx="38555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- форму для занятий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физической культурой</a:t>
            </a:r>
            <a:endParaRPr lang="ru-RU" sz="2800" dirty="0"/>
          </a:p>
        </p:txBody>
      </p:sp>
      <p:pic>
        <p:nvPicPr>
          <p:cNvPr id="5126" name="Picture 6" descr="http://mousch8.narod2.ru/foto4/pereob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76" y="1669631"/>
            <a:ext cx="2193451" cy="19575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cf.ppt-online.org/files/slide/2/2qvdaZXV5hWQzPtu34SHMJYfyGIUpFRgeCnro9/slide-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125" t="33600" r="58218" b="39878"/>
          <a:stretch/>
        </p:blipFill>
        <p:spPr bwMode="auto">
          <a:xfrm>
            <a:off x="1815152" y="3845781"/>
            <a:ext cx="1695851" cy="13130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arhivurokov.ru/multiurok/f/7/f/f7fe1c17a90653eb48009e553d60cb8be7bc5116/img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30" t="66494" r="51731" b="3954"/>
          <a:stretch/>
        </p:blipFill>
        <p:spPr bwMode="auto">
          <a:xfrm>
            <a:off x="3619641" y="3986000"/>
            <a:ext cx="1705971" cy="11728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85" t="22254" r="23258" b="8191"/>
          <a:stretch/>
        </p:blipFill>
        <p:spPr>
          <a:xfrm>
            <a:off x="6486133" y="2265527"/>
            <a:ext cx="4022641" cy="28259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63869" y="5773002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6</a:t>
            </a:r>
          </a:p>
        </p:txBody>
      </p:sp>
    </p:spTree>
    <p:extLst>
      <p:ext uri="{BB962C8B-B14F-4D97-AF65-F5344CB8AC3E}">
        <p14:creationId xmlns="" xmlns:p14="http://schemas.microsoft.com/office/powerpoint/2010/main" val="389535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49170" y="955343"/>
            <a:ext cx="333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ВИДЫ ДРЕСС-КОДА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21871" y="1756236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ДЕЛОВОЙ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26592" y="1792518"/>
            <a:ext cx="2610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ПОВСЕДНЕВНЫЙ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611737" y="1792518"/>
            <a:ext cx="1806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НАРЯДНЫЙ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463" y="2192628"/>
            <a:ext cx="2867451" cy="38232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76" t="30846" r="29481" b="-3085"/>
          <a:stretch/>
        </p:blipFill>
        <p:spPr>
          <a:xfrm>
            <a:off x="4766126" y="2192628"/>
            <a:ext cx="2702257" cy="40201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57" b="8652"/>
          <a:stretch/>
        </p:blipFill>
        <p:spPr>
          <a:xfrm>
            <a:off x="1214653" y="2120989"/>
            <a:ext cx="2798860" cy="39155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33058" y="5785063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7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246135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209" y="1364776"/>
            <a:ext cx="1931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КУРОРТНЫЙ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13193" y="1364776"/>
            <a:ext cx="2200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СПОРТИВНЫЙ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584441" y="1364776"/>
            <a:ext cx="195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ДОМАШНИЙ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95" t="7562" r="6661" b="12438"/>
          <a:stretch/>
        </p:blipFill>
        <p:spPr>
          <a:xfrm>
            <a:off x="1402697" y="2142699"/>
            <a:ext cx="2674961" cy="37394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07" r="3477" b="25174"/>
          <a:stretch/>
        </p:blipFill>
        <p:spPr>
          <a:xfrm>
            <a:off x="7986542" y="2142699"/>
            <a:ext cx="3146971" cy="37394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428" t="15522" r="4244" b="43683"/>
          <a:stretch/>
        </p:blipFill>
        <p:spPr>
          <a:xfrm>
            <a:off x="4476466" y="2142699"/>
            <a:ext cx="3234519" cy="37394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44602" y="5786651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8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5367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5837" y="859809"/>
            <a:ext cx="50257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Школьная форма в других странах</a:t>
            </a:r>
          </a:p>
          <a:p>
            <a:r>
              <a:rPr lang="ru-RU" sz="2400" dirty="0" smtClean="0"/>
              <a:t>           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в </a:t>
            </a:r>
            <a:r>
              <a:rPr lang="ru-RU" sz="2400" dirty="0"/>
              <a:t>Японии-самая морская </a:t>
            </a:r>
          </a:p>
        </p:txBody>
      </p:sp>
      <p:pic>
        <p:nvPicPr>
          <p:cNvPr id="3" name="Рисунок 2" descr="http://cpykami.ru/wp-content/uploads/2017/09/1503910780-8757-c81bfe41e75a87ea090ddffaf7er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202" y="2238230"/>
            <a:ext cx="4135271" cy="3466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cpykami.ru/wp-content/uploads/2017/09/1503910780-5004-0d3fb5a28d253108fece745ec9w6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328" y="2265527"/>
            <a:ext cx="4359039" cy="34392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218460" y="5800299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9</a:t>
            </a:r>
          </a:p>
        </p:txBody>
      </p:sp>
    </p:spTree>
    <p:extLst>
      <p:ext uri="{BB962C8B-B14F-4D97-AF65-F5344CB8AC3E}">
        <p14:creationId xmlns="" xmlns:p14="http://schemas.microsoft.com/office/powerpoint/2010/main" val="5834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628</TotalTime>
  <Words>258</Words>
  <Application>Microsoft Office PowerPoint</Application>
  <PresentationFormat>Произвольный</PresentationFormat>
  <Paragraphs>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Натуральные материалы</vt:lpstr>
      <vt:lpstr>Исследовательская работа Тема: «Дресс-код и с чем его носить?»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Тема: «Дресс-код и с чем его носить?»</dc:title>
  <dc:creator>RePack by Diakov</dc:creator>
  <cp:lastModifiedBy>Алексей</cp:lastModifiedBy>
  <cp:revision>33</cp:revision>
  <dcterms:created xsi:type="dcterms:W3CDTF">2018-11-17T09:40:49Z</dcterms:created>
  <dcterms:modified xsi:type="dcterms:W3CDTF">2019-01-23T15:21:36Z</dcterms:modified>
</cp:coreProperties>
</file>