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00"/>
    <a:srgbClr val="9249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981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9268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964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886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5916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6759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375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slide" Target="slide2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12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slide" Target="slide2.xml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12" Type="http://schemas.openxmlformats.org/officeDocument/2006/relationships/image" Target="../media/image3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38.png"/><Relationship Id="rId4" Type="http://schemas.openxmlformats.org/officeDocument/2006/relationships/slide" Target="slide2.xm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427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6032163"/>
            <a:ext cx="1728192" cy="36004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29107" y="349522"/>
            <a:ext cx="5832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599" y="2534857"/>
            <a:ext cx="7200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0541" cmpd="sng">
                  <a:solidFill>
                    <a:srgbClr val="004200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Дорожная азбука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rgbClr val="0042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11311" y="4035428"/>
            <a:ext cx="6921375" cy="10080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Шкарубо</a:t>
            </a:r>
            <a:r>
              <a:rPr lang="ru-RU" alt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Людмила Ивановна</a:t>
            </a:r>
          </a:p>
          <a:p>
            <a:pPr marL="0" indent="0" algn="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Педагог </a:t>
            </a:r>
            <a:r>
              <a:rPr lang="ru-RU" altLang="ru-RU" sz="2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24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организатор</a:t>
            </a:r>
            <a:endParaRPr lang="ru-RU" altLang="ru-RU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ГБОУ школа № 258</a:t>
            </a:r>
          </a:p>
          <a:p>
            <a:pPr marL="0" indent="0" algn="r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Колпинский</a:t>
            </a:r>
            <a:r>
              <a:rPr lang="ru-RU" alt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район , Санкт Петербург</a:t>
            </a:r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3731470" y="4700153"/>
            <a:ext cx="492673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3938835" y="6220753"/>
            <a:ext cx="936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1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3344" y="1568869"/>
            <a:ext cx="7013376" cy="11503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ИНТЕЛЛЕКТУАЛЬНАЯ ИГРА</a:t>
            </a:r>
            <a:endParaRPr lang="ru-RU" sz="5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473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9532" y="1474579"/>
            <a:ext cx="849694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Я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знаток дорожных правил,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Я машину здесь поставил,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На стоянку у ограды -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Отдыхать ей тоже надо.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8257" y="45610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ДОРОЖНЫЕ ЗНАКИ</a:t>
            </a:r>
            <a:endParaRPr lang="ru-RU" sz="36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16401" y="3945724"/>
            <a:ext cx="4552576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Знак 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«Место стоянки»</a:t>
            </a: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3832147"/>
            <a:ext cx="1512168" cy="2337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106" y="3882221"/>
            <a:ext cx="1861252" cy="1861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473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9532" y="1478287"/>
            <a:ext cx="849694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Красный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круг, а в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нём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мой друг,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Быстрый друг - велосипед.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Знак гласит: здесь и вокруг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На велосипеде проезда нет.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8257" y="45610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ДОРОЖНЫЕ ЗНАКИ</a:t>
            </a:r>
            <a:endParaRPr lang="ru-RU" sz="36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25805" y="3721928"/>
            <a:ext cx="6228693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Знак 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«Езда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на велосипе­дах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запрещена»</a:t>
            </a: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863264"/>
            <a:ext cx="1512168" cy="2337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257" y="3834689"/>
            <a:ext cx="1853371" cy="1853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473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35896" y="3997026"/>
            <a:ext cx="5151428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Знак 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Опасный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поворот»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9532" y="1434778"/>
            <a:ext cx="849694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Предупреждает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этот знак,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Что у дороги здесь зигзаг,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И впереди машину ждёт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Крутой...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8257" y="45610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ДОРОЖНЫЕ ЗНАКИ</a:t>
            </a:r>
            <a:endParaRPr lang="ru-RU" sz="36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792346"/>
            <a:ext cx="1512168" cy="2337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736" y="3835865"/>
            <a:ext cx="1917184" cy="1638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51442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691680" y="4469378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Дорога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6674" y="1434753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Тянется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нитка, среди нив петляя,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Лесом, перелесками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Без конца и края.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Ни её порвать,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Ни в клубок смотать.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3955298"/>
            <a:ext cx="1512168" cy="2337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235" y="5723808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745195" y="4605013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Тротуар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80170" y="999811"/>
            <a:ext cx="8173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000" b="1" dirty="0" smtClean="0">
                <a:solidFill>
                  <a:srgbClr val="002060"/>
                </a:solidFill>
                <a:latin typeface="Georgia" pitchFamily="18" charset="0"/>
              </a:rPr>
              <a:t>Здесь </a:t>
            </a: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не катится автобус.</a:t>
            </a:r>
          </a:p>
          <a:p>
            <a:pPr algn="ctr">
              <a:spcBef>
                <a:spcPct val="20000"/>
              </a:spcBef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Здесь трамваи не пройдут.</a:t>
            </a:r>
          </a:p>
          <a:p>
            <a:pPr algn="ctr">
              <a:spcBef>
                <a:spcPct val="20000"/>
              </a:spcBef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Здесь спокойно пешеходы</a:t>
            </a:r>
          </a:p>
          <a:p>
            <a:pPr algn="ctr">
              <a:spcBef>
                <a:spcPct val="20000"/>
              </a:spcBef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Вдоль по улице идут.</a:t>
            </a:r>
          </a:p>
          <a:p>
            <a:pPr algn="ctr">
              <a:spcBef>
                <a:spcPct val="20000"/>
              </a:spcBef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Для машин и для трамвая</a:t>
            </a:r>
          </a:p>
          <a:p>
            <a:pPr algn="ctr">
              <a:spcBef>
                <a:spcPct val="20000"/>
              </a:spcBef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</a:rPr>
              <a:t>Путь-дорога есть другая.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4226417"/>
            <a:ext cx="1512168" cy="2337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832" y="5731821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19622" y="4470465"/>
            <a:ext cx="7344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Подземный переход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80765" y="1085816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Грозно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мчат автомобили,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Как железная река!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Чтоб тебя не раздавили,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Словно хрупкого жучка, –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Под дорогой, словно грот,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Есть…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420" y="4065420"/>
            <a:ext cx="1512168" cy="2337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473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75656" y="4414729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Пешеход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Я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по городу иду,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Я в беду не попаду.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Потому что твёрдо знаю -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Правила я выполняю.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473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015716" y="4513071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Спидометр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Слог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мой первый спать велит,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Средний - в музыке звучит,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А последний меру знает;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ЦЕЛЫМ скорость измеряют.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6097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159732" y="4692796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Переход</a:t>
            </a: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4077072"/>
            <a:ext cx="1512168" cy="2337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661147"/>
            <a:ext cx="2884580" cy="216343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59732" y="3903355"/>
            <a:ext cx="1446230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000E2A"/>
                </a:solidFill>
              </a:rPr>
              <a:t> </a:t>
            </a:r>
            <a:r>
              <a:rPr lang="ru-RU" sz="4400" b="1" dirty="0" smtClean="0">
                <a:solidFill>
                  <a:srgbClr val="000E2A"/>
                </a:solidFill>
              </a:rPr>
              <a:t>5 = </a:t>
            </a:r>
            <a:r>
              <a:rPr lang="ru-RU" sz="4400" b="1" dirty="0">
                <a:solidFill>
                  <a:srgbClr val="000E2A"/>
                </a:solidFill>
              </a:rPr>
              <a:t>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525" y="1437517"/>
            <a:ext cx="2379253" cy="257216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349" y="1489324"/>
            <a:ext cx="223838" cy="438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4786175" y="3522824"/>
            <a:ext cx="247650" cy="438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3922" y="4077072"/>
            <a:ext cx="648072" cy="2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4229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767998" y="4467746"/>
            <a:ext cx="5644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Пешеход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34163" y="1758769"/>
            <a:ext cx="2280808" cy="23852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900" b="1" dirty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</a:t>
            </a:r>
            <a:endParaRPr lang="ru-RU" sz="14900" b="1" cap="none" spc="0" dirty="0">
              <a:ln w="6600">
                <a:solidFill>
                  <a:srgbClr val="0033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67" y="1855936"/>
            <a:ext cx="1887263" cy="1916003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711" y="1320619"/>
            <a:ext cx="223838" cy="4381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732" y="1323819"/>
            <a:ext cx="223838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50" y="2127921"/>
            <a:ext cx="2035518" cy="146870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4674413" y="3468819"/>
            <a:ext cx="247650" cy="4381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4936900" y="3468819"/>
            <a:ext cx="247650" cy="4381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4260" y="1733751"/>
            <a:ext cx="1778844" cy="192307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6900749" y="3209925"/>
            <a:ext cx="247650" cy="4381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5300" y="1784853"/>
            <a:ext cx="223838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12491"/>
            <a:ext cx="9181372" cy="6882981"/>
          </a:xfrm>
          <a:prstGeom prst="rect">
            <a:avLst/>
          </a:prstGeom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806256" y="431006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95705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818499" y="5157117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300" b="1" cap="all" dirty="0" smtClean="0">
                <a:solidFill>
                  <a:srgbClr val="002060"/>
                </a:solidFill>
                <a:latin typeface="Georgia" pitchFamily="18" charset="0"/>
              </a:rPr>
              <a:t>Знаете ли вы?</a:t>
            </a:r>
            <a:endParaRPr lang="ru-RU" sz="2300" b="1" cap="all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300" b="1" cap="all" dirty="0" smtClean="0">
                <a:solidFill>
                  <a:srgbClr val="002060"/>
                </a:solidFill>
                <a:latin typeface="Georgia" pitchFamily="18" charset="0"/>
              </a:rPr>
              <a:t>викторина</a:t>
            </a:r>
            <a:endParaRPr lang="ru-RU" sz="2300" b="1" cap="all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300" b="1" cap="all" dirty="0" smtClean="0">
                <a:solidFill>
                  <a:srgbClr val="002060"/>
                </a:solidFill>
                <a:latin typeface="Georgia" pitchFamily="18" charset="0"/>
              </a:rPr>
              <a:t>ребусы</a:t>
            </a:r>
            <a:endParaRPr lang="ru-RU" sz="2300" b="1" cap="all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300" b="1" cap="all" dirty="0" smtClean="0">
                <a:solidFill>
                  <a:srgbClr val="002060"/>
                </a:solidFill>
                <a:latin typeface="Georgia" pitchFamily="18" charset="0"/>
              </a:rPr>
              <a:t>Дорожные </a:t>
            </a:r>
          </a:p>
          <a:p>
            <a:pPr algn="ctr"/>
            <a:r>
              <a:rPr lang="ru-RU" sz="2300" b="1" cap="all" dirty="0" smtClean="0">
                <a:solidFill>
                  <a:srgbClr val="002060"/>
                </a:solidFill>
                <a:latin typeface="Georgia" pitchFamily="18" charset="0"/>
              </a:rPr>
              <a:t>знаки</a:t>
            </a:r>
            <a:endParaRPr lang="ru-RU" sz="2300" b="1" cap="all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300" b="1" cap="all" dirty="0" smtClean="0">
                <a:solidFill>
                  <a:srgbClr val="002060"/>
                </a:solidFill>
                <a:latin typeface="Georgia" pitchFamily="18" charset="0"/>
              </a:rPr>
              <a:t>загадки</a:t>
            </a:r>
            <a:endParaRPr lang="ru-RU" sz="2300" b="1" cap="all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329"/>
            <a:ext cx="1152824" cy="145558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004" y="71194"/>
            <a:ext cx="1008483" cy="149462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1322351" y="504542"/>
            <a:ext cx="6562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rgbClr val="004200"/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Дорожная азбука</a:t>
            </a:r>
            <a:endParaRPr lang="ru-RU" sz="6000" b="1" dirty="0">
              <a:ln w="10541" cmpd="sng">
                <a:solidFill>
                  <a:srgbClr val="004200"/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4229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78949" y="4840341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Дорога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177" y="4087185"/>
            <a:ext cx="1512168" cy="23373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4980" y="3767409"/>
            <a:ext cx="648072" cy="2468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2173" y="808017"/>
            <a:ext cx="3161018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</a:t>
            </a:r>
            <a:endParaRPr lang="ru-RU" sz="2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372" y="1564660"/>
            <a:ext cx="2750632" cy="206297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187002" y="3561152"/>
            <a:ext cx="164028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000E2A"/>
                </a:solidFill>
              </a:rPr>
              <a:t> </a:t>
            </a:r>
            <a:r>
              <a:rPr lang="ru-RU" sz="4000" b="1" dirty="0">
                <a:solidFill>
                  <a:srgbClr val="000E2A"/>
                </a:solidFill>
              </a:rPr>
              <a:t>1</a:t>
            </a:r>
            <a:r>
              <a:rPr lang="ru-RU" sz="4000" b="1" dirty="0" smtClean="0">
                <a:solidFill>
                  <a:srgbClr val="000E2A"/>
                </a:solidFill>
              </a:rPr>
              <a:t> = </a:t>
            </a:r>
            <a:r>
              <a:rPr lang="ru-RU" sz="4000" b="1" dirty="0">
                <a:solidFill>
                  <a:srgbClr val="000E2A"/>
                </a:solidFill>
              </a:rPr>
              <a:t>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24386" y="626377"/>
            <a:ext cx="3161018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</a:t>
            </a:r>
            <a:endParaRPr lang="ru-RU" sz="2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476" y="5788895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817694" y="4397920"/>
            <a:ext cx="55806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Регулировщик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23" y="2001748"/>
            <a:ext cx="2361162" cy="167642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827584" y="3209925"/>
            <a:ext cx="24765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579934" y="3209357"/>
            <a:ext cx="247650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5787" y="1701045"/>
            <a:ext cx="1708835" cy="21096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222" y="1711047"/>
            <a:ext cx="223838" cy="438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085" y="1711047"/>
            <a:ext cx="223838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905" y="1664753"/>
            <a:ext cx="1514207" cy="1989469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3346" y="3786464"/>
            <a:ext cx="648072" cy="2468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79570" y="3591888"/>
            <a:ext cx="143500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000E2A"/>
                </a:solidFill>
              </a:rPr>
              <a:t> </a:t>
            </a:r>
            <a:r>
              <a:rPr lang="ru-RU" sz="4400" b="1" dirty="0" smtClean="0">
                <a:solidFill>
                  <a:srgbClr val="000E2A"/>
                </a:solidFill>
              </a:rPr>
              <a:t>3 = </a:t>
            </a:r>
            <a:r>
              <a:rPr lang="ru-RU" sz="4400" b="1" dirty="0">
                <a:solidFill>
                  <a:srgbClr val="000E2A"/>
                </a:solidFill>
              </a:rPr>
              <a:t>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3777" y="2007522"/>
            <a:ext cx="1905000" cy="158115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1581" y="3770170"/>
            <a:ext cx="648072" cy="2468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25504" y="3553678"/>
            <a:ext cx="145103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000E2A"/>
                </a:solidFill>
              </a:rPr>
              <a:t> 1</a:t>
            </a:r>
            <a:r>
              <a:rPr lang="ru-RU" sz="4400" b="1" dirty="0" smtClean="0">
                <a:solidFill>
                  <a:srgbClr val="000E2A"/>
                </a:solidFill>
              </a:rPr>
              <a:t> = В</a:t>
            </a:r>
            <a:endParaRPr lang="ru-RU" sz="4400" b="1" dirty="0">
              <a:solidFill>
                <a:srgbClr val="000E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4229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716462" y="4518364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Безопасность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4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solidFill>
                <a:srgbClr val="004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00" y="3965459"/>
            <a:ext cx="1512168" cy="2337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121" y="4046192"/>
            <a:ext cx="648072" cy="2468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57552" y="1714354"/>
            <a:ext cx="2280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0" b="1" dirty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A5002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Ь</a:t>
            </a:r>
            <a:endParaRPr lang="ru-RU" sz="16000" b="1" cap="none" spc="0" dirty="0">
              <a:ln w="6600">
                <a:solidFill>
                  <a:srgbClr val="003300"/>
                </a:solidFill>
                <a:prstDash val="solid"/>
              </a:ln>
              <a:solidFill>
                <a:srgbClr val="A5002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8237" y="1677579"/>
            <a:ext cx="2280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0" b="1" dirty="0">
                <a:ln w="6600">
                  <a:solidFill>
                    <a:srgbClr val="00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</a:t>
            </a:r>
            <a:endParaRPr lang="ru-RU" sz="16000" b="1" cap="none" spc="0" dirty="0">
              <a:ln w="6600">
                <a:solidFill>
                  <a:srgbClr val="0033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430798" y="3779334"/>
            <a:ext cx="247650" cy="438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22" y="2162558"/>
            <a:ext cx="1668425" cy="1534951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686640" y="3784844"/>
            <a:ext cx="247650" cy="4381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9" r="-1"/>
          <a:stretch/>
        </p:blipFill>
        <p:spPr>
          <a:xfrm>
            <a:off x="2606410" y="3765436"/>
            <a:ext cx="24765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4021" y="2621184"/>
            <a:ext cx="1905000" cy="1076325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831" y="2145615"/>
            <a:ext cx="223838" cy="4381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085" y="2151398"/>
            <a:ext cx="223838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932" y="2162558"/>
            <a:ext cx="1522860" cy="152286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361948" y="3823747"/>
            <a:ext cx="14911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>
                <a:solidFill>
                  <a:srgbClr val="000E2A"/>
                </a:solidFill>
              </a:rPr>
              <a:t> 1</a:t>
            </a:r>
            <a:r>
              <a:rPr lang="ru-RU" sz="4400" b="1" dirty="0" smtClean="0">
                <a:solidFill>
                  <a:srgbClr val="000E2A"/>
                </a:solidFill>
              </a:rPr>
              <a:t> = Н</a:t>
            </a:r>
            <a:endParaRPr lang="ru-RU" sz="4400" b="1" dirty="0">
              <a:solidFill>
                <a:srgbClr val="000E2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03467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59448" y="1434753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Как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определить, что машина собирается повернуть направо (налево)?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40" y="3429000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Включается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и мигает правый (левый) фонарик— указатель поворота.</a:t>
            </a:r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140968"/>
            <a:ext cx="1512000" cy="2333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1994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997201" y="1855956"/>
            <a:ext cx="73169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Есть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ли у велосипедиста путь торможения?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9611" y="3325927"/>
            <a:ext cx="69847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Да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. Никакой транспорт остановиться сразу во время движения не может.</a:t>
            </a:r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00" y="3140968"/>
            <a:ext cx="1512000" cy="2333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7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37486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8082" y="1653017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Как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называется часть улицы, расположенная между двумя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перекрёстками?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16274" y="4044697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Квартал</a:t>
            </a:r>
            <a:r>
              <a:rPr lang="ru-RU" sz="2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293441"/>
            <a:ext cx="1512000" cy="2333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1994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15432" y="1843689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Что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называется площадью?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7604" y="3009754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Перекрёсток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, где пересекаются или берут начало несколько улиц.</a:t>
            </a:r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845813"/>
            <a:ext cx="1512000" cy="2333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1994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697830" y="1742752"/>
            <a:ext cx="7344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Как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вы понимаете выражение «час пик»?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58508" y="3433999"/>
            <a:ext cx="6026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Это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время наибольшего движения.</a:t>
            </a:r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238" y="2996952"/>
            <a:ext cx="1512000" cy="2333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156176" y="6078181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404664"/>
            <a:ext cx="576064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486570"/>
            <a:ext cx="8352927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шаблона: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Ранько Елена Алексеевна, учитель начальных классов  МАОУ лицей №21  г. Иваново   Сайт: http://elenaranko.ucoz.ru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Щедрова Елена Владимировна, воспитатель МДОУ №16 «Росинка» г. Северодвинска Архангельской области. Сайт - http://pedsovet.su/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правил дорожного движения  -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http://pptcloud.ru/detskiy-sad/raznoe/2014/06/24/istoriya-pravil-dorozhnogo-dvizheniya-razdel-programmy-bezopasnost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http://festival.1september.ru/articles/563262/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про дорожные знаки - http://novaya-beresta.ru/publ/biblioteka/zagadki/zagadki_pro_dorozhnye_znaki/19-1-0-858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по ПДД - http://deti-online.com/zagadki/zagadki-po-pravilam-dorozhnogo-dvizhenija/zagadki-pro-dorogu/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 (2 слайд) –  http://www.its.dot.gov/presentations/Road_Weather2013/7_4_Connolly_files/master03_background.gif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Картинки (2 слайд) – http://mistergid.ru/image/upload/2011-08-07/330026694634_1272141389_23.jpg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http://mdou-142.ucoz.net/0000/152.png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для ребусов: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– http://rebus1.com/pictures/704.jpg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запятые – http://rebus1.com/pictures/etc/koma1.jpg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перец – http://supersadovod.ru/wp-content/uploads/2013/06/Ezhik.jpg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перо -  http://rebus1.com/pictures/456.jpg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 - http://img1i.spoki.tvnet.lv/upload2/articles/50/500662/images/Sals-noder-daudzam-10.jpg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 - http://rebus1.com/pictures/179.jpg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зебра - http://rebus1.com/pictures/740.jpg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лопата - http://rebus1.com/pictures/346.jpg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мост - http://rebus1.com/pictures/397.jpg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 - http://rebus1.com/pictures/393.jpg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гусь - http://rebus1.com/pictures/191.jpg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лицо -  http://rebus1.com/pictures/335.jpg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ящик - http://rebus1.com/pictures/231.jpg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Дорожные знаки: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8 слайд - http://www.ogo.ua/images/articles/1567/big/1386486965.jpg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9 слайд - http://shop.its-spc.ru/image/cache/data/1.16-500x500.png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10 слайд - http://www.wellimmo.net/files/thumbnails/lightbox/fotos/297.Parking2028229.jpg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11 слайд - http://znayuvse.ru/sites/default/files/2015/02/znak-velosiped.gif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12 слайд - http://sovch.chuvashia.com/wp-content/uploads/2012/09/_d0b7d0bdd0b0d0ba.jpeg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Викторина по ПДД - http://ped-kopilka.ru/vneklasnaja-rabota/pravila-bezopasnogo-povedenija-na-doroge/viktoriny-dlja-shkolnikov-po-pravilam-dorozhnogo-dvizhenija-pd.html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9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9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260839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Первые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правила дорожного движения появились много, много лет назад, ещё при Юлии Цезаре. Они помогали регулировать движение по улицам городов. 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55576" y="1441396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Когда появились первые правила дорожного движения?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ЗНАЕТЕ ЛИ ВЫ?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185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3183972"/>
            <a:ext cx="1512168" cy="2337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3568" y="1628800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Когда и где был установлен первый уличный светофор?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185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ЗНАЕТЕ ЛИ ВЫ?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552" y="3068289"/>
            <a:ext cx="828092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Первый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уличный светофор появился в Лондоне в 1868 г. 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Придумал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его английский инженер 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Джон Пик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Найт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. 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2973943"/>
            <a:ext cx="1512168" cy="2337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7564" y="3379264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В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России первый светофор был установлен в 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1930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г. </a:t>
            </a:r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в </a:t>
            </a:r>
            <a:r>
              <a:rPr lang="ru-RU" sz="2800" b="1" i="1" smtClean="0">
                <a:solidFill>
                  <a:srgbClr val="FF0000"/>
                </a:solidFill>
                <a:latin typeface="Georgia" pitchFamily="18" charset="0"/>
              </a:rPr>
              <a:t>Ленинграде. 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3568" y="1675978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Когда в России был установлен первый светофор?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185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946648"/>
            <a:ext cx="1512168" cy="2337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ЗНАЕТЕ ЛИ ВЫ?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2042119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Сколько лет современным правилам дорожного движения?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185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ЗНАЕТЕ ЛИ ВЫ?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60" y="3562956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Современным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правилам дорожного движения почти 100 лет.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3212976"/>
            <a:ext cx="1512168" cy="2337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1628800"/>
            <a:ext cx="7920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Когда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в России официально отмечают День работников государственной автоинспекции (ГАИ/ГИБДД)?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43185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ЗНАЕТЕ ЛИ ВЫ?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4132268"/>
            <a:ext cx="72368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Ежегодно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3 июля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894" y="3640939"/>
            <a:ext cx="1512168" cy="2337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982" y="5754828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8257" y="45610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ДОРОЖНЫЕ ЗНАКИ</a:t>
            </a:r>
            <a:endParaRPr lang="ru-RU" sz="36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>
                <a:solidFill>
                  <a:sysClr val="windowText" lastClr="0000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434753"/>
            <a:ext cx="84969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Белый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треугольник, красная кайма.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Чудный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паровозик с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дымом у окна.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Этим паровозиком правит дед-чудак.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Кто из вас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подскажет, что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это за знак?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771800" y="3987091"/>
            <a:ext cx="6048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«Железнодорожный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переезд без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шлагбаума»</a:t>
            </a: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818383"/>
            <a:ext cx="1512168" cy="2337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562144"/>
            <a:ext cx="1605514" cy="1424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520" y="5760785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9817" y="1272340"/>
            <a:ext cx="849694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Это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что за чудо-юдо,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Два горба, как у верблюда?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Треугольный этот знак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Называется он как?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8257" y="45610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ДОРОЖНЫЕ ЗНАКИ</a:t>
            </a:r>
            <a:endParaRPr lang="ru-RU" sz="36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311217" y="3854818"/>
            <a:ext cx="485776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Знак 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«Неровная дорога»</a:t>
            </a: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3733593"/>
            <a:ext cx="1512168" cy="2337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046" y="3574393"/>
            <a:ext cx="1775961" cy="1775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829</Words>
  <Application>Microsoft Office PowerPoint</Application>
  <PresentationFormat>Экран (4:3)</PresentationFormat>
  <Paragraphs>238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67</cp:revision>
  <dcterms:created xsi:type="dcterms:W3CDTF">2014-01-06T16:00:12Z</dcterms:created>
  <dcterms:modified xsi:type="dcterms:W3CDTF">2020-06-17T10:07:57Z</dcterms:modified>
</cp:coreProperties>
</file>