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4" r:id="rId16"/>
    <p:sldId id="269" r:id="rId17"/>
    <p:sldId id="276" r:id="rId18"/>
    <p:sldId id="275" r:id="rId19"/>
    <p:sldId id="279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A6C7-BCD0-4CF4-B851-5D589BF35026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7601-DAFE-49BB-A8E4-EB558BAE6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FCE9E-01DC-46C1-B28B-0113CDF75740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DAADC-6023-4905-ACE9-B7C2B16C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5250C-DB25-4A5E-89D3-584AAD1C201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D733B-D39E-4DF4-B062-6C5BCCF827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D7FC-E7AE-4A74-80F3-B26E51520DD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14F3-DAE6-442B-898A-E47FF019C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1561F-56AE-4170-92C6-935CFDDFE6D8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368-E452-471E-94F4-7527D7C56F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E59D-2ABD-437A-832E-7D485B64D29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5C091-2D65-4FC8-9D94-7BCB42597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911A-B96C-4EF1-A9FB-D5BE642D7F14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EA260-8364-441C-A3E0-77451FED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08AC-43BB-4E26-9A81-104E1BA98F40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0A069-5D08-444D-AD6A-EE7F005532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7EBB6-6BD7-4D37-8404-59874729C9CC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2754-5172-4B6C-BCF9-B6B05E2A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CC176-9D34-4606-9E49-C8A9E014098B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0C7F7-DB8B-4C70-9C7A-6B1129568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998E-38B7-4B6B-AB7C-8CB3EAAD1B67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BB76FE-F0EF-4CA3-B9C9-F17A27C70F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92914-6354-4DC7-8D90-77F6B6705505}" type="datetimeFigureOut">
              <a:rPr lang="ru-RU"/>
              <a:pPr>
                <a:defRPr/>
              </a:pPr>
              <a:t>15.02.2021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DBE613-A157-4642-B050-7BA853971E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428868"/>
            <a:ext cx="7772400" cy="442913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r>
              <a:rPr lang="ru-RU" sz="1800" b="1" dirty="0"/>
              <a:t> </a:t>
            </a:r>
            <a:br>
              <a:rPr lang="ru-RU" sz="1800" dirty="0"/>
            </a:b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r>
              <a:rPr lang="ru-RU" sz="2400" b="1" dirty="0"/>
              <a:t> </a:t>
            </a:r>
            <a:br>
              <a:rPr lang="ru-RU" sz="2400" dirty="0"/>
            </a:br>
            <a:endParaRPr lang="ru-RU" sz="2000" dirty="0"/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0" y="12781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ИССЛЕДОВАТЕЛЬСКОЙ РАБОТЫ:</a:t>
            </a:r>
            <a:endParaRPr lang="ru-RU" sz="900" dirty="0"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</a:t>
            </a: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 мы немножко лошади</a:t>
            </a:r>
            <a:r>
              <a:rPr 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08227" y="4826337"/>
            <a:ext cx="4773487" cy="2031325"/>
          </a:xfrm>
        </p:spPr>
        <p:txBody>
          <a:bodyPr wrap="none" anchor="ctr">
            <a:spAutoFit/>
          </a:bodyPr>
          <a:lstStyle/>
          <a:p>
            <a:pPr indent="450850" algn="ctr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Авторы:</a:t>
            </a:r>
          </a:p>
          <a:p>
            <a:pPr indent="450850" algn="ctr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endParaRPr lang="ru-RU" sz="1800" dirty="0">
              <a:solidFill>
                <a:schemeClr val="tx1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 indent="450850" algn="ctr" eaLnBrk="0" hangingPunct="0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Добровольская Мария и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Хаткевич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Диана.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indent="450850" algn="ctr" eaLnBrk="0" hangingPunct="0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Руководитель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: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indent="450850" algn="ctr" eaLnBrk="0" hangingPunct="0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 учитель русского языка и литературы 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indent="450850" algn="ctr" eaLnBrk="0" hangingPunct="0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Малышев Юрий Александрович 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  <a:p>
            <a:pPr indent="450850" algn="ctr" eaLnBrk="0" hangingPunct="0">
              <a:spcBef>
                <a:spcPct val="0"/>
              </a:spcBef>
              <a:buClrTx/>
              <a:buSzTx/>
              <a:buFontTx/>
              <a:buNone/>
              <a:tabLst>
                <a:tab pos="2587625" algn="l"/>
              </a:tabLst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Москва 2020</a:t>
            </a:r>
            <a:endParaRPr lang="ru-RU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8676" name="Рисунок 6" descr="PG3BHIBstY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12776"/>
            <a:ext cx="4643470" cy="3326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684213" y="765175"/>
            <a:ext cx="79168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ru-RU">
                <a:latin typeface="Franklin Gothic Book" pitchFamily="34" charset="0"/>
              </a:rPr>
              <a:t>(«… Деточка, все мы немножко лошади, каждый из нас по-своему лошадь….»</a:t>
            </a:r>
          </a:p>
          <a:p>
            <a:pPr algn="r"/>
            <a:r>
              <a:rPr lang="ru-RU">
                <a:latin typeface="Franklin Gothic Book" pitchFamily="34" charset="0"/>
              </a:rPr>
              <a:t>В.В.Маяковский. 1918 г.)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57200"/>
            <a:ext cx="79915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cap="none" dirty="0"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cap="none" dirty="0"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Роман в письмах</a:t>
            </a:r>
            <a:r>
              <a:rPr lang="ru-RU" cap="none" dirty="0"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cap="none" dirty="0">
                <a:solidFill>
                  <a:srgbClr val="000000"/>
                </a:solidFill>
                <a:effectLst/>
                <a:latin typeface="Times New Roman CYR"/>
                <a:ea typeface="Calibri" pitchFamily="34" charset="0"/>
                <a:cs typeface="Times New Roman" pitchFamily="18" charset="0"/>
              </a:rPr>
              <a:t>, 8-е письмо, 1829 год </a:t>
            </a:r>
            <a:br>
              <a:rPr lang="ru-RU" dirty="0"/>
            </a:br>
            <a:endParaRPr lang="ru-RU" dirty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000500" y="1554163"/>
            <a:ext cx="4991100" cy="4525962"/>
          </a:xfrm>
        </p:spPr>
        <p:txBody>
          <a:bodyPr/>
          <a:lstStyle/>
          <a:p>
            <a:endParaRPr lang="en-US"/>
          </a:p>
          <a:p>
            <a:endParaRPr lang="ru-RU"/>
          </a:p>
        </p:txBody>
      </p:sp>
      <p:pic>
        <p:nvPicPr>
          <p:cNvPr id="6" name="Рисунок 5" descr="http://cs308617.vk.me/v308617126/6dd4/j2YtbazoN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2571768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1" name="Rectangle 2"/>
          <p:cNvSpPr>
            <a:spLocks noChangeArrowheads="1"/>
          </p:cNvSpPr>
          <p:nvPr/>
        </p:nvSpPr>
        <p:spPr bwMode="auto">
          <a:xfrm>
            <a:off x="4000500" y="1857375"/>
            <a:ext cx="4071938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rgbClr val="000000"/>
                </a:solidFill>
                <a:ea typeface="Calibri" pitchFamily="34" charset="0"/>
              </a:rPr>
              <a:t>Говоря в пользу аристократии, я не корчу английского лорда, как дипломат Северин, внук портного и повара; мое происхождение, хоть я им и не стыжусь, не дает мне на то никакого права. Но я согласен с Лабрюером: подчеркивать пренебрежение к своему происхождению </a:t>
            </a:r>
            <a:r>
              <a:rPr lang="ru-RU">
                <a:solidFill>
                  <a:srgbClr val="000000"/>
                </a:solidFill>
                <a:latin typeface="Calibri" pitchFamily="34" charset="0"/>
                <a:ea typeface="Calibri" pitchFamily="34" charset="0"/>
              </a:rPr>
              <a:t>—</a:t>
            </a:r>
            <a:r>
              <a:rPr lang="ru-RU">
                <a:solidFill>
                  <a:srgbClr val="000000"/>
                </a:solidFill>
                <a:ea typeface="Calibri" pitchFamily="34" charset="0"/>
              </a:rPr>
              <a:t> черта смешная в выскочке и низкая в дворянине.</a:t>
            </a:r>
            <a:endParaRPr lang="ru-RU">
              <a:ea typeface="Calibri" pitchFamily="34" charset="0"/>
            </a:endParaRPr>
          </a:p>
          <a:p>
            <a:pPr eaLnBrk="0" hangingPunct="0"/>
            <a:br>
              <a:rPr lang="ru-RU">
                <a:solidFill>
                  <a:srgbClr val="000000"/>
                </a:solidFill>
                <a:latin typeface="Times New Roman CYR" pitchFamily="18" charset="0"/>
                <a:ea typeface="Calibri" pitchFamily="34" charset="0"/>
                <a:cs typeface="Times New Roman" pitchFamily="18" charset="0"/>
              </a:rPr>
            </a:br>
            <a:r>
              <a:rPr lang="ru-RU">
                <a:solidFill>
                  <a:srgbClr val="000000"/>
                </a:solidFill>
                <a:latin typeface="Times New Roman CYR" pitchFamily="18" charset="0"/>
                <a:ea typeface="Calibri" pitchFamily="34" charset="0"/>
                <a:cs typeface="Times New Roman" pitchFamily="18" charset="0"/>
              </a:rPr>
              <a:t>                                         А.С. Пушкин</a:t>
            </a:r>
            <a:br>
              <a:rPr lang="ru-RU">
                <a:solidFill>
                  <a:srgbClr val="000000"/>
                </a:solidFill>
                <a:latin typeface="Times New Roman CYR" pitchFamily="18" charset="0"/>
                <a:ea typeface="Calibri" pitchFamily="34" charset="0"/>
                <a:cs typeface="Times New Roman" pitchFamily="18" charset="0"/>
              </a:rPr>
            </a:br>
            <a:endParaRPr lang="ru-RU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605315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</a:t>
            </a:r>
            <a:r>
              <a:rPr lang="ru-RU" dirty="0">
                <a:latin typeface="+mn-lt"/>
              </a:rPr>
              <a:t>Кавказский пленник», 1821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Содержимое 4" descr="http://cs308617.vk.me/v308617126/6dde/ePujFOsDxiY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00100" y="1857364"/>
            <a:ext cx="2805112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143375" y="2152650"/>
            <a:ext cx="40005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Свобода! он одной тебя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Еще искал в пустынном мире.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Страстями чувства истребя,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Охолодев к мечтам и к лире,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С волненьем песни он внимал,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Одушевленные тобою,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И с верой, пламенной мольбою</a:t>
            </a:r>
            <a:b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2100">
                <a:latin typeface="Calibri" pitchFamily="34" charset="0"/>
                <a:ea typeface="Calibri" pitchFamily="34" charset="0"/>
                <a:cs typeface="Times New Roman" pitchFamily="18" charset="0"/>
              </a:rPr>
              <a:t>Твой гордый идол обнимал.</a:t>
            </a:r>
            <a:endParaRPr lang="ru-RU" sz="210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Замысел поэмы «Медный всадник»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5338763" cy="4525962"/>
          </a:xfrm>
        </p:spPr>
        <p:txBody>
          <a:bodyPr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В рукописи неоконченной поэмы «</a:t>
            </a:r>
            <a:r>
              <a:rPr lang="ru-RU" dirty="0" err="1"/>
              <a:t>Тазит</a:t>
            </a:r>
            <a:r>
              <a:rPr lang="ru-RU" dirty="0"/>
              <a:t>» есть зарисовка памятника Петру I в Петербурге, но без фигуры императора. Так Пушкин обозначил замысел поэмы «Медный всадник», но не только это. Любовь Александровна </a:t>
            </a:r>
            <a:r>
              <a:rPr lang="ru-RU" dirty="0" err="1"/>
              <a:t>Краваль</a:t>
            </a:r>
            <a:r>
              <a:rPr lang="ru-RU" dirty="0"/>
              <a:t> отметила: «Думается, что конь со скалой, но без всадника – это Россия «без удерживающего». Поэтому на рисунке конь – это не «гордый конь», конь-огонь, а грациозная трепетная лошадка, цивилизованная, экипированная. Испуганная, зависшая над бездной; потому, и раздавленный было змей, поднял голову, потому и скала треснула».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yl885BrOgg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27807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Автограф  А.С. </a:t>
            </a:r>
            <a:r>
              <a:rPr lang="ru-RU" sz="3200" dirty="0" err="1"/>
              <a:t>ПУшкина</a:t>
            </a:r>
            <a:endParaRPr lang="ru-RU" sz="3200" dirty="0"/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95288" y="1628775"/>
            <a:ext cx="82089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Franklin Gothic Book" pitchFamily="34" charset="0"/>
              </a:rPr>
              <a:t>Попытка оживить один из автографов Пушкина, 1829 год.</a:t>
            </a:r>
          </a:p>
        </p:txBody>
      </p:sp>
      <p:pic>
        <p:nvPicPr>
          <p:cNvPr id="1026" name="Picture 2" descr="F:\84xieponigp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920" y="2600908"/>
            <a:ext cx="7992888" cy="3996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>
                <a:latin typeface="Arial Narrow" pitchFamily="34" charset="0"/>
              </a:rPr>
              <a:t>Автограф поэта «Медный всадник» без всадника</a:t>
            </a:r>
          </a:p>
        </p:txBody>
      </p:sp>
      <p:pic>
        <p:nvPicPr>
          <p:cNvPr id="2050" name="Picture 2" descr="C:\Users\Яна\Downloads\vhponyrhpqhi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8163272" cy="408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556" name="Содержимое 4"/>
          <p:cNvSpPr>
            <a:spLocks noGrp="1"/>
          </p:cNvSpPr>
          <p:nvPr>
            <p:ph idx="1"/>
          </p:nvPr>
        </p:nvSpPr>
        <p:spPr>
          <a:xfrm>
            <a:off x="4284663" y="1125538"/>
            <a:ext cx="4049712" cy="1138237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itchFamily="34" charset="0"/>
              </a:rPr>
              <a:t>Лошадь на фоне заката</a:t>
            </a:r>
          </a:p>
        </p:txBody>
      </p:sp>
      <p:pic>
        <p:nvPicPr>
          <p:cNvPr id="4" name="Содержимое 3" descr="6d7ponyk54q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844824"/>
            <a:ext cx="7344816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6868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itchFamily="34" charset="0"/>
              </a:rPr>
              <a:t>Лошадь Ахалтекинской породы </a:t>
            </a:r>
          </a:p>
        </p:txBody>
      </p:sp>
      <p:pic>
        <p:nvPicPr>
          <p:cNvPr id="1026" name="Picture 2" descr="C:\Users\Яна\Desktop\Проект Лошади\hkrponcaw2qj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1844824"/>
            <a:ext cx="8098284" cy="40491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itchFamily="34" charset="0"/>
              </a:rPr>
              <a:t>Не злите лошадей!</a:t>
            </a:r>
          </a:p>
        </p:txBody>
      </p:sp>
      <p:pic>
        <p:nvPicPr>
          <p:cNvPr id="2050" name="Picture 2" descr="C:\Users\Яна\Desktop\Проект Лошади\rkhponygau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7920880" cy="3960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>
                <a:latin typeface="Arial Narrow" pitchFamily="34" charset="0"/>
              </a:rPr>
              <a:t>Галопирующая </a:t>
            </a:r>
            <a:r>
              <a:rPr lang="ru-RU" sz="3200" b="1" dirty="0" err="1">
                <a:latin typeface="Arial Narrow" pitchFamily="34" charset="0"/>
              </a:rPr>
              <a:t>тракененская</a:t>
            </a:r>
            <a:r>
              <a:rPr lang="ru-RU" sz="3200" b="1" dirty="0">
                <a:latin typeface="Arial Narrow" pitchFamily="34" charset="0"/>
              </a:rPr>
              <a:t> кобыла</a:t>
            </a:r>
          </a:p>
        </p:txBody>
      </p:sp>
      <p:pic>
        <p:nvPicPr>
          <p:cNvPr id="6" name="Рисунок 5" descr="f4ponykrr91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8591900" cy="4295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/>
              <a:t>Кувыркающаяся лошадь</a:t>
            </a:r>
          </a:p>
        </p:txBody>
      </p:sp>
      <p:pic>
        <p:nvPicPr>
          <p:cNvPr id="3074" name="Picture 2" descr="C:\Users\Яна\Desktop\Проект Лошади\Мультики Полины\Падающая лошадь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608" y="1700808"/>
            <a:ext cx="7378204" cy="3689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000125"/>
            <a:ext cx="8229600" cy="585787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ЦЕЛИ: 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Определить важность изображения лошадей в автографах А. С. Пушкина.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Проанализировать и сопоставить отрывки из произведений поэта и автографы, нарисованные рядом с той или иной строчкой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b="1" dirty="0"/>
              <a:t>ЗАДАЧА: </a:t>
            </a:r>
            <a:endParaRPr lang="ru-RU" dirty="0"/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Раскрыть символику и важность изображения этого животного в творчестве Пушкина.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/>
              <a:t>Исходя из целей и задачи нашего проекта, мы начали свою исследовательскую работу, чтобы выявить </a:t>
            </a:r>
            <a:r>
              <a:rPr lang="ru-RU" b="1" dirty="0"/>
              <a:t>проблему</a:t>
            </a:r>
            <a:r>
              <a:rPr lang="ru-RU" dirty="0"/>
              <a:t>: с какой целью автор выбрал для иллюстрации многих своих произведений именно это животное?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651576" cy="45152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Выводы</a:t>
            </a:r>
          </a:p>
        </p:txBody>
      </p:sp>
      <p:pic>
        <p:nvPicPr>
          <p:cNvPr id="1026" name="Picture 2" descr="E:\x_3218e30c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14422"/>
            <a:ext cx="3019806" cy="4525962"/>
          </a:xfrm>
          <a:effectLst>
            <a:softEdge rad="112500"/>
          </a:effectLst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283968" y="1350962"/>
            <a:ext cx="4572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Franklin Gothic Book" pitchFamily="34" charset="0"/>
              </a:rPr>
              <a:t>Проведя исследование, мы сделали следующий вывод: образы лошади, коня, кобылицы проходят через всё литературное творчество А. С. Пушкина. Эти образы важны для понимания характера поэта и писателя и образного восприятия его произведений, хотя и редко являются в них ключевыми. 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/>
              <a:t>Список использованной литературы: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910013" cy="4525962"/>
          </a:xfrm>
        </p:spPr>
        <p:txBody>
          <a:bodyPr/>
          <a:lstStyle/>
          <a:p>
            <a:r>
              <a:rPr lang="ru-RU" sz="1800"/>
              <a:t>Друзья Пушкина. Переписка. Воспоминания. Дневники. В двух томах Том </a:t>
            </a:r>
            <a:r>
              <a:rPr lang="en-US" sz="1800"/>
              <a:t>II</a:t>
            </a:r>
            <a:r>
              <a:rPr lang="ru-RU" sz="1800"/>
              <a:t> Москва Издательство «Бревда». 1986 г.</a:t>
            </a:r>
          </a:p>
          <a:p>
            <a:r>
              <a:rPr lang="ru-RU" sz="1800"/>
              <a:t>Пушкин. Сочинения в 18 томах. Том 18. Рисунки. Москва. Воскресенье. 1996 г</a:t>
            </a:r>
          </a:p>
          <a:p>
            <a:r>
              <a:rPr lang="ru-RU" sz="1800"/>
              <a:t>В. В. Маяковский. Собрание сочинений в двух томах. Москва. Издательство «Правда». 1987 г.</a:t>
            </a:r>
          </a:p>
          <a:p>
            <a:r>
              <a:rPr lang="ru-RU" sz="2000"/>
              <a:t>«Весь пушкинский заповедник». Издательство «Путеводитель» , 2012. Автор проекта: Г. Н. Василевич.</a:t>
            </a:r>
          </a:p>
        </p:txBody>
      </p:sp>
      <p:pic>
        <p:nvPicPr>
          <p:cNvPr id="2050" name="Picture 2" descr="E:\QekR8xgCYhA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357298"/>
            <a:ext cx="436026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457200"/>
            <a:ext cx="7205682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Спасибо за внимание!</a:t>
            </a:r>
          </a:p>
        </p:txBody>
      </p:sp>
      <p:pic>
        <p:nvPicPr>
          <p:cNvPr id="4" name="Содержимое 3" descr="hWHU4_9JK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8297" y="1554163"/>
            <a:ext cx="3019806" cy="4525962"/>
          </a:xfrm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214438"/>
            <a:ext cx="8229600" cy="54292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/>
              <a:t>МЕТОДЫ</a:t>
            </a:r>
            <a:r>
              <a:rPr lang="en-US" sz="2800" b="1" dirty="0"/>
              <a:t> </a:t>
            </a:r>
            <a:r>
              <a:rPr lang="ru-RU" sz="2800" b="1" dirty="0"/>
              <a:t>ИССЛЕДОВАНИЯ</a:t>
            </a:r>
            <a:r>
              <a:rPr lang="ru-RU" sz="2800" dirty="0"/>
              <a:t>: сопоставление, наблюдение, анализ, иллюстрирование, мультипликация.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800" b="1" dirty="0"/>
              <a:t>ГИПОТЕЗА</a:t>
            </a:r>
            <a:r>
              <a:rPr lang="ru-RU" sz="2800" dirty="0"/>
              <a:t>: для художника очень важно передать читателю внутреннее состояние лирического героя, то, как он видит окружающий мир. А образ лошади, как никакой другой, наиболее ярко и мощно помогает передать это состояние, так как это особенное животное – грациозное, благородное, преданное, сильное. Мы предполагаем, что Пушкин именно по этим причинам очень часто обращался к образу лошади.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/>
              <a:t>Символика лошади многообразна, как и сама жизнь…</a:t>
            </a:r>
          </a:p>
        </p:txBody>
      </p:sp>
      <p:pic>
        <p:nvPicPr>
          <p:cNvPr id="13315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341438"/>
            <a:ext cx="3887787" cy="2246312"/>
          </a:xfrm>
        </p:spPr>
      </p:pic>
      <p:pic>
        <p:nvPicPr>
          <p:cNvPr id="13316" name="Picture 2" descr="F:\Проект\wuq-bIJeI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3716338"/>
            <a:ext cx="3906837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F:\Проект\808WAODJq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6963" y="1341438"/>
            <a:ext cx="3708400" cy="533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Символ поэтического творчества</a:t>
            </a: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>
          <a:xfrm>
            <a:off x="6084888" y="1554163"/>
            <a:ext cx="2906712" cy="4525962"/>
          </a:xfrm>
        </p:spPr>
        <p:txBody>
          <a:bodyPr/>
          <a:lstStyle/>
          <a:p>
            <a:r>
              <a:rPr lang="ru-RU" sz="2400"/>
              <a:t>Легендарный пегас является символом вдохновения и свободы мысли, беззаботного полета на крыльях фантазии.</a:t>
            </a:r>
          </a:p>
        </p:txBody>
      </p:sp>
      <p:pic>
        <p:nvPicPr>
          <p:cNvPr id="14340" name="Picture 2" descr="F:\Проект\masal777ev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00" y="1773238"/>
            <a:ext cx="53721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/>
              <a:t>Сколько же раз Александр Сергеевич употреблял слово лошадь в своих произведениях?</a:t>
            </a:r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2124075" y="4149725"/>
            <a:ext cx="6796088" cy="2581275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800"/>
              <a:t>Поэт упоминает лошадей 579 раз в таких вариантах: лошадь (277), лошадка (6), лошак (2), конь (269), кобыла (9), кобылица (3), кобылка (7), жеребец (6), пегас (11).</a:t>
            </a:r>
          </a:p>
        </p:txBody>
      </p:sp>
      <p:pic>
        <p:nvPicPr>
          <p:cNvPr id="15364" name="Picture 2" descr="C:\Users\Яна\Desktop\Проект Лошади\Рисунки А.С. Пушкина\Scan0003 (3)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4006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/>
              <a:t>Некоторые из автографов великого поэта</a:t>
            </a:r>
          </a:p>
        </p:txBody>
      </p:sp>
      <p:pic>
        <p:nvPicPr>
          <p:cNvPr id="16387" name="Содержимое 10" descr="pushkinris7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11413" y="1412875"/>
            <a:ext cx="4321175" cy="2439988"/>
          </a:xfrm>
        </p:spPr>
      </p:pic>
      <p:pic>
        <p:nvPicPr>
          <p:cNvPr id="16388" name="Picture 6" descr="F:\Фотографии\Scan0003 (3)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076700"/>
            <a:ext cx="297973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F:\Фотографии\g7m3aVewW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076700"/>
            <a:ext cx="2952750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/>
              <a:t>Автопортрет А.С. Пушкина в бурке и </a:t>
            </a:r>
            <a:br>
              <a:rPr lang="ru-RU" sz="2800" dirty="0"/>
            </a:br>
            <a:r>
              <a:rPr lang="ru-RU" sz="2800" dirty="0"/>
              <a:t>с пикой, 1829</a:t>
            </a: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304800" y="1412875"/>
            <a:ext cx="8686800" cy="4667250"/>
          </a:xfrm>
        </p:spPr>
        <p:txBody>
          <a:bodyPr/>
          <a:lstStyle/>
          <a:p>
            <a:r>
              <a:rPr lang="ru-RU" sz="2800"/>
              <a:t>Автограф сделан в альбоме московской знакомой поэта Елизаветы Николаевны Ушаковой.</a:t>
            </a:r>
          </a:p>
        </p:txBody>
      </p:sp>
      <p:pic>
        <p:nvPicPr>
          <p:cNvPr id="17412" name="Рисунок 3" descr="NxrJQlVnJbM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735263"/>
            <a:ext cx="4752975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4000" cy="838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/>
              <a:t>Норов лошадей и характер </a:t>
            </a:r>
            <a:r>
              <a:rPr lang="ru-RU" sz="2700" dirty="0" err="1"/>
              <a:t>пушкина</a:t>
            </a:r>
            <a:r>
              <a:rPr lang="ru-RU" sz="2700" dirty="0"/>
              <a:t> очень похожи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3714750" y="1554163"/>
            <a:ext cx="4643438" cy="4525962"/>
          </a:xfrm>
        </p:spPr>
        <p:txBody>
          <a:bodyPr/>
          <a:lstStyle/>
          <a:p>
            <a:pPr algn="just"/>
            <a:r>
              <a:rPr lang="ru-RU" sz="2400"/>
              <a:t>Необычным и очень оригинальным автопортретом поэта является тот, где поэт изобразил себя в виде… лошади. Пушкин на этот раз «примерял» на себя образ лошади, приоткрывая тайны своей «творческой лаборатории», когда автор «перевоплощается» в своих героев, даже если это животные. </a:t>
            </a:r>
          </a:p>
          <a:p>
            <a:endParaRPr lang="ru-RU"/>
          </a:p>
        </p:txBody>
      </p:sp>
      <p:pic>
        <p:nvPicPr>
          <p:cNvPr id="4" name="Рисунок 3" descr="h0_PDmz-9s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214554"/>
            <a:ext cx="228601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1015</TotalTime>
  <Words>825</Words>
  <Application>Microsoft Office PowerPoint</Application>
  <PresentationFormat>Экран (4:3)</PresentationFormat>
  <Paragraphs>53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Franklin Gothic Book</vt:lpstr>
      <vt:lpstr>Franklin Gothic Medium</vt:lpstr>
      <vt:lpstr>Times New Roman</vt:lpstr>
      <vt:lpstr>Times New Roman CYR</vt:lpstr>
      <vt:lpstr>Wingdings 2</vt:lpstr>
      <vt:lpstr>Трек</vt:lpstr>
      <vt:lpstr>                      </vt:lpstr>
      <vt:lpstr>Презентация PowerPoint</vt:lpstr>
      <vt:lpstr>Презентация PowerPoint</vt:lpstr>
      <vt:lpstr>Символика лошади многообразна, как и сама жизнь…</vt:lpstr>
      <vt:lpstr>Символ поэтического творчества</vt:lpstr>
      <vt:lpstr>Сколько же раз Александр Сергеевич употреблял слово лошадь в своих произведениях?</vt:lpstr>
      <vt:lpstr>Некоторые из автографов великого поэта</vt:lpstr>
      <vt:lpstr>Автопортрет А.С. Пушкина в бурке и  с пикой, 1829</vt:lpstr>
      <vt:lpstr>Норов лошадей и характер пушкина очень похожи</vt:lpstr>
      <vt:lpstr>«Роман в письмах», 8-е письмо, 1829 год  </vt:lpstr>
      <vt:lpstr>«Кавказский пленник», 1821 </vt:lpstr>
      <vt:lpstr>Замысел поэмы «Медный всадник»</vt:lpstr>
      <vt:lpstr>Автограф  А.С. ПУшкина</vt:lpstr>
      <vt:lpstr>Автограф поэта «Медный всадник» без всадника</vt:lpstr>
      <vt:lpstr>Лошадь на фоне заката</vt:lpstr>
      <vt:lpstr>Лошадь Ахалтекинской породы </vt:lpstr>
      <vt:lpstr>Не злите лошадей!</vt:lpstr>
      <vt:lpstr>Галопирующая тракененская кобыла</vt:lpstr>
      <vt:lpstr>Кувыркающаяся лошадь</vt:lpstr>
      <vt:lpstr>Выводы</vt:lpstr>
      <vt:lpstr>Список использованной литературы:</vt:lpstr>
      <vt:lpstr>Спасибо за внимание!</vt:lpstr>
    </vt:vector>
  </TitlesOfParts>
  <Company>BFGMEDIA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Юго-Восточное окружное управление образования ГБОУ СОШ № 1423           ТЕМА ИССЛЕДОВАТЕЛЬСКОЙ РАБОТЫ: «ХОРОШЕЕ ОТНОШЕНИЕ К ЛОШАДЯМ»                                                                                                                             Авторы:  ученицы 6 “Ф” класса  Гребенщикова Полина и Лазарева Александра. Руководитель:  учитель русского языка и литературы  Малышева Яна Рудольфовна  Москва, 2013</dc:title>
  <dc:creator>Yurotdel</dc:creator>
  <cp:lastModifiedBy>Малышев Юрий Александрович</cp:lastModifiedBy>
  <cp:revision>63</cp:revision>
  <dcterms:created xsi:type="dcterms:W3CDTF">2013-04-15T13:28:59Z</dcterms:created>
  <dcterms:modified xsi:type="dcterms:W3CDTF">2021-02-15T17:46:57Z</dcterms:modified>
</cp:coreProperties>
</file>