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Default Extension="wdp" ContentType="image/vnd.ms-photo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2" r:id="rId12"/>
    <p:sldId id="266" r:id="rId13"/>
    <p:sldId id="291" r:id="rId14"/>
    <p:sldId id="267" r:id="rId15"/>
    <p:sldId id="293" r:id="rId16"/>
    <p:sldId id="268" r:id="rId17"/>
    <p:sldId id="294" r:id="rId18"/>
    <p:sldId id="290" r:id="rId19"/>
    <p:sldId id="269" r:id="rId20"/>
    <p:sldId id="272" r:id="rId21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588" autoAdjust="0"/>
    <p:restoredTop sz="94662" autoAdjust="0"/>
  </p:normalViewPr>
  <p:slideViewPr>
    <p:cSldViewPr>
      <p:cViewPr>
        <p:scale>
          <a:sx n="63" d="100"/>
          <a:sy n="63" d="100"/>
        </p:scale>
        <p:origin x="-1104" y="-72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0"/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5D-4C33-8025-FC884C66B27D}"/>
            </c:ext>
          </c:extLst>
        </c:ser>
      </c:pie3DChart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78169122512957545"/>
          <c:y val="0.34566412189690388"/>
          <c:w val="0.13041757437579399"/>
          <c:h val="0.14809652161368467"/>
        </c:manualLayout>
      </c:layout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6"/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EA-4ABE-B908-5F92DA3F1054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FEA-4ABE-B908-5F92DA3F1054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FEA-4ABE-B908-5F92DA3F105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FEA-4ABE-B908-5F92DA3F105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FEA-4ABE-B908-5F92DA3F105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70%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FEA-4ABE-B908-5F92DA3F10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затрудняюсь ответить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0.28000000000000008</c:v>
                </c:pt>
                <c:pt idx="1">
                  <c:v>2.0000000000000011E-2</c:v>
                </c:pt>
                <c:pt idx="2">
                  <c:v>0.71000000000000052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FEA-4ABE-B908-5F92DA3F1054}"/>
            </c:ext>
          </c:extLst>
        </c:ser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730503659689011"/>
          <c:y val="0.34934193956183734"/>
          <c:w val="0.28718030732547062"/>
          <c:h val="0.1837365679353321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6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76%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B2-4FF4-B56F-B9C020E58F50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сомневаюсь ответить</c:v>
                </c:pt>
                <c:pt idx="1">
                  <c:v>нет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0.11</c:v>
                </c:pt>
                <c:pt idx="1">
                  <c:v>0.13</c:v>
                </c:pt>
                <c:pt idx="2">
                  <c:v>0.74000000000000055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B2-4FF4-B56F-B9C020E58F50}"/>
            </c:ext>
          </c:extLst>
        </c:ser>
      </c:pie3DChart>
    </c:plotArea>
    <c:legend>
      <c:legendPos val="r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E2-4EF5-950D-C85B020FF470}"/>
            </c:ext>
          </c:extLst>
        </c:ser>
      </c:pie3DChart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84127035993822041"/>
          <c:y val="0.46412104736907916"/>
          <c:w val="0.10827745718885266"/>
          <c:h val="0.16529576924107023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2594050743657042E-2"/>
          <c:y val="0.12202380952380962"/>
          <c:w val="0.58816947360746552"/>
          <c:h val="0.787698412698414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explosion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0-5529-42B8-AB50-8499B429DCE3}"/>
              </c:ext>
            </c:extLst>
          </c:dPt>
          <c:dPt>
            <c:idx val="2"/>
            <c:explosion val="21"/>
            <c:extLst xmlns:c16r2="http://schemas.microsoft.com/office/drawing/2015/06/chart">
              <c:ext xmlns:c16="http://schemas.microsoft.com/office/drawing/2014/chart" uri="{C3380CC4-5D6E-409C-BE32-E72D297353CC}">
                <c16:uniqueId val="{00000001-5529-42B8-AB50-8499B429DCE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</c:v>
                </c:pt>
                <c:pt idx="1">
                  <c:v>да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4.0000000000000022E-2</c:v>
                </c:pt>
                <c:pt idx="1">
                  <c:v>0.6500000000000008</c:v>
                </c:pt>
                <c:pt idx="2">
                  <c:v>0.32000000000000034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29-42B8-AB50-8499B429DCE3}"/>
            </c:ext>
          </c:extLst>
        </c:ser>
      </c:pie3DChart>
    </c:plotArea>
    <c:legend>
      <c:legendPos val="r"/>
      <c:layout>
        <c:manualLayout>
          <c:xMode val="edge"/>
          <c:yMode val="edge"/>
          <c:x val="0.64980790918409503"/>
          <c:y val="0.25163783885123864"/>
          <c:w val="0.25368813842487115"/>
          <c:h val="0.29555288127708057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795-4274-B404-11A73B7A55A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84%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795-4274-B404-11A73B7A55A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795-4274-B404-11A73B7A55AF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затрудняюсь ответить</c:v>
                </c:pt>
                <c:pt idx="1">
                  <c:v>да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0.12000000000000002</c:v>
                </c:pt>
                <c:pt idx="1">
                  <c:v>0.76000000000000056</c:v>
                </c:pt>
                <c:pt idx="2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795-4274-B404-11A73B7A55AF}"/>
            </c:ext>
          </c:extLst>
        </c:ser>
      </c:pie3DChart>
    </c:plotArea>
    <c:legend>
      <c:legendPos val="r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8623135306056464E-2"/>
          <c:y val="0.10834525340492904"/>
          <c:w val="0.63384343454530234"/>
          <c:h val="0.848256962149072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explosion val="32"/>
            <c:extLst xmlns:c16r2="http://schemas.microsoft.com/office/drawing/2015/06/chart">
              <c:ext xmlns:c16="http://schemas.microsoft.com/office/drawing/2014/chart" uri="{C3380CC4-5D6E-409C-BE32-E72D297353CC}">
                <c16:uniqueId val="{00000000-03CB-4EDE-A334-BF4BF6206C0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нет</c:v>
                </c:pt>
                <c:pt idx="1">
                  <c:v>затрудняюсь ответить 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0.12000000000000002</c:v>
                </c:pt>
                <c:pt idx="1">
                  <c:v>0.13</c:v>
                </c:pt>
                <c:pt idx="2">
                  <c:v>0.76000000000000056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CB-4EDE-A334-BF4BF6206C08}"/>
            </c:ext>
          </c:extLst>
        </c:ser>
      </c:pie3DChart>
    </c:plotArea>
    <c:legend>
      <c:legendPos val="r"/>
      <c:layout>
        <c:manualLayout>
          <c:xMode val="edge"/>
          <c:yMode val="edge"/>
          <c:x val="0.77830120905369515"/>
          <c:y val="0.30774603475430834"/>
          <c:w val="0.21152363946740971"/>
          <c:h val="0.2626054212930589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9"/>
            <c:extLst xmlns:c16r2="http://schemas.microsoft.com/office/drawing/2015/06/chart">
              <c:ext xmlns:c16="http://schemas.microsoft.com/office/drawing/2014/chart" uri="{C3380CC4-5D6E-409C-BE32-E72D297353CC}">
                <c16:uniqueId val="{00000000-0AE7-42D1-8591-74E99FD8CAF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90%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AE7-42D1-8591-74E99FD8CAF6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0.91</c:v>
                </c:pt>
                <c:pt idx="1">
                  <c:v>6.0000000000000032E-2</c:v>
                </c:pt>
                <c:pt idx="2">
                  <c:v>4.0000000000000022E-2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E7-42D1-8591-74E99FD8CAF6}"/>
            </c:ext>
          </c:extLst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8642273296494558"/>
          <c:y val="0.26541668981224342"/>
          <c:w val="0.20330332767772299"/>
          <c:h val="0.3093317322380847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93E4912-2AE4-418D-B0C5-C3F68F10AD81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402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1203CFCD-640F-40C9-B2DD-F5752FB2E064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14572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4890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06896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08506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56245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6788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4887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63825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36221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94742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54549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417632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19773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587703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4846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D2B01B-5B37-4501-86B2-6BAE1677B22F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99095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5E402C-C615-4044-AFE6-572932324BB2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2776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F3D993-222F-4687-9B8D-EAE328C0DE7A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9569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2E4E32-B81D-4705-8921-76FAA773F373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5592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DC3DF6-2BA0-4352-BBC7-6B0A66882800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6273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762A30-A24C-4728-AA4A-A0AA30846CDB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2231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46C15C-84C6-4BB8-AE94-3EEF8BB9B9A9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6006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7F071C-3CF7-4287-9B7D-04F409B7E5D4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8966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F034EE-DE7F-4BF6-AC4F-D8F68EE8D374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8500318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B172F6-DD6E-4B4D-A463-7758DFBD9C0E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8891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B0F7B1-BD02-4631-8293-9491DC692A60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0356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9000"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16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03EA1AB5-4799-40FC-82D8-677199CCDAAB}" type="slidenum">
              <a:rPr/>
              <a:pPr lvl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odinallthings.com/2015/05/28/waves-on-mission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Ocean_and_waves_(Unsplash)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s.wikipedia.org/wiki/Tich%C3%BD_oce%C3%A1n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1358757" TargetMode="External"/><Relationship Id="rId3" Type="http://schemas.openxmlformats.org/officeDocument/2006/relationships/hyperlink" Target="https://www.flickr.com/photos/gll/4877221256/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xhere.com/ru/photo/836275" TargetMode="Externa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ickr.com/photos/gll/4877221256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Canthidermis_sufflamen_(ocean_triggerfish)_(San_Salvador_Island,_Bahamas)_2_(15963897618).jpg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File:Ocean_and_waves_(Unsplash)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c-content.net/index.php?site=showimage&amp;show=885&amp;lang=en" TargetMode="Externa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000" y="5040000"/>
            <a:ext cx="4860000" cy="2880000"/>
          </a:xfrm>
          <a:prstGeom prst="rect">
            <a:avLst/>
          </a:prstGeom>
          <a:noFill/>
          <a:ln w="0">
            <a:solidFill>
              <a:srgbClr val="0066CC">
                <a:alpha val="0"/>
              </a:srgbClr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endParaRPr lang="de-DE" sz="2400" b="1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ru-RU" sz="2800" b="1" dirty="0">
                <a:solidFill>
                  <a:srgbClr val="000033"/>
                </a:solidFill>
                <a:latin typeface="Arial" pitchFamily="18"/>
                <a:ea typeface="Andale Sans UI" pitchFamily="2"/>
                <a:cs typeface="Tahoma" pitchFamily="2"/>
              </a:rPr>
              <a:t>10 В</a:t>
            </a:r>
            <a:endParaRPr lang="de-DE" sz="2800" b="1" i="0" u="none" strike="noStrike" kern="1200" dirty="0">
              <a:ln>
                <a:noFill/>
              </a:ln>
              <a:solidFill>
                <a:srgbClr val="000033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de-DE" sz="2400" b="1" i="0" u="none" strike="noStrike" kern="1200" dirty="0" err="1">
                <a:ln>
                  <a:noFill/>
                </a:ln>
                <a:solidFill>
                  <a:srgbClr val="000033"/>
                </a:solidFill>
                <a:latin typeface="Arial" pitchFamily="18"/>
                <a:ea typeface="Andale Sans UI" pitchFamily="2"/>
                <a:cs typeface="Tahoma" pitchFamily="2"/>
              </a:rPr>
              <a:t>Выполнили</a:t>
            </a:r>
            <a:r>
              <a:rPr lang="de-DE" sz="2400" b="1" i="0" u="none" strike="noStrike" kern="1200" dirty="0">
                <a:ln>
                  <a:noFill/>
                </a:ln>
                <a:solidFill>
                  <a:srgbClr val="000033"/>
                </a:solidFill>
                <a:latin typeface="Arial" pitchFamily="18"/>
                <a:ea typeface="Andale Sans UI" pitchFamily="2"/>
                <a:cs typeface="Tahoma" pitchFamily="2"/>
              </a:rPr>
              <a:t>: </a:t>
            </a:r>
            <a:r>
              <a:rPr lang="ru-RU" sz="2400" b="1" dirty="0">
                <a:solidFill>
                  <a:srgbClr val="000033"/>
                </a:solidFill>
                <a:latin typeface="Arial" pitchFamily="18"/>
                <a:ea typeface="Andale Sans UI" pitchFamily="2"/>
                <a:cs typeface="Tahoma" pitchFamily="2"/>
              </a:rPr>
              <a:t>Дмитриева А.В.</a:t>
            </a:r>
            <a:br>
              <a:rPr lang="ru-RU" sz="2400" b="1" dirty="0">
                <a:solidFill>
                  <a:srgbClr val="000033"/>
                </a:solidFill>
                <a:latin typeface="Arial" pitchFamily="18"/>
                <a:ea typeface="Andale Sans UI" pitchFamily="2"/>
                <a:cs typeface="Tahoma" pitchFamily="2"/>
              </a:rPr>
            </a:br>
            <a:r>
              <a:rPr lang="ru-RU" sz="2400" b="1" dirty="0" err="1">
                <a:solidFill>
                  <a:srgbClr val="000033"/>
                </a:solidFill>
                <a:latin typeface="Arial" pitchFamily="18"/>
                <a:ea typeface="Andale Sans UI" pitchFamily="2"/>
                <a:cs typeface="Tahoma" pitchFamily="2"/>
              </a:rPr>
              <a:t>Джумалиева</a:t>
            </a:r>
            <a:r>
              <a:rPr lang="ru-RU" sz="2400" b="1" dirty="0">
                <a:solidFill>
                  <a:srgbClr val="000033"/>
                </a:solidFill>
                <a:latin typeface="Arial" pitchFamily="18"/>
                <a:ea typeface="Andale Sans UI" pitchFamily="2"/>
                <a:cs typeface="Tahoma" pitchFamily="2"/>
              </a:rPr>
              <a:t> К.</a:t>
            </a:r>
            <a:endParaRPr lang="de-DE" sz="2400" b="1" i="0" u="none" strike="noStrike" kern="1200" dirty="0">
              <a:ln>
                <a:noFill/>
              </a:ln>
              <a:solidFill>
                <a:srgbClr val="000033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de-DE" sz="2400" b="1" i="0" u="none" strike="noStrike" kern="1200" dirty="0" err="1">
                <a:ln>
                  <a:noFill/>
                </a:ln>
                <a:solidFill>
                  <a:srgbClr val="000033"/>
                </a:solidFill>
                <a:latin typeface="Arial" pitchFamily="18"/>
                <a:ea typeface="Andale Sans UI" pitchFamily="2"/>
                <a:cs typeface="Tahoma" pitchFamily="2"/>
              </a:rPr>
              <a:t>Преподаватель</a:t>
            </a:r>
            <a:r>
              <a:rPr lang="de-DE" sz="2400" b="1" i="0" u="none" strike="noStrike" kern="1200" dirty="0">
                <a:ln>
                  <a:noFill/>
                </a:ln>
                <a:solidFill>
                  <a:srgbClr val="000033"/>
                </a:solidFill>
                <a:latin typeface="Arial" pitchFamily="18"/>
                <a:ea typeface="Andale Sans UI" pitchFamily="2"/>
                <a:cs typeface="Tahoma" pitchFamily="2"/>
              </a:rPr>
              <a:t>:</a:t>
            </a:r>
            <a:r>
              <a:rPr lang="ru-RU" sz="2400" b="1" i="0" u="none" strike="noStrike" kern="1200" dirty="0">
                <a:ln>
                  <a:noFill/>
                </a:ln>
                <a:solidFill>
                  <a:srgbClr val="000033"/>
                </a:solidFill>
                <a:latin typeface="Arial" pitchFamily="18"/>
                <a:ea typeface="Andale Sans UI" pitchFamily="2"/>
                <a:cs typeface="Tahoma" pitchFamily="2"/>
              </a:rPr>
              <a:t> Епифанова И.А.</a:t>
            </a:r>
            <a:endParaRPr lang="de-DE" sz="2400" b="1" i="0" u="none" strike="noStrike" kern="1200" dirty="0">
              <a:ln>
                <a:noFill/>
              </a:ln>
              <a:solidFill>
                <a:srgbClr val="000033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6297" y="827509"/>
            <a:ext cx="9000000" cy="3600000"/>
          </a:xfrm>
          <a:prstGeom prst="rect">
            <a:avLst/>
          </a:prstGeom>
          <a:scene3d>
            <a:camera prst="legacyPerspectiveTopRight">
              <a:rot lat="19499999" lon="21299999" rev="0"/>
            </a:camera>
            <a:lightRig rig="legacyNormal4" dir="b"/>
          </a:scene3d>
          <a:sp3d extrusionH="360000" prstMaterial="legacyMetal">
            <a:bevelT w="13500" h="13500" prst="angle"/>
            <a:bevelB w="13500" h="13500" prst="angle"/>
            <a:extrusionClr>
              <a:srgbClr val="000080"/>
            </a:extrusionClr>
          </a:sp3d>
        </p:spPr>
        <p:txBody>
          <a:bodyPr vert="horz" wrap="square" lIns="90000" tIns="47160" rIns="90000" bIns="47160" fromWordArt="1" anchor="ctr" anchorCtr="1" compatLnSpc="0">
            <a:prstTxWarp prst="textPlain">
              <a:avLst/>
            </a:prstTxWarp>
            <a:scene3d>
              <a:camera prst="legacyPerspectiveTopRight">
                <a:rot lat="19499999" lon="21299999" rev="0"/>
              </a:camera>
              <a:lightRig rig="legacyNormal4" dir="b"/>
            </a:scene3d>
            <a:sp3d extrusionH="360000" prstMaterial="legacyMetal">
              <a:bevelT w="13500" h="13500" prst="angle"/>
              <a:bevelB w="13500" h="13500" prst="angle"/>
              <a:extrusionClr>
                <a:srgbClr val="000080"/>
              </a:extrusionClr>
            </a:sp3d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de-DE" sz="2400" b="0" i="0" u="none" strike="noStrike" kern="1200" baseline="0" dirty="0" err="1">
                <a:ln>
                  <a:noFill/>
                </a:ln>
                <a:solidFill>
                  <a:srgbClr val="00FFFF"/>
                </a:solidFill>
                <a:latin typeface="Thorndale" pitchFamily="18"/>
                <a:ea typeface="MS Gothic" pitchFamily="2"/>
                <a:cs typeface="Tahoma" pitchFamily="2"/>
              </a:rPr>
              <a:t>Загрязнение</a:t>
            </a:r>
            <a:r>
              <a:rPr lang="de-DE" sz="2400" b="0" i="0" u="none" strike="noStrike" kern="1200" baseline="0" dirty="0">
                <a:ln>
                  <a:noFill/>
                </a:ln>
                <a:solidFill>
                  <a:srgbClr val="00FFFF"/>
                </a:solidFill>
                <a:latin typeface="Thorndale" pitchFamily="18"/>
                <a:ea typeface="MS Gothic" pitchFamily="2"/>
                <a:cs typeface="Tahoma" pitchFamily="2"/>
              </a:rPr>
              <a:t> </a:t>
            </a:r>
            <a:r>
              <a:rPr lang="de-DE" sz="2400" b="0" i="0" u="none" strike="noStrike" kern="1200" baseline="0" dirty="0" err="1">
                <a:ln>
                  <a:noFill/>
                </a:ln>
                <a:solidFill>
                  <a:srgbClr val="00FFFF"/>
                </a:solidFill>
                <a:latin typeface="Thorndale" pitchFamily="18"/>
                <a:ea typeface="MS Gothic" pitchFamily="2"/>
                <a:cs typeface="Tahoma" pitchFamily="2"/>
              </a:rPr>
              <a:t>Мирового</a:t>
            </a:r>
            <a:r>
              <a:rPr lang="de-DE" sz="2400" b="0" i="0" u="none" strike="noStrike" kern="1200" baseline="0" dirty="0">
                <a:ln>
                  <a:noFill/>
                </a:ln>
                <a:solidFill>
                  <a:srgbClr val="00FFFF"/>
                </a:solidFill>
                <a:latin typeface="Thorndale" pitchFamily="18"/>
                <a:ea typeface="MS Gothic" pitchFamily="2"/>
                <a:cs typeface="Tahoma" pitchFamily="2"/>
              </a:rPr>
              <a:t> </a:t>
            </a:r>
            <a:r>
              <a:rPr lang="de-DE" sz="2400" b="0" i="0" u="none" strike="noStrike" kern="1200" baseline="0" dirty="0" err="1">
                <a:ln>
                  <a:noFill/>
                </a:ln>
                <a:solidFill>
                  <a:srgbClr val="00FFFF"/>
                </a:solidFill>
                <a:latin typeface="Thorndale" pitchFamily="18"/>
                <a:ea typeface="MS Gothic" pitchFamily="2"/>
                <a:cs typeface="Tahoma" pitchFamily="2"/>
              </a:rPr>
              <a:t>океана</a:t>
            </a:r>
            <a:endParaRPr lang="de-DE" sz="2400" b="0" i="0" u="none" strike="noStrike" kern="1200" baseline="0" dirty="0">
              <a:ln>
                <a:noFill/>
              </a:ln>
              <a:solidFill>
                <a:srgbClr val="00FFFF"/>
              </a:solidFill>
              <a:latin typeface="Thorndale" pitchFamily="18"/>
              <a:ea typeface="MS Gothic" pitchFamily="2"/>
              <a:cs typeface="Tahoma" pitchFamily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4328" y="-1116707"/>
            <a:ext cx="3780000" cy="3060000"/>
          </a:xfrm>
          <a:prstGeom prst="rect">
            <a:avLst/>
          </a:prstGeom>
          <a:noFill/>
          <a:ln w="6480">
            <a:solidFill>
              <a:srgbClr val="0066CC">
                <a:alpha val="0"/>
              </a:srgbClr>
            </a:solidFill>
            <a:prstDash val="solid"/>
          </a:ln>
        </p:spPr>
        <p:txBody>
          <a:bodyPr vert="horz" wrap="none" lIns="93240" tIns="48240" rIns="93240" bIns="4824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1" u="sng">
                <a:solidFill>
                  <a:srgbClr val="000000"/>
                </a:solidFill>
                <a:uFillTx/>
              </a:defRPr>
            </a:pPr>
            <a:r>
              <a:rPr lang="de-DE" sz="2600" b="1" i="0" u="sng" strike="noStrike" kern="1200" dirty="0" err="1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Проект</a:t>
            </a:r>
            <a:r>
              <a:rPr lang="de-DE" sz="2600" b="1" i="0" u="sng" strike="noStrike" kern="12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600" b="1" i="0" u="sng" strike="noStrike" kern="1200" dirty="0" err="1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по</a:t>
            </a:r>
            <a:r>
              <a:rPr lang="de-DE" sz="2600" b="1" i="0" u="sng" strike="noStrike" kern="12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600" b="1" i="0" u="sng" strike="noStrike" kern="1200" dirty="0" err="1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дисциплине</a:t>
            </a:r>
            <a:r>
              <a:rPr lang="de-DE" sz="2600" b="1" i="0" u="sng" strike="noStrike" kern="12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„</a:t>
            </a:r>
            <a:r>
              <a:rPr lang="ru-RU" sz="2600" b="1" u="sng" dirty="0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rPr>
              <a:t>Биология</a:t>
            </a:r>
            <a:r>
              <a:rPr lang="de-DE" sz="1800" b="1" i="0" u="sng" strike="noStrike" kern="120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“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36456" y="6480000"/>
            <a:ext cx="3960000" cy="1260000"/>
          </a:xfrm>
          <a:prstGeom prst="rect">
            <a:avLst/>
          </a:prstGeom>
          <a:noFill/>
          <a:ln w="6480">
            <a:solidFill>
              <a:srgbClr val="0066CC">
                <a:alpha val="0"/>
              </a:srgbClr>
            </a:solidFill>
            <a:prstDash val="solid"/>
          </a:ln>
        </p:spPr>
        <p:txBody>
          <a:bodyPr vert="horz" wrap="none" lIns="93240" tIns="48240" rIns="93240" bIns="4824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solidFill>
                  <a:srgbClr val="000033"/>
                </a:solidFill>
              </a:defRPr>
            </a:pPr>
            <a:r>
              <a:rPr lang="de-DE" sz="2600" b="0" i="0" u="none" strike="noStrike" kern="1200" dirty="0">
                <a:ln>
                  <a:noFill/>
                </a:ln>
                <a:solidFill>
                  <a:srgbClr val="000033"/>
                </a:solidFill>
                <a:latin typeface="Arial" pitchFamily="18"/>
                <a:ea typeface="Andale Sans UI" pitchFamily="2"/>
                <a:cs typeface="Tahoma" pitchFamily="2"/>
              </a:rPr>
              <a:t>г. </a:t>
            </a:r>
            <a:r>
              <a:rPr lang="ru-RU" sz="2600" dirty="0">
                <a:solidFill>
                  <a:srgbClr val="000033"/>
                </a:solidFill>
                <a:latin typeface="Arial" pitchFamily="18"/>
                <a:ea typeface="Andale Sans UI" pitchFamily="2"/>
                <a:cs typeface="Tahoma" pitchFamily="2"/>
              </a:rPr>
              <a:t>Москва</a:t>
            </a:r>
            <a:r>
              <a:rPr lang="de-DE" sz="2600" b="0" i="0" u="none" strike="noStrike" kern="1200" dirty="0">
                <a:ln>
                  <a:noFill/>
                </a:ln>
                <a:solidFill>
                  <a:srgbClr val="000033"/>
                </a:solidFill>
                <a:latin typeface="Arial" pitchFamily="18"/>
                <a:ea typeface="Andale Sans UI" pitchFamily="2"/>
                <a:cs typeface="Tahoma" pitchFamily="2"/>
              </a:rPr>
              <a:t> 20</a:t>
            </a:r>
            <a:r>
              <a:rPr lang="ru-RU" sz="2600" dirty="0">
                <a:solidFill>
                  <a:srgbClr val="000033"/>
                </a:solidFill>
                <a:latin typeface="Arial" pitchFamily="18"/>
                <a:ea typeface="Andale Sans UI" pitchFamily="2"/>
                <a:cs typeface="Tahoma" pitchFamily="2"/>
              </a:rPr>
              <a:t>21</a:t>
            </a:r>
            <a:endParaRPr lang="de-DE" sz="2600" b="0" i="0" u="none" strike="noStrike" kern="1200" dirty="0">
              <a:ln>
                <a:noFill/>
              </a:ln>
              <a:solidFill>
                <a:srgbClr val="000033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40496" y="467469"/>
            <a:ext cx="9071640" cy="1127934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0" indent="0">
              <a:buNone/>
            </a:pPr>
            <a:r>
              <a:rPr lang="ru-RU" b="1" dirty="0"/>
              <a:t>2. </a:t>
            </a:r>
            <a:r>
              <a:rPr lang="ru-RU" b="1" u="sng" dirty="0"/>
              <a:t>“Оставляете ли вы мусор на побережье водоема?”</a:t>
            </a:r>
            <a:r>
              <a:rPr lang="ru-RU" sz="2800" dirty="0"/>
              <a:t>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553410940"/>
              </p:ext>
            </p:extLst>
          </p:nvPr>
        </p:nvGraphicFramePr>
        <p:xfrm>
          <a:off x="1727944" y="1475581"/>
          <a:ext cx="6696744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768" y="646618"/>
            <a:ext cx="9577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/>
              <a:t>3.“Знаете ли вы к чему приводят аварии в океанах нефтяных судов?»</a:t>
            </a:r>
            <a:endParaRPr lang="ru-RU" sz="3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743924324"/>
              </p:ext>
            </p:extLst>
          </p:nvPr>
        </p:nvGraphicFramePr>
        <p:xfrm>
          <a:off x="1367905" y="2179637"/>
          <a:ext cx="7344816" cy="46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03721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76500" y="539477"/>
            <a:ext cx="9071640" cy="1296144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0" indent="0">
              <a:buNone/>
            </a:pPr>
            <a:r>
              <a:rPr lang="ru-RU" b="1" u="sng" dirty="0"/>
              <a:t>4.“Как вы думаете, страдают ли морские животные от мусора ?”</a:t>
            </a:r>
            <a:r>
              <a:rPr lang="ru-RU" dirty="0"/>
              <a:t> </a:t>
            </a:r>
          </a:p>
          <a:p>
            <a:pPr marL="0" indent="0"/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601175601"/>
              </p:ext>
            </p:extLst>
          </p:nvPr>
        </p:nvGraphicFramePr>
        <p:xfrm>
          <a:off x="1439912" y="2179637"/>
          <a:ext cx="7344816" cy="44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808" y="539477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5. “Знаете ли вы, что в океане хранятся радиоактивные отходы?”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226203450"/>
              </p:ext>
            </p:extLst>
          </p:nvPr>
        </p:nvGraphicFramePr>
        <p:xfrm>
          <a:off x="1511920" y="2195661"/>
          <a:ext cx="76328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36983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808" y="251445"/>
            <a:ext cx="9071640" cy="1656184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0" indent="0" algn="l">
              <a:buNone/>
            </a:pPr>
            <a:r>
              <a:rPr lang="ru-RU" b="1" dirty="0"/>
              <a:t>6. </a:t>
            </a:r>
            <a:r>
              <a:rPr lang="ru-RU" b="1" u="sng" dirty="0"/>
              <a:t>“Как вы считаете, скажется ли на экологии пренебрежительное отношение к океану?”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532864218"/>
              </p:ext>
            </p:extLst>
          </p:nvPr>
        </p:nvGraphicFramePr>
        <p:xfrm>
          <a:off x="1439912" y="2179637"/>
          <a:ext cx="7560841" cy="44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776" y="395461"/>
            <a:ext cx="9505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/>
              <a:t>7.“Вы считаете эту проблему важной?” </a:t>
            </a:r>
            <a:endParaRPr lang="ru-RU" sz="3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386288218"/>
              </p:ext>
            </p:extLst>
          </p:nvPr>
        </p:nvGraphicFramePr>
        <p:xfrm>
          <a:off x="1511921" y="1835621"/>
          <a:ext cx="748883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39988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31800" y="323453"/>
            <a:ext cx="9071640" cy="1224136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0" indent="0">
              <a:buNone/>
            </a:pPr>
            <a:r>
              <a:rPr lang="ru-RU" b="1" dirty="0"/>
              <a:t>8. </a:t>
            </a:r>
            <a:r>
              <a:rPr lang="ru-RU" b="1" u="sng" dirty="0"/>
              <a:t>“Как вы думаете, человечество виновато в загрязнении океана?” </a:t>
            </a:r>
            <a:endParaRPr lang="ru-RU" dirty="0"/>
          </a:p>
          <a:p>
            <a:pPr marL="0" indent="0"/>
            <a:endParaRPr lang="x-none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806292995"/>
              </p:ext>
            </p:extLst>
          </p:nvPr>
        </p:nvGraphicFramePr>
        <p:xfrm>
          <a:off x="1439913" y="1835622"/>
          <a:ext cx="741682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вода, внешний, природа, берег&#10;&#10;Автоматически созданное описание">
            <a:extLst>
              <a:ext uri="{FF2B5EF4-FFF2-40B4-BE49-F238E27FC236}">
                <a16:creationId xmlns:a16="http://schemas.microsoft.com/office/drawing/2014/main" xmlns="" id="{C3EE105E-F2C6-4EAA-8734-EB9ECC51D5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-1" y="0"/>
            <a:ext cx="10080625" cy="7668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F75F61-9AC2-47F7-8B11-AD53D6B958B6}"/>
              </a:ext>
            </a:extLst>
          </p:cNvPr>
          <p:cNvSpPr txBox="1"/>
          <p:nvPr/>
        </p:nvSpPr>
        <p:spPr>
          <a:xfrm>
            <a:off x="3204107" y="1067279"/>
            <a:ext cx="3672408" cy="4884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результатов анкетирования видно, что большинство из опрошенных респондентов осознают вред и последствия, нанесенные мировому океану. И считают эту проблему важной для всего человечества.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8355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229" y="-108595"/>
            <a:ext cx="9071640" cy="814221"/>
          </a:xfrm>
        </p:spPr>
        <p:txBody>
          <a:bodyPr/>
          <a:lstStyle/>
          <a:p>
            <a:pPr>
              <a:buNone/>
            </a:pPr>
            <a:endParaRPr lang="ru-RU" b="1" u="sng" dirty="0"/>
          </a:p>
        </p:txBody>
      </p:sp>
      <p:pic>
        <p:nvPicPr>
          <p:cNvPr id="5" name="Объект 4" descr="Изображение выглядит как внешний, вода, пляж, при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F608594-F500-4043-9AD5-F4B5E0CA4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410" y="1"/>
            <a:ext cx="10077215" cy="755967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499908-3786-4BC5-8DDC-047649B8A2C9}"/>
              </a:ext>
            </a:extLst>
          </p:cNvPr>
          <p:cNvSpPr txBox="1"/>
          <p:nvPr/>
        </p:nvSpPr>
        <p:spPr>
          <a:xfrm>
            <a:off x="1511920" y="1259557"/>
            <a:ext cx="7848872" cy="347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Приморье нашли способ очистки моря от радиоактивного цезия!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Ученые Дальневосточного федерального университета (ДВФУ) и Института химии Дальневосточного отделения Российской академии наук (ДВО РАН) нашли новый эффективный способ очистки морской воды от радиоактивного цезия.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8108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287784" y="395461"/>
            <a:ext cx="9577064" cy="6552728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0" indent="0" algn="ctr">
              <a:buNone/>
            </a:pPr>
            <a:endParaRPr lang="x-none" b="1" dirty="0"/>
          </a:p>
        </p:txBody>
      </p:sp>
      <p:pic>
        <p:nvPicPr>
          <p:cNvPr id="4" name="Рисунок 3" descr="Изображение выглядит как внешний, небо, при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29F311E-CDCD-4A76-A87F-43A776643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29" y="0"/>
            <a:ext cx="10079567" cy="7559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91EA79-D5FA-438E-A0AD-B778AAB2192A}"/>
              </a:ext>
            </a:extLst>
          </p:cNvPr>
          <p:cNvSpPr txBox="1"/>
          <p:nvPr/>
        </p:nvSpPr>
        <p:spPr>
          <a:xfrm>
            <a:off x="4034540" y="755501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CCF5279-3391-4A59-BEBE-8F9CE6AB2B43}"/>
              </a:ext>
            </a:extLst>
          </p:cNvPr>
          <p:cNvSpPr txBox="1"/>
          <p:nvPr/>
        </p:nvSpPr>
        <p:spPr>
          <a:xfrm>
            <a:off x="3312120" y="1418037"/>
            <a:ext cx="4320480" cy="5580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Океан</a:t>
            </a:r>
            <a: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«легкие» Земли, источник питания населения земного шара и сосредоточие огромных богатств полезных ископаемых.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Последствия, к которым ведёт расточительное, небрежное отношение человечества к Океану, ужасающи. Загрязнения способны вызвать весьма существенные изменения жизненно важных характеристик для режима климата и погоды на всей планете. Как бы там ни было, охрана океана является одной из глобальных проблем человечества. 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BEC2FA-831C-4347-9C3F-409BDAFF711E}"/>
              </a:ext>
            </a:extLst>
          </p:cNvPr>
          <p:cNvSpPr txBox="1"/>
          <p:nvPr/>
        </p:nvSpPr>
        <p:spPr>
          <a:xfrm>
            <a:off x="1943968" y="6601735"/>
            <a:ext cx="6552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Сохраним океан – сохраним жизнь на планете!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вода, внешний, серфинг, океан&#10;&#10;Автоматически созданное описание">
            <a:extLst>
              <a:ext uri="{FF2B5EF4-FFF2-40B4-BE49-F238E27FC236}">
                <a16:creationId xmlns:a16="http://schemas.microsoft.com/office/drawing/2014/main" xmlns="" id="{92639910-BEC1-4027-9BBC-62BBA33C0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-1" y="1"/>
            <a:ext cx="10080625" cy="7559674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42C9BF3-FC94-40C7-B526-61DA2DD64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808" y="2405942"/>
            <a:ext cx="10080625" cy="2747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9AB6FA-7419-4E0B-9AAF-841F15A92C9E}"/>
              </a:ext>
            </a:extLst>
          </p:cNvPr>
          <p:cNvSpPr txBox="1"/>
          <p:nvPr/>
        </p:nvSpPr>
        <p:spPr>
          <a:xfrm>
            <a:off x="847967" y="5724053"/>
            <a:ext cx="7539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3" tooltip="https://www.flickr.com/photos/gll/4877221256/"/>
              </a:rPr>
              <a:t>Это изображение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6" tooltip="https://creativecommons.org/licenses/by/3.0/"/>
              </a:rPr>
              <a:t>CC BY</a:t>
            </a:r>
            <a:endParaRPr lang="ru-RU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2982B0-175C-408D-A213-E85683A47CEF}"/>
              </a:ext>
            </a:extLst>
          </p:cNvPr>
          <p:cNvSpPr txBox="1"/>
          <p:nvPr/>
        </p:nvSpPr>
        <p:spPr>
          <a:xfrm>
            <a:off x="71760" y="611485"/>
            <a:ext cx="7992888" cy="6728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Влияет ли деятельность человека на загрязнение Мирового океана.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tarSymbol"/>
              <a:buChar char="●"/>
              <a:tabLst>
                <a:tab pos="457200" algn="l"/>
              </a:tabLst>
            </a:pP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Проанализировать научную информацию по данной теме;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tarSymbol"/>
              <a:buChar char="●"/>
              <a:tabLst>
                <a:tab pos="457200" algn="l"/>
              </a:tabLst>
            </a:pP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Выявить источники загрязнения Мирового океана;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tarSymbol"/>
              <a:buChar char="●"/>
              <a:tabLst>
                <a:tab pos="457200" algn="l"/>
              </a:tabLst>
            </a:pP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к каким последствиям приводят загрязнения Мирового океана;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tarSymbol"/>
              <a:buChar char="●"/>
              <a:tabLst>
                <a:tab pos="457200" algn="l"/>
              </a:tabLst>
            </a:pP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анкетирование среди обучающихся в «ГБОУ СОШ №281» для исследования их отношения к загрязнению Мирового «океана;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tarSymbol"/>
              <a:buChar char="●"/>
              <a:tabLst>
                <a:tab pos="457200" algn="l"/>
              </a:tabLst>
            </a:pP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Найти способ спасения Мирового океана от загрязнения;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tarSymbol"/>
              <a:buChar char="●"/>
              <a:tabLst>
                <a:tab pos="457200" algn="l"/>
              </a:tabLst>
            </a:pP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 буклет (памятка) по сохранению и защите вод Мирового океана.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1" name="Рисунок 10" descr="Изображение выглядит как вода, внешний, природа, океан&#10;&#10;Автоматически созданное описание">
            <a:extLst>
              <a:ext uri="{FF2B5EF4-FFF2-40B4-BE49-F238E27FC236}">
                <a16:creationId xmlns:a16="http://schemas.microsoft.com/office/drawing/2014/main" xmlns="" id="{67F91A8A-250B-443E-BF38-84BD7F4248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529" y="-32656"/>
            <a:ext cx="10079567" cy="75923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65B0C73-B343-4BF0-8221-BB54E6BD5459}"/>
              </a:ext>
            </a:extLst>
          </p:cNvPr>
          <p:cNvSpPr txBox="1"/>
          <p:nvPr/>
        </p:nvSpPr>
        <p:spPr>
          <a:xfrm>
            <a:off x="1278074" y="611484"/>
            <a:ext cx="7632848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Цель: </a:t>
            </a:r>
            <a:r>
              <a:rPr lang="ru-RU" sz="2400" dirty="0"/>
              <a:t>Влияет ли деятельность человека на загрязнение Мирового океана.</a:t>
            </a:r>
          </a:p>
          <a:p>
            <a:r>
              <a:rPr lang="ru-RU" sz="2800" dirty="0"/>
              <a:t>Задачи:</a:t>
            </a:r>
          </a:p>
          <a:p>
            <a:r>
              <a:rPr lang="ru-RU" sz="2400" dirty="0"/>
              <a:t>●Проанализировать научную информацию по данной теме;</a:t>
            </a:r>
          </a:p>
          <a:p>
            <a:r>
              <a:rPr lang="ru-RU" sz="2400" dirty="0"/>
              <a:t>●Выявить источники загрязнения Мирового океана;</a:t>
            </a:r>
          </a:p>
          <a:p>
            <a:r>
              <a:rPr lang="ru-RU" sz="2400" dirty="0"/>
              <a:t>●Определить к каким последствиям приводят загрязнения Мирового океана;</a:t>
            </a:r>
          </a:p>
          <a:p>
            <a:r>
              <a:rPr lang="ru-RU" sz="2400" dirty="0"/>
              <a:t>●Провести анкетирование среди обучающихся в «ГБОУ СОШ №281» для исследования их отношения к загрязнению Мирового «океана;</a:t>
            </a:r>
          </a:p>
          <a:p>
            <a:r>
              <a:rPr lang="ru-RU" sz="2400" dirty="0"/>
              <a:t>●Найти способ спасения Мирового океана от загрязнения;</a:t>
            </a:r>
          </a:p>
          <a:p>
            <a:r>
              <a:rPr lang="ru-RU" sz="2400" dirty="0"/>
              <a:t>●Разработать буклет (памятка) по сохранению и защите вод Мирового океана.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303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x-none"/>
          </a:p>
        </p:txBody>
      </p:sp>
      <p:pic>
        <p:nvPicPr>
          <p:cNvPr id="3075" name="Picture 3" descr="C:\Users\в-лазе\Desktop\фотки для презентации\497919494249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81" y="-43270"/>
            <a:ext cx="10120006" cy="758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9381" y="-43269"/>
            <a:ext cx="10107829" cy="2340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4" name="Рисунок 3" descr="Изображение выглядит как аквариум, рыба, сосуд, си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F8B5A722-4EC6-4CD2-9BB5-5560275BC2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-53452" y="2297614"/>
            <a:ext cx="10138724" cy="5990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215776" y="1403573"/>
            <a:ext cx="9071640" cy="369332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0" indent="0" algn="just">
              <a:buNone/>
            </a:pPr>
            <a:endParaRPr lang="x-none" sz="2400" b="1" dirty="0"/>
          </a:p>
        </p:txBody>
      </p:sp>
      <p:pic>
        <p:nvPicPr>
          <p:cNvPr id="4" name="Рисунок 3" descr="Изображение выглядит как вода, внешний, серфинг, океан&#10;&#10;Автоматически созданное описание">
            <a:extLst>
              <a:ext uri="{FF2B5EF4-FFF2-40B4-BE49-F238E27FC236}">
                <a16:creationId xmlns:a16="http://schemas.microsoft.com/office/drawing/2014/main" xmlns="" id="{DB595C37-2996-422B-BAD6-18BC9DC2A6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-1" y="0"/>
            <a:ext cx="10080625" cy="7660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776648-0448-4E7B-819C-167A2A2226E4}"/>
              </a:ext>
            </a:extLst>
          </p:cNvPr>
          <p:cNvSpPr txBox="1"/>
          <p:nvPr/>
        </p:nvSpPr>
        <p:spPr>
          <a:xfrm>
            <a:off x="1295896" y="1588239"/>
            <a:ext cx="7056784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Мировой океан </a:t>
            </a:r>
            <a:r>
              <a:rPr lang="ru-RU" sz="3200" dirty="0"/>
              <a:t>- основная часть гидросферы, непрерывная, но не сплошная водная оболочка Земли, окружающая материки и острова и отличающаяся общностью солевого состава. Мировой океан покрывает почти 70,8 % земной поверхности. Почти 3\4 поверхности нашей планеты занимают океаны.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75816" y="179437"/>
            <a:ext cx="9071640" cy="621880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0" indent="0" algn="just">
              <a:buNone/>
            </a:pPr>
            <a:endParaRPr lang="x-none" sz="3200" b="1" dirty="0"/>
          </a:p>
        </p:txBody>
      </p:sp>
      <p:pic>
        <p:nvPicPr>
          <p:cNvPr id="5122" name="Picture 2" descr="C:\Users\в-лазе\Desktop\фотки для презентации\100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19996"/>
            <a:ext cx="3240360" cy="233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Изображение выглядит как рыба, акула, дно оке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158C26F-AC6F-4EDF-906F-4AAC56B0A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-72132" y="6912"/>
            <a:ext cx="10224887" cy="7559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14DC3F-7FA9-45C7-B726-1153873830C1}"/>
              </a:ext>
            </a:extLst>
          </p:cNvPr>
          <p:cNvSpPr txBox="1"/>
          <p:nvPr/>
        </p:nvSpPr>
        <p:spPr>
          <a:xfrm>
            <a:off x="0" y="7559675"/>
            <a:ext cx="102248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5" tooltip="https://commons.wikimedia.org/wiki/File:Canthidermis_sufflamen_(ocean_triggerfish)_(San_Salvador_Island,_Bahamas)_2_(15963897618).jpg"/>
              </a:rPr>
              <a:t>Это изображение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6" tooltip="https://creativecommons.org/licenses/by-sa/3.0/"/>
              </a:rPr>
              <a:t>CC BY-SA</a:t>
            </a:r>
            <a:endParaRPr lang="ru-RU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C1CF037-772A-4AD3-9DD9-B03F4662F9C2}"/>
              </a:ext>
            </a:extLst>
          </p:cNvPr>
          <p:cNvSpPr txBox="1"/>
          <p:nvPr/>
        </p:nvSpPr>
        <p:spPr>
          <a:xfrm>
            <a:off x="1943967" y="635145"/>
            <a:ext cx="6192687" cy="419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Мировой океан </a:t>
            </a:r>
            <a:r>
              <a:rPr lang="ru-RU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совокупность океанов и морей Земли, воды которых образуют непрерывную </a:t>
            </a:r>
            <a:r>
              <a:rPr lang="ru-RU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океаносферу</a:t>
            </a:r>
            <a:r>
              <a:rPr lang="ru-RU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окружающую все материки и острова.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составляет 361 млн. кв. км. или 70,8%                                                                                                                                                                           поверхности Земли; большими глубинами и объемом вод; своеобразным геологическим и геоморфологическим строением; соленостью воды  постоянством солевого состава.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загрязнения</a:t>
            </a:r>
            <a:endParaRPr lang="x-none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x-none"/>
          </a:p>
        </p:txBody>
      </p:sp>
      <p:pic>
        <p:nvPicPr>
          <p:cNvPr id="1026" name="Picture 2" descr="C:\Users\в-лазе\Desktop\фотки для презентации\img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80" y="28134"/>
            <a:ext cx="10080624" cy="753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-лазе\Desktop\фотки для презентации\plastic-was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784" y="68772"/>
            <a:ext cx="4896543" cy="27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-лазе\Desktop\фотки для презентации\Turtle-Plastic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8344" y="68773"/>
            <a:ext cx="4320480" cy="271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-лазе\Desktop\фотки для презентации\slide_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84" y="2786360"/>
            <a:ext cx="9505056" cy="4579243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27506" y="0"/>
            <a:ext cx="9071640" cy="88622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endParaRPr lang="x-none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26768" y="1613381"/>
            <a:ext cx="9071640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0" indent="0" algn="just">
              <a:buNone/>
            </a:pPr>
            <a:endParaRPr lang="x-none" dirty="0"/>
          </a:p>
        </p:txBody>
      </p:sp>
      <p:pic>
        <p:nvPicPr>
          <p:cNvPr id="8" name="Рисунок 7" descr="Изображение выглядит как внешний, вода, пляж, при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49EA010-FEC3-4548-A2BC-0D5E0C49C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-6350" y="29294"/>
            <a:ext cx="10086975" cy="77565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45406F-660E-404D-9825-D98B1011ED88}"/>
              </a:ext>
            </a:extLst>
          </p:cNvPr>
          <p:cNvSpPr txBox="1"/>
          <p:nvPr/>
        </p:nvSpPr>
        <p:spPr>
          <a:xfrm>
            <a:off x="3059361" y="1208971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Последствия загрязнения</a:t>
            </a:r>
            <a:endParaRPr lang="ru-RU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FC398BF-AFE6-4DD2-9472-BE0347DC5C16}"/>
              </a:ext>
            </a:extLst>
          </p:cNvPr>
          <p:cNvSpPr txBox="1"/>
          <p:nvPr/>
        </p:nvSpPr>
        <p:spPr>
          <a:xfrm>
            <a:off x="2938233" y="2261488"/>
            <a:ext cx="460851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Загрязнение мирового океана ведет к заражению или гибели морских обитателей. Ущерб может быть гораздо большим. Ведь у Мирового океана имеются общепланетарные функции: он является мощным регулятором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влагооборота</a:t>
            </a:r>
            <a:r>
              <a:rPr lang="ru-RU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теплового режима Земли, а также циркуляции её атмосферы. Загрязнения способны вызвать весьма существенные изменения всех этих характеристик, жизненно важных для режима климата и погоды на всей планете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bg>
      <p:bgPr>
        <a:blipFill dpi="0" rotWithShape="1">
          <a:blip r:embed="rId3" cstate="print">
            <a:alphaModFix amt="99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16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65618"/>
            <a:ext cx="9071640" cy="1586382"/>
          </a:xfrm>
        </p:spPr>
        <p:txBody>
          <a:bodyPr lIns="36000" tIns="72000" bIns="3600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x-none" sz="3200" b="1" u="sng" dirty="0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215283" y="1898222"/>
            <a:ext cx="9649072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0" indent="0" algn="just">
              <a:buNone/>
            </a:pPr>
            <a:endParaRPr lang="x-none" sz="3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Изображение выглядит как вода, внешний, берег, день&#10;&#10;Автоматически созданное описание">
            <a:extLst>
              <a:ext uri="{FF2B5EF4-FFF2-40B4-BE49-F238E27FC236}">
                <a16:creationId xmlns:a16="http://schemas.microsoft.com/office/drawing/2014/main" xmlns="" id="{7B431503-6620-4CA8-8E80-6BEFCF8767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912" y="-972691"/>
            <a:ext cx="10080624" cy="85323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0B94C9-5A58-44C1-AE86-68920F1995F7}"/>
              </a:ext>
            </a:extLst>
          </p:cNvPr>
          <p:cNvSpPr txBox="1"/>
          <p:nvPr/>
        </p:nvSpPr>
        <p:spPr>
          <a:xfrm>
            <a:off x="2809308" y="878476"/>
            <a:ext cx="468052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«Ваше мнение о проблемах мирового океана?»</a:t>
            </a:r>
            <a:b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Анкетирование среди учащихся ГБОУ СОШ №281 на тему: «Ваше мнение о загрязнении мирового океана».  В анкетировании приняло участие 34 ученика, из них 19 девушек и 15 юношей.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91840" y="592454"/>
            <a:ext cx="9071640" cy="10801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0" indent="0">
              <a:buNone/>
            </a:pPr>
            <a:r>
              <a:rPr lang="ru-RU" dirty="0"/>
              <a:t> </a:t>
            </a:r>
            <a:r>
              <a:rPr lang="ru-RU" b="1" u="sng" dirty="0"/>
              <a:t>1.“ Знаете ли вы, что либо о загрязнении мирового океана? </a:t>
            </a:r>
          </a:p>
          <a:p>
            <a:pPr marL="0" indent="0">
              <a:buNone/>
            </a:pPr>
            <a:endParaRPr lang="x-none" sz="2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4243278780"/>
              </p:ext>
            </p:extLst>
          </p:nvPr>
        </p:nvGraphicFramePr>
        <p:xfrm>
          <a:off x="1727944" y="1691605"/>
          <a:ext cx="66247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618</Words>
  <Application>Microsoft Office PowerPoint</Application>
  <PresentationFormat>Произвольный</PresentationFormat>
  <Paragraphs>58</Paragraphs>
  <Slides>20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Default</vt:lpstr>
      <vt:lpstr>Слайд 1</vt:lpstr>
      <vt:lpstr>Слайд 2</vt:lpstr>
      <vt:lpstr>Слайд 3</vt:lpstr>
      <vt:lpstr>Слайд 4</vt:lpstr>
      <vt:lpstr>Источники загрязнения</vt:lpstr>
      <vt:lpstr>Слайд 6</vt:lpstr>
      <vt:lpstr>Слайд 7</vt:lpstr>
      <vt:lpstr>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в-лазе</dc:creator>
  <cp:lastModifiedBy>Общий</cp:lastModifiedBy>
  <cp:revision>52</cp:revision>
  <dcterms:created xsi:type="dcterms:W3CDTF">2009-04-16T11:32:32Z</dcterms:created>
  <dcterms:modified xsi:type="dcterms:W3CDTF">2021-04-29T09:22:03Z</dcterms:modified>
</cp:coreProperties>
</file>