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4"/>
  </p:notesMasterIdLst>
  <p:sldIdLst>
    <p:sldId id="256" r:id="rId2"/>
    <p:sldId id="259" r:id="rId3"/>
    <p:sldId id="264" r:id="rId4"/>
    <p:sldId id="266" r:id="rId5"/>
    <p:sldId id="267" r:id="rId6"/>
    <p:sldId id="260" r:id="rId7"/>
    <p:sldId id="261" r:id="rId8"/>
    <p:sldId id="262" r:id="rId9"/>
    <p:sldId id="263" r:id="rId10"/>
    <p:sldId id="265" r:id="rId11"/>
    <p:sldId id="268"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711" autoAdjust="0"/>
  </p:normalViewPr>
  <p:slideViewPr>
    <p:cSldViewPr snapToGrid="0">
      <p:cViewPr>
        <p:scale>
          <a:sx n="75" d="100"/>
          <a:sy n="75" d="100"/>
        </p:scale>
        <p:origin x="-432" y="120"/>
      </p:cViewPr>
      <p:guideLst>
        <p:guide orient="horz" pos="2160"/>
        <p:guide pos="3840"/>
      </p:guideLst>
    </p:cSldViewPr>
  </p:slideViewPr>
  <p:outlineViewPr>
    <p:cViewPr>
      <p:scale>
        <a:sx n="33" d="100"/>
        <a:sy n="33" d="100"/>
      </p:scale>
      <p:origin x="0" y="-85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63EC-8243-4498-9AFC-0B7D6DA078AC}" type="datetimeFigureOut">
              <a:rPr lang="ru-RU" smtClean="0"/>
              <a:pPr/>
              <a:t>12.12.2021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44DF5-7F7F-4B66-985D-36A5EF7AFFB9}" type="slidenum">
              <a:rPr lang="ru-RU" smtClean="0"/>
              <a:pPr/>
              <a:t>‹#›</a:t>
            </a:fld>
            <a:endParaRPr lang="ru-RU"/>
          </a:p>
        </p:txBody>
      </p:sp>
    </p:spTree>
    <p:extLst>
      <p:ext uri="{BB962C8B-B14F-4D97-AF65-F5344CB8AC3E}">
        <p14:creationId xmlns:p14="http://schemas.microsoft.com/office/powerpoint/2010/main" xmlns="" val="126086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DDB51B-E2B5-48C1-A16E-D658F3CA385D}" type="datetime1">
              <a:rPr lang="ru-RU" smtClean="0"/>
              <a:pPr/>
              <a:t>12.12.2021</a:t>
            </a:fld>
            <a:endParaRPr lang="ru-RU"/>
          </a:p>
        </p:txBody>
      </p:sp>
      <p:sp>
        <p:nvSpPr>
          <p:cNvPr id="16" name="Номер слайда 15"/>
          <p:cNvSpPr>
            <a:spLocks noGrp="1"/>
          </p:cNvSpPr>
          <p:nvPr>
            <p:ph type="sldNum" sz="quarter" idx="11"/>
          </p:nvPr>
        </p:nvSpPr>
        <p:spPr/>
        <p:txBody>
          <a:bodyPr/>
          <a:lstStyle/>
          <a:p>
            <a:fld id="{7D6EDD59-D8F2-4B42-8D24-932DC23C9E35}"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A487DD-5091-4406-8092-116AD5600E29}" type="datetime1">
              <a:rPr lang="ru-RU" smtClean="0"/>
              <a:pPr/>
              <a:t>12.12.2021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EDD59-D8F2-4B42-8D24-932DC23C9E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5A9F65-1EF1-47D1-A79D-CE1504ADEF73}" type="datetime1">
              <a:rPr lang="ru-RU" smtClean="0"/>
              <a:pPr/>
              <a:t>12.12.2021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EDD59-D8F2-4B42-8D24-932DC23C9E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609600" y="1524000"/>
            <a:ext cx="10972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79F277A-43D8-480D-A80F-19475ADD9153}" type="datetime1">
              <a:rPr lang="ru-RU" smtClean="0"/>
              <a:pPr/>
              <a:t>12.12.2021</a:t>
            </a:fld>
            <a:endParaRPr lang="ru-RU"/>
          </a:p>
        </p:txBody>
      </p:sp>
      <p:sp>
        <p:nvSpPr>
          <p:cNvPr id="15" name="Номер слайда 14"/>
          <p:cNvSpPr>
            <a:spLocks noGrp="1"/>
          </p:cNvSpPr>
          <p:nvPr>
            <p:ph type="sldNum" sz="quarter" idx="15"/>
          </p:nvPr>
        </p:nvSpPr>
        <p:spPr/>
        <p:txBody>
          <a:bodyPr/>
          <a:lstStyle>
            <a:lvl1pPr algn="ctr">
              <a:defRPr/>
            </a:lvl1pPr>
          </a:lstStyle>
          <a:p>
            <a:fld id="{7D6EDD59-D8F2-4B42-8D24-932DC23C9E35}"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E794754-3F72-4E62-853D-73768AAF75C2}" type="datetime1">
              <a:rPr lang="ru-RU" smtClean="0"/>
              <a:pPr/>
              <a:t>12.12.2021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EDD59-D8F2-4B42-8D24-932DC23C9E35}" type="slidenum">
              <a:rPr lang="ru-RU" smtClean="0"/>
              <a:pPr/>
              <a:t>‹#›</a:t>
            </a:fld>
            <a:endParaRPr lang="ru-RU"/>
          </a:p>
        </p:txBody>
      </p:sp>
      <p:sp>
        <p:nvSpPr>
          <p:cNvPr id="2" name="Заголовок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126FFE3-26A2-4AAB-9AF8-38A061859D5F}" type="datetime1">
              <a:rPr lang="ru-RU" smtClean="0"/>
              <a:pPr/>
              <a:t>12.12.2021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6EDD59-D8F2-4B42-8D24-932DC23C9E3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609600" y="1524000"/>
            <a:ext cx="5413248"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97600" y="1524000"/>
            <a:ext cx="5413248"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D6EDD59-D8F2-4B42-8D24-932DC23C9E35}"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356454D-283F-4114-92F1-B832588E310A}" type="datetime1">
              <a:rPr lang="ru-RU" smtClean="0"/>
              <a:pPr/>
              <a:t>12.12.2021</a:t>
            </a:fld>
            <a:endParaRPr lang="ru-RU"/>
          </a:p>
        </p:txBody>
      </p:sp>
      <p:sp>
        <p:nvSpPr>
          <p:cNvPr id="3" name="Текст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609600" y="2201896"/>
            <a:ext cx="53848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6199717" y="2201896"/>
            <a:ext cx="53848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609600" y="155448"/>
            <a:ext cx="109728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3CED397-2657-4662-A2E4-8EE61D98D3A8}" type="datetime1">
              <a:rPr lang="ru-RU" smtClean="0"/>
              <a:pPr/>
              <a:t>12.12.2021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6EDD59-D8F2-4B42-8D24-932DC23C9E3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15FC57-3268-4AC3-9095-C8BDF07C3BBA}" type="datetime1">
              <a:rPr lang="ru-RU" smtClean="0"/>
              <a:pPr/>
              <a:t>12.12.2021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6EDD59-D8F2-4B42-8D24-932DC23C9E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609600" y="457200"/>
            <a:ext cx="83312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25E047E-ACE7-4EDE-971D-FC162B786F1B}" type="datetime1">
              <a:rPr lang="ru-RU" smtClean="0"/>
              <a:pPr/>
              <a:t>12.12.2021</a:t>
            </a:fld>
            <a:endParaRPr lang="ru-RU"/>
          </a:p>
        </p:txBody>
      </p:sp>
      <p:sp>
        <p:nvSpPr>
          <p:cNvPr id="9" name="Номер слайда 8"/>
          <p:cNvSpPr>
            <a:spLocks noGrp="1"/>
          </p:cNvSpPr>
          <p:nvPr>
            <p:ph type="sldNum" sz="quarter" idx="15"/>
          </p:nvPr>
        </p:nvSpPr>
        <p:spPr/>
        <p:txBody>
          <a:bodyPr/>
          <a:lstStyle/>
          <a:p>
            <a:fld id="{7D6EDD59-D8F2-4B42-8D24-932DC23C9E35}"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A4EF519-9A77-4153-854C-F12A37766F36}" type="datetime1">
              <a:rPr lang="ru-RU" smtClean="0"/>
              <a:pPr/>
              <a:t>12.12.2021</a:t>
            </a:fld>
            <a:endParaRPr lang="ru-RU"/>
          </a:p>
        </p:txBody>
      </p:sp>
      <p:sp>
        <p:nvSpPr>
          <p:cNvPr id="9" name="Номер слайда 8"/>
          <p:cNvSpPr>
            <a:spLocks noGrp="1"/>
          </p:cNvSpPr>
          <p:nvPr>
            <p:ph type="sldNum" sz="quarter" idx="11"/>
          </p:nvPr>
        </p:nvSpPr>
        <p:spPr/>
        <p:txBody>
          <a:bodyPr/>
          <a:lstStyle/>
          <a:p>
            <a:fld id="{7D6EDD59-D8F2-4B42-8D24-932DC23C9E35}"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E43D061A-19DF-4CA4-B2E4-129DB7676EC3}" type="datetime1">
              <a:rPr lang="ru-RU" smtClean="0"/>
              <a:pPr/>
              <a:t>12.12.2021</a:t>
            </a:fld>
            <a:endParaRPr lang="ru-RU"/>
          </a:p>
        </p:txBody>
      </p:sp>
      <p:sp>
        <p:nvSpPr>
          <p:cNvPr id="10" name="Нижний колонтитул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D6EDD59-D8F2-4B42-8D24-932DC23C9E35}" type="slidenum">
              <a:rPr lang="ru-RU" smtClean="0"/>
              <a:pPr/>
              <a:t>‹#›</a:t>
            </a:fld>
            <a:endParaRPr lang="ru-RU"/>
          </a:p>
        </p:txBody>
      </p:sp>
      <p:sp>
        <p:nvSpPr>
          <p:cNvPr id="5" name="Заголовок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1D62E66A-C3A6-4A26-9A71-2220E9FB208D}"/>
              </a:ext>
            </a:extLst>
          </p:cNvPr>
          <p:cNvSpPr>
            <a:spLocks noGrp="1"/>
          </p:cNvSpPr>
          <p:nvPr>
            <p:ph type="subTitle" idx="1"/>
          </p:nvPr>
        </p:nvSpPr>
        <p:spPr>
          <a:xfrm>
            <a:off x="341745" y="2343804"/>
            <a:ext cx="11342255" cy="4367411"/>
          </a:xfrm>
        </p:spPr>
        <p:txBody>
          <a:bodyPr>
            <a:normAutofit/>
          </a:bodyPr>
          <a:lstStyle/>
          <a:p>
            <a:pPr algn="ctr"/>
            <a:endParaRPr lang="ru-RU" sz="1800" dirty="0">
              <a:latin typeface="Times New Roman" panose="02020603050405020304" pitchFamily="18" charset="0"/>
              <a:cs typeface="Times New Roman" panose="02020603050405020304" pitchFamily="18" charset="0"/>
            </a:endParaRPr>
          </a:p>
          <a:p>
            <a:pPr algn="ctr"/>
            <a:r>
              <a:rPr lang="ru-RU" sz="2000" dirty="0">
                <a:solidFill>
                  <a:schemeClr val="bg1"/>
                </a:solidFill>
                <a:latin typeface="Times New Roman" panose="02020603050405020304" pitchFamily="18" charset="0"/>
                <a:cs typeface="Times New Roman" panose="02020603050405020304" pitchFamily="18" charset="0"/>
              </a:rPr>
              <a:t>Тема презентации: «Движение – источник здоровья, энергии и успешной карьеры»</a:t>
            </a:r>
          </a:p>
          <a:p>
            <a:pPr algn="ctr"/>
            <a:endParaRPr lang="ru-RU" sz="1800" dirty="0">
              <a:solidFill>
                <a:schemeClr val="bg1"/>
              </a:solidFill>
              <a:latin typeface="Times New Roman" panose="02020603050405020304" pitchFamily="18" charset="0"/>
              <a:cs typeface="Times New Roman" panose="02020603050405020304" pitchFamily="18" charset="0"/>
            </a:endParaRPr>
          </a:p>
          <a:p>
            <a:pPr algn="l"/>
            <a:endParaRPr lang="ru-RU" sz="1800" dirty="0">
              <a:solidFill>
                <a:schemeClr val="bg1"/>
              </a:solidFill>
              <a:latin typeface="Times New Roman" panose="02020603050405020304" pitchFamily="18" charset="0"/>
              <a:cs typeface="Times New Roman" panose="02020603050405020304" pitchFamily="18" charset="0"/>
            </a:endParaRPr>
          </a:p>
          <a:p>
            <a:pPr algn="r"/>
            <a:endParaRPr lang="ru-RU" sz="1200" dirty="0" smtClean="0">
              <a:solidFill>
                <a:schemeClr val="bg1"/>
              </a:solidFill>
              <a:latin typeface="Times New Roman" panose="02020603050405020304" pitchFamily="18" charset="0"/>
              <a:cs typeface="Times New Roman" panose="02020603050405020304" pitchFamily="18" charset="0"/>
            </a:endParaRPr>
          </a:p>
          <a:p>
            <a:pPr algn="r"/>
            <a:r>
              <a:rPr lang="ru-RU" sz="1200" dirty="0" smtClean="0">
                <a:solidFill>
                  <a:schemeClr val="bg1"/>
                </a:solidFill>
                <a:latin typeface="Times New Roman" panose="02020603050405020304" pitchFamily="18" charset="0"/>
                <a:cs typeface="Times New Roman" panose="02020603050405020304" pitchFamily="18" charset="0"/>
              </a:rPr>
              <a:t>Подготовил </a:t>
            </a:r>
            <a:r>
              <a:rPr lang="ru-RU" sz="1200" dirty="0">
                <a:solidFill>
                  <a:schemeClr val="bg1"/>
                </a:solidFill>
                <a:latin typeface="Times New Roman" panose="02020603050405020304" pitchFamily="18" charset="0"/>
                <a:cs typeface="Times New Roman" panose="02020603050405020304" pitchFamily="18" charset="0"/>
              </a:rPr>
              <a:t>студент </a:t>
            </a:r>
            <a:r>
              <a:rPr lang="ru-RU" sz="1200" dirty="0" smtClean="0">
                <a:solidFill>
                  <a:schemeClr val="bg1"/>
                </a:solidFill>
                <a:latin typeface="Times New Roman" panose="02020603050405020304" pitchFamily="18" charset="0"/>
                <a:cs typeface="Times New Roman" panose="02020603050405020304" pitchFamily="18" charset="0"/>
              </a:rPr>
              <a:t>1ЗИО-20</a:t>
            </a:r>
            <a:endParaRPr lang="ru-RU" sz="1200" dirty="0">
              <a:solidFill>
                <a:schemeClr val="bg1"/>
              </a:solidFill>
              <a:latin typeface="Times New Roman" panose="02020603050405020304" pitchFamily="18" charset="0"/>
              <a:cs typeface="Times New Roman" panose="02020603050405020304" pitchFamily="18" charset="0"/>
            </a:endParaRPr>
          </a:p>
          <a:p>
            <a:pPr algn="r"/>
            <a:r>
              <a:rPr lang="ru-RU" sz="1200" dirty="0">
                <a:solidFill>
                  <a:schemeClr val="bg1"/>
                </a:solidFill>
                <a:latin typeface="Times New Roman" panose="02020603050405020304" pitchFamily="18" charset="0"/>
                <a:cs typeface="Times New Roman" panose="02020603050405020304" pitchFamily="18" charset="0"/>
              </a:rPr>
              <a:t>Игнатьева Мария Анатольевна</a:t>
            </a:r>
          </a:p>
          <a:p>
            <a:pPr algn="r"/>
            <a:r>
              <a:rPr lang="ru-RU" sz="1200" dirty="0">
                <a:solidFill>
                  <a:schemeClr val="bg1"/>
                </a:solidFill>
                <a:latin typeface="Times New Roman" panose="02020603050405020304" pitchFamily="18" charset="0"/>
                <a:cs typeface="Times New Roman" panose="02020603050405020304" pitchFamily="18" charset="0"/>
              </a:rPr>
              <a:t>Научный руководитель</a:t>
            </a:r>
          </a:p>
          <a:p>
            <a:pPr algn="r"/>
            <a:r>
              <a:rPr lang="ru-RU" sz="1200" dirty="0">
                <a:solidFill>
                  <a:schemeClr val="bg1"/>
                </a:solidFill>
                <a:latin typeface="Times New Roman" panose="02020603050405020304" pitchFamily="18" charset="0"/>
                <a:cs typeface="Times New Roman" panose="02020603050405020304" pitchFamily="18" charset="0"/>
              </a:rPr>
              <a:t>Преподаватель физической культуры</a:t>
            </a:r>
          </a:p>
          <a:p>
            <a:pPr algn="r"/>
            <a:r>
              <a:rPr lang="ru-RU" sz="1200" dirty="0">
                <a:solidFill>
                  <a:schemeClr val="bg1"/>
                </a:solidFill>
                <a:latin typeface="Times New Roman" panose="02020603050405020304" pitchFamily="18" charset="0"/>
                <a:cs typeface="Times New Roman" panose="02020603050405020304" pitchFamily="18" charset="0"/>
              </a:rPr>
              <a:t>Коваль Евгения Александровна</a:t>
            </a:r>
          </a:p>
          <a:p>
            <a:endParaRPr lang="ru-RU" sz="1800" dirty="0" smtClean="0">
              <a:solidFill>
                <a:schemeClr val="bg1"/>
              </a:solidFill>
              <a:latin typeface="Times New Roman" panose="02020603050405020304" pitchFamily="18" charset="0"/>
              <a:cs typeface="Times New Roman" panose="02020603050405020304" pitchFamily="18" charset="0"/>
            </a:endParaRPr>
          </a:p>
          <a:p>
            <a:endParaRPr lang="ru-RU" sz="1800" dirty="0">
              <a:solidFill>
                <a:schemeClr val="bg1"/>
              </a:solidFill>
              <a:latin typeface="Times New Roman" panose="02020603050405020304" pitchFamily="18" charset="0"/>
              <a:cs typeface="Times New Roman" panose="02020603050405020304" pitchFamily="18" charset="0"/>
            </a:endParaRPr>
          </a:p>
          <a:p>
            <a:pPr algn="ctr">
              <a:spcBef>
                <a:spcPts val="0"/>
              </a:spcBef>
            </a:pPr>
            <a:r>
              <a:rPr lang="ru-RU" sz="1400" dirty="0">
                <a:solidFill>
                  <a:schemeClr val="bg1"/>
                </a:solidFill>
                <a:latin typeface="Times New Roman" panose="02020603050405020304" pitchFamily="18" charset="0"/>
                <a:cs typeface="Times New Roman" panose="02020603050405020304" pitchFamily="18" charset="0"/>
              </a:rPr>
              <a:t>Артем</a:t>
            </a:r>
          </a:p>
          <a:p>
            <a:pPr algn="ctr">
              <a:spcBef>
                <a:spcPts val="0"/>
              </a:spcBef>
            </a:pPr>
            <a:r>
              <a:rPr lang="ru-RU" sz="1400" dirty="0">
                <a:solidFill>
                  <a:schemeClr val="bg1"/>
                </a:solidFill>
                <a:latin typeface="Times New Roman" panose="02020603050405020304" pitchFamily="18" charset="0"/>
                <a:cs typeface="Times New Roman" panose="02020603050405020304" pitchFamily="18" charset="0"/>
              </a:rPr>
              <a:t>2021</a:t>
            </a:r>
          </a:p>
        </p:txBody>
      </p:sp>
      <p:sp>
        <p:nvSpPr>
          <p:cNvPr id="2" name="Заголовок 1">
            <a:extLst>
              <a:ext uri="{FF2B5EF4-FFF2-40B4-BE49-F238E27FC236}">
                <a16:creationId xmlns:a16="http://schemas.microsoft.com/office/drawing/2014/main" xmlns="" id="{B45E4453-E602-4497-A0DC-F50DC460F36D}"/>
              </a:ext>
            </a:extLst>
          </p:cNvPr>
          <p:cNvSpPr>
            <a:spLocks noGrp="1"/>
          </p:cNvSpPr>
          <p:nvPr>
            <p:ph type="ctrTitle"/>
          </p:nvPr>
        </p:nvSpPr>
        <p:spPr>
          <a:xfrm>
            <a:off x="1095957" y="146784"/>
            <a:ext cx="9645933" cy="1453416"/>
          </a:xfrm>
        </p:spPr>
        <p:txBody>
          <a:bodyPr/>
          <a:lstStyle/>
          <a:p>
            <a:pPr marL="0" marR="0" lvl="0" indent="0" algn="ctr" defTabSz="457200" rtl="0" eaLnBrk="1" fontAlgn="auto" latinLnBrk="0" hangingPunct="1">
              <a:lnSpc>
                <a:spcPct val="100000"/>
              </a:lnSpc>
              <a:spcBef>
                <a:spcPct val="20000"/>
              </a:spcBef>
              <a:spcAft>
                <a:spcPts val="600"/>
              </a:spcAft>
              <a:tabLst/>
              <a:defRPr/>
            </a:pPr>
            <a: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МИНИСТЕРСТВО ОБРАЗОВАНИЯ ПРИМОРСКОГО КРАЯ</a:t>
            </a:r>
            <a:b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br>
            <a: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филиал краевого государственного автономного </a:t>
            </a:r>
            <a:b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br>
            <a: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профессионального</a:t>
            </a:r>
            <a:b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br>
            <a: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образовательного учреждения «Промышленный колледж энергетики </a:t>
            </a:r>
            <a:r>
              <a:rPr kumimoji="0" lang="ru-RU" sz="140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и связи</a:t>
            </a:r>
            <a: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b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br>
            <a:r>
              <a:rPr kumimoji="0" lang="ru-RU" sz="14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(филиал КГА ПОУ «Энергетический колледж»)</a:t>
            </a:r>
            <a:r>
              <a:rPr kumimoji="0" lang="ru-RU"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r>
            <a:br>
              <a:rPr kumimoji="0" lang="ru-RU"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endParaRPr lang="ru-RU" sz="1800" dirty="0"/>
          </a:p>
        </p:txBody>
      </p:sp>
      <p:sp>
        <p:nvSpPr>
          <p:cNvPr id="4" name="Прямоугольник 3">
            <a:extLst>
              <a:ext uri="{FF2B5EF4-FFF2-40B4-BE49-F238E27FC236}">
                <a16:creationId xmlns:a16="http://schemas.microsoft.com/office/drawing/2014/main" xmlns="" id="{746C59AF-60B9-485C-A83B-FB338FCF5F45}"/>
              </a:ext>
            </a:extLst>
          </p:cNvPr>
          <p:cNvSpPr/>
          <p:nvPr/>
        </p:nvSpPr>
        <p:spPr>
          <a:xfrm>
            <a:off x="0" y="0"/>
            <a:ext cx="12191999"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39936238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6B323BB-2731-42C6-9B1B-C2C7AA7E2611}"/>
              </a:ext>
            </a:extLst>
          </p:cNvPr>
          <p:cNvSpPr>
            <a:spLocks noGrp="1"/>
          </p:cNvSpPr>
          <p:nvPr>
            <p:ph idx="1"/>
          </p:nvPr>
        </p:nvSpPr>
        <p:spPr>
          <a:xfrm>
            <a:off x="457200" y="1231900"/>
            <a:ext cx="6721813" cy="5460730"/>
          </a:xfrm>
        </p:spPr>
        <p:txBody>
          <a:bodyPr>
            <a:normAutofit/>
          </a:bodyPr>
          <a:lstStyle/>
          <a:p>
            <a:pPr marL="0" indent="457200" algn="just">
              <a:lnSpc>
                <a:spcPct val="150000"/>
              </a:lnSpc>
              <a:spcBef>
                <a:spcPts val="0"/>
              </a:spcBef>
              <a:buNone/>
            </a:pPr>
            <a:r>
              <a:rPr lang="ru-RU" sz="2000" b="1" i="1" dirty="0">
                <a:solidFill>
                  <a:schemeClr val="bg1"/>
                </a:solidFill>
                <a:effectLst/>
                <a:latin typeface="Times New Roman" panose="02020603050405020304" pitchFamily="18" charset="0"/>
                <a:cs typeface="Times New Roman" panose="02020603050405020304" pitchFamily="18" charset="0"/>
              </a:rPr>
              <a:t>Физические</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упражнения</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благотворно</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влияют</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на</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силу, подвижность</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и</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уравновешенность</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нервных</a:t>
            </a:r>
            <a:r>
              <a:rPr lang="ru-RU" sz="2000" b="0" i="1" dirty="0">
                <a:solidFill>
                  <a:schemeClr val="bg1"/>
                </a:solidFill>
                <a:effectLst/>
                <a:latin typeface="Times New Roman" panose="02020603050405020304" pitchFamily="18" charset="0"/>
                <a:cs typeface="Times New Roman" panose="02020603050405020304" pitchFamily="18" charset="0"/>
              </a:rPr>
              <a:t> </a:t>
            </a:r>
            <a:r>
              <a:rPr lang="ru-RU" sz="2000" b="1" i="1" dirty="0">
                <a:solidFill>
                  <a:schemeClr val="bg1"/>
                </a:solidFill>
                <a:effectLst/>
                <a:latin typeface="Times New Roman" panose="02020603050405020304" pitchFamily="18" charset="0"/>
                <a:cs typeface="Times New Roman" panose="02020603050405020304" pitchFamily="18" charset="0"/>
              </a:rPr>
              <a:t>процессов</a:t>
            </a:r>
            <a:r>
              <a:rPr lang="ru-RU" sz="2000" b="0" i="0" dirty="0">
                <a:solidFill>
                  <a:schemeClr val="bg1"/>
                </a:solidFill>
                <a:effectLst/>
                <a:latin typeface="Times New Roman" panose="02020603050405020304" pitchFamily="18" charset="0"/>
                <a:cs typeface="Times New Roman" panose="02020603050405020304" pitchFamily="18" charset="0"/>
              </a:rPr>
              <a:t>, способствуют хорошей работе органов пищеварения, помогая перевариванию и усвоению пищи, активизирует деятельность печени и почек, улучшают функционирование желез внутренней секреции, стимулируют деятельность сердечно-сосудистой и дыхательной систем, вызывают положительные эмоции, бодрость, создают хорошее настроение.</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9" name="Номер слайда 8">
            <a:extLst>
              <a:ext uri="{FF2B5EF4-FFF2-40B4-BE49-F238E27FC236}">
                <a16:creationId xmlns:a16="http://schemas.microsoft.com/office/drawing/2014/main" xmlns="" id="{698F451A-98C2-4D64-86F8-D0FD5BB6AB61}"/>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10</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0FFDBD02-F455-4E4A-AC0A-ED9566AB5E9E}"/>
              </a:ext>
            </a:extLst>
          </p:cNvPr>
          <p:cNvSpPr>
            <a:spLocks noGrp="1"/>
          </p:cNvSpPr>
          <p:nvPr>
            <p:ph type="title"/>
          </p:nvPr>
        </p:nvSpPr>
        <p:spPr>
          <a:xfrm>
            <a:off x="609600" y="152400"/>
            <a:ext cx="10972800" cy="7239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ВЛИЯНИЕ УПРАЖНЕНИЙ НА ОРГАНИЗМ </a:t>
            </a:r>
          </a:p>
        </p:txBody>
      </p:sp>
      <p:pic>
        <p:nvPicPr>
          <p:cNvPr id="7" name="Рисунок 6">
            <a:extLst>
              <a:ext uri="{FF2B5EF4-FFF2-40B4-BE49-F238E27FC236}">
                <a16:creationId xmlns:a16="http://schemas.microsoft.com/office/drawing/2014/main" xmlns="" id="{784BB77A-F99A-4722-B429-5C384E3EBA1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33499" y="2593539"/>
            <a:ext cx="4609132" cy="3813242"/>
          </a:xfrm>
          <a:prstGeom prst="rect">
            <a:avLst/>
          </a:prstGeom>
          <a:ln>
            <a:noFill/>
          </a:ln>
          <a:effectLst>
            <a:softEdge rad="112500"/>
          </a:effectLst>
        </p:spPr>
      </p:pic>
    </p:spTree>
    <p:extLst>
      <p:ext uri="{BB962C8B-B14F-4D97-AF65-F5344CB8AC3E}">
        <p14:creationId xmlns:p14="http://schemas.microsoft.com/office/powerpoint/2010/main" xmlns="" val="17747557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E3A68E0-EFC6-469A-A2AC-86F1B1F8FAC1}"/>
              </a:ext>
            </a:extLst>
          </p:cNvPr>
          <p:cNvSpPr>
            <a:spLocks noGrp="1"/>
          </p:cNvSpPr>
          <p:nvPr>
            <p:ph idx="1"/>
          </p:nvPr>
        </p:nvSpPr>
        <p:spPr>
          <a:xfrm>
            <a:off x="469899" y="1308100"/>
            <a:ext cx="11037921" cy="5277525"/>
          </a:xfrm>
        </p:spPr>
        <p:txBody>
          <a:bodyPr>
            <a:normAutofit/>
          </a:bodyPr>
          <a:lstStyle/>
          <a:p>
            <a:pPr marL="0" indent="457200" algn="just">
              <a:lnSpc>
                <a:spcPct val="150000"/>
              </a:lnSpc>
              <a:spcBef>
                <a:spcPts val="0"/>
              </a:spcBef>
              <a:buNone/>
            </a:pPr>
            <a:r>
              <a:rPr lang="ru-RU" b="0" i="0" dirty="0">
                <a:solidFill>
                  <a:schemeClr val="bg1"/>
                </a:solidFill>
                <a:effectLst/>
                <a:latin typeface="Times New Roman" panose="02020603050405020304" pitchFamily="18" charset="0"/>
                <a:cs typeface="Times New Roman" panose="02020603050405020304" pitchFamily="18" charset="0"/>
              </a:rPr>
              <a:t>Способствуя физическому развитию, расширению физических возможностей, физическая культура влияет практически на все стороны жизнедеятельности человека: развивает духовно-нравственные качества личности, усиливает мотивацию ее саморазвития, осуществляет социальную адаптацию, помогает адекватно реагировать на стрессовые факторы окружающей среды, формирует потребность в здоровом образе жизни, обеспечивает сохранение и укрепление здоровья на протяжении всей жизни </a:t>
            </a:r>
            <a:r>
              <a:rPr lang="ru-RU" b="0" i="0" dirty="0" smtClean="0">
                <a:solidFill>
                  <a:schemeClr val="bg1"/>
                </a:solidFill>
                <a:effectLst/>
                <a:latin typeface="Times New Roman" panose="02020603050405020304" pitchFamily="18" charset="0"/>
                <a:cs typeface="Times New Roman" panose="02020603050405020304" pitchFamily="18" charset="0"/>
              </a:rPr>
              <a:t>человека.</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xmlns="" id="{AC3E8F81-5F1C-4E9A-A73D-E9D1C5192D4C}"/>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11</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DC55E640-DC20-46A4-99B4-13E94E23B8A8}"/>
              </a:ext>
            </a:extLst>
          </p:cNvPr>
          <p:cNvSpPr>
            <a:spLocks noGrp="1"/>
          </p:cNvSpPr>
          <p:nvPr>
            <p:ph type="title"/>
          </p:nvPr>
        </p:nvSpPr>
        <p:spPr>
          <a:xfrm>
            <a:off x="609600" y="152400"/>
            <a:ext cx="10972800" cy="7493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ЗАКЛЮЧЕНИЕ</a:t>
            </a:r>
          </a:p>
        </p:txBody>
      </p:sp>
    </p:spTree>
    <p:extLst>
      <p:ext uri="{BB962C8B-B14F-4D97-AF65-F5344CB8AC3E}">
        <p14:creationId xmlns:p14="http://schemas.microsoft.com/office/powerpoint/2010/main" xmlns="" val="36640510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D6BF7BEF-6973-46B0-AB93-7127C1C2B034}"/>
              </a:ext>
            </a:extLst>
          </p:cNvPr>
          <p:cNvSpPr>
            <a:spLocks noGrp="1"/>
          </p:cNvSpPr>
          <p:nvPr>
            <p:ph type="sldNum" sz="quarter" idx="12"/>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12</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F114929B-AF60-4130-8E13-777654813DD0}"/>
              </a:ext>
            </a:extLst>
          </p:cNvPr>
          <p:cNvSpPr>
            <a:spLocks noGrp="1"/>
          </p:cNvSpPr>
          <p:nvPr>
            <p:ph type="title"/>
          </p:nvPr>
        </p:nvSpPr>
        <p:spPr>
          <a:xfrm>
            <a:off x="1014844" y="2325055"/>
            <a:ext cx="9894456" cy="1080938"/>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СПАСИБО ЗА </a:t>
            </a:r>
            <a:r>
              <a:rPr lang="ru-RU" sz="2800" b="1" dirty="0" smtClean="0">
                <a:solidFill>
                  <a:schemeClr val="bg1"/>
                </a:solidFill>
                <a:latin typeface="Times New Roman" panose="02020603050405020304" pitchFamily="18" charset="0"/>
                <a:cs typeface="Times New Roman" panose="02020603050405020304" pitchFamily="18" charset="0"/>
              </a:rPr>
              <a:t>ВНИМАНИЕ</a:t>
            </a: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290846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CDF9127-C38E-4EA3-9DE8-E3D50174460D}"/>
              </a:ext>
            </a:extLst>
          </p:cNvPr>
          <p:cNvSpPr>
            <a:spLocks noGrp="1"/>
          </p:cNvSpPr>
          <p:nvPr>
            <p:ph idx="1"/>
          </p:nvPr>
        </p:nvSpPr>
        <p:spPr>
          <a:xfrm>
            <a:off x="381001" y="1270000"/>
            <a:ext cx="11341100" cy="4177489"/>
          </a:xfrm>
        </p:spPr>
        <p:txBody>
          <a:bodyPr>
            <a:normAutofit/>
          </a:bodyPr>
          <a:lstStyle/>
          <a:p>
            <a:pPr marL="0" indent="457200" algn="just" fontAlgn="base">
              <a:lnSpc>
                <a:spcPct val="150000"/>
              </a:lnSpc>
              <a:spcBef>
                <a:spcPts val="0"/>
              </a:spcBef>
              <a:buNone/>
            </a:pPr>
            <a:r>
              <a:rPr lang="ru-RU" sz="1800" dirty="0">
                <a:solidFill>
                  <a:schemeClr val="bg1"/>
                </a:solidFill>
                <a:latin typeface="Times New Roman" panose="02020603050405020304" pitchFamily="18" charset="0"/>
                <a:cs typeface="Times New Roman" panose="02020603050405020304" pitchFamily="18" charset="0"/>
              </a:rPr>
              <a:t>Наше здоровье неразрывно связано с движением. Регулярные физические упражнения не только укрепляют и улучшают состояние тела, они имеют положительное воздействие на психику, координацию и способность концентрироваться. </a:t>
            </a:r>
          </a:p>
          <a:p>
            <a:pPr marL="0" indent="457200" algn="just" fontAlgn="base">
              <a:lnSpc>
                <a:spcPct val="150000"/>
              </a:lnSpc>
              <a:spcBef>
                <a:spcPts val="0"/>
              </a:spcBef>
              <a:buNone/>
            </a:pPr>
            <a:r>
              <a:rPr lang="ru-RU" sz="1800" b="1" i="0" dirty="0">
                <a:solidFill>
                  <a:schemeClr val="bg1"/>
                </a:solidFill>
                <a:effectLst/>
                <a:latin typeface="Times New Roman" panose="02020603050405020304" pitchFamily="18" charset="0"/>
                <a:cs typeface="Times New Roman" panose="02020603050405020304" pitchFamily="18" charset="0"/>
              </a:rPr>
              <a:t>Здоровье —</a:t>
            </a:r>
            <a:r>
              <a:rPr lang="ru-RU" sz="1800" b="0" i="0" dirty="0">
                <a:solidFill>
                  <a:schemeClr val="bg1"/>
                </a:solidFill>
                <a:effectLst/>
                <a:latin typeface="Times New Roman" panose="02020603050405020304" pitchFamily="18" charset="0"/>
                <a:cs typeface="Times New Roman" panose="02020603050405020304" pitchFamily="18" charset="0"/>
              </a:rPr>
              <a:t> это первая и важнейшая потребность человека, определяющая способность его к труду и обеспечивающая гармо­ничное развитие личности. Оно является важнейшей предпо­сылкой к познанию окружающего мира, к самоутверждению и счастью человека. Сохранение и поддержание здоровья – это важный вопрос для каждого человека, независимо от того, есть ли на данный момент мода на здоровый образ жизни, или нет.</a:t>
            </a:r>
          </a:p>
          <a:p>
            <a:pPr marL="0" indent="0">
              <a:buNone/>
            </a:pPr>
            <a:r>
              <a:rPr lang="ru-RU" sz="1400" b="0" i="0" dirty="0">
                <a:solidFill>
                  <a:srgbClr val="303030"/>
                </a:solidFill>
                <a:effectLst/>
                <a:latin typeface="Arimo"/>
              </a:rPr>
              <a:t/>
            </a:r>
            <a:br>
              <a:rPr lang="ru-RU" sz="1400" b="0" i="0" dirty="0">
                <a:solidFill>
                  <a:srgbClr val="303030"/>
                </a:solidFill>
                <a:effectLst/>
                <a:latin typeface="Arimo"/>
              </a:rPr>
            </a:br>
            <a:endParaRPr lang="ru-RU" sz="1800" dirty="0">
              <a:latin typeface="Times New Roman" panose="02020603050405020304" pitchFamily="18" charset="0"/>
              <a:cs typeface="Times New Roman" panose="02020603050405020304" pitchFamily="18" charset="0"/>
            </a:endParaRPr>
          </a:p>
        </p:txBody>
      </p:sp>
      <p:sp>
        <p:nvSpPr>
          <p:cNvPr id="7" name="Номер слайда 6">
            <a:extLst>
              <a:ext uri="{FF2B5EF4-FFF2-40B4-BE49-F238E27FC236}">
                <a16:creationId xmlns:a16="http://schemas.microsoft.com/office/drawing/2014/main" xmlns="" id="{26FC0B28-E7A6-4FA6-8392-85AC52655708}"/>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2</a:t>
            </a:fld>
            <a:endParaRPr lang="ru-RU" dirty="0">
              <a:latin typeface="Times New Roman" panose="02020603050405020304" pitchFamily="18" charset="0"/>
              <a:cs typeface="Times New Roman" panose="02020603050405020304" pitchFamily="18" charset="0"/>
            </a:endParaRPr>
          </a:p>
        </p:txBody>
      </p:sp>
      <p:sp>
        <p:nvSpPr>
          <p:cNvPr id="6" name="Нижний колонтитул 5">
            <a:extLst>
              <a:ext uri="{FF2B5EF4-FFF2-40B4-BE49-F238E27FC236}">
                <a16:creationId xmlns:a16="http://schemas.microsoft.com/office/drawing/2014/main" xmlns="" id="{C1A2BA74-0C24-4320-BA81-B4F7661A0273}"/>
              </a:ext>
            </a:extLst>
          </p:cNvPr>
          <p:cNvSpPr>
            <a:spLocks noGrp="1"/>
          </p:cNvSpPr>
          <p:nvPr>
            <p:ph type="ftr" sz="quarter" idx="16"/>
          </p:nvPr>
        </p:nvSpPr>
        <p:spPr/>
        <p:txBody>
          <a:bodyPr/>
          <a:lstStyle/>
          <a:p>
            <a:endParaRPr lang="ru-RU"/>
          </a:p>
        </p:txBody>
      </p:sp>
      <p:sp>
        <p:nvSpPr>
          <p:cNvPr id="2" name="Заголовок 1">
            <a:extLst>
              <a:ext uri="{FF2B5EF4-FFF2-40B4-BE49-F238E27FC236}">
                <a16:creationId xmlns:a16="http://schemas.microsoft.com/office/drawing/2014/main" xmlns="" id="{36E0BAA5-B33C-49A7-9A44-089E4D0C14B9}"/>
              </a:ext>
            </a:extLst>
          </p:cNvPr>
          <p:cNvSpPr>
            <a:spLocks noGrp="1"/>
          </p:cNvSpPr>
          <p:nvPr>
            <p:ph type="title"/>
          </p:nvPr>
        </p:nvSpPr>
        <p:spPr>
          <a:xfrm>
            <a:off x="609600" y="355600"/>
            <a:ext cx="10972800" cy="6858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ВВЕДЕНИЕ</a:t>
            </a:r>
          </a:p>
        </p:txBody>
      </p:sp>
      <p:pic>
        <p:nvPicPr>
          <p:cNvPr id="5" name="Рисунок 4">
            <a:extLst>
              <a:ext uri="{FF2B5EF4-FFF2-40B4-BE49-F238E27FC236}">
                <a16:creationId xmlns:a16="http://schemas.microsoft.com/office/drawing/2014/main" xmlns="" id="{5711F61C-E212-4375-9CA0-D58B5AB0712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44506" y="4873559"/>
            <a:ext cx="7526593" cy="1819071"/>
          </a:xfrm>
          <a:prstGeom prst="rect">
            <a:avLst/>
          </a:prstGeom>
          <a:ln>
            <a:noFill/>
          </a:ln>
          <a:effectLst>
            <a:softEdge rad="112500"/>
          </a:effectLst>
        </p:spPr>
      </p:pic>
    </p:spTree>
    <p:extLst>
      <p:ext uri="{BB962C8B-B14F-4D97-AF65-F5344CB8AC3E}">
        <p14:creationId xmlns:p14="http://schemas.microsoft.com/office/powerpoint/2010/main" xmlns="" val="9373630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EB7246A-F465-4965-9DD1-B1BD2479C99B}"/>
              </a:ext>
            </a:extLst>
          </p:cNvPr>
          <p:cNvSpPr>
            <a:spLocks noGrp="1"/>
          </p:cNvSpPr>
          <p:nvPr>
            <p:ph idx="1"/>
          </p:nvPr>
        </p:nvSpPr>
        <p:spPr>
          <a:xfrm>
            <a:off x="431799" y="1104900"/>
            <a:ext cx="11328401" cy="5247261"/>
          </a:xfrm>
        </p:spPr>
        <p:txBody>
          <a:bodyPr>
            <a:noAutofit/>
          </a:bodyPr>
          <a:lstStyle/>
          <a:p>
            <a:pPr marL="0" indent="457200" algn="just" fontAlgn="base">
              <a:lnSpc>
                <a:spcPct val="150000"/>
              </a:lnSpc>
              <a:spcBef>
                <a:spcPts val="0"/>
              </a:spcBef>
              <a:buNone/>
            </a:pPr>
            <a:r>
              <a:rPr lang="ru-RU" sz="2000" b="1" i="1" dirty="0">
                <a:solidFill>
                  <a:schemeClr val="bg1"/>
                </a:solidFill>
                <a:effectLst/>
                <a:latin typeface="Times New Roman" panose="02020603050405020304" pitchFamily="18" charset="0"/>
                <a:cs typeface="Times New Roman" panose="02020603050405020304" pitchFamily="18" charset="0"/>
              </a:rPr>
              <a:t>Движение</a:t>
            </a:r>
            <a:r>
              <a:rPr lang="ru-RU" sz="2000" i="0" dirty="0">
                <a:solidFill>
                  <a:schemeClr val="bg1"/>
                </a:solidFill>
                <a:effectLst/>
                <a:latin typeface="Times New Roman" panose="02020603050405020304" pitchFamily="18" charset="0"/>
                <a:cs typeface="Times New Roman" panose="02020603050405020304" pitchFamily="18" charset="0"/>
              </a:rPr>
              <a:t> — одно из проявлений жизнедеятельности, обеспечивающее организму возможность активного взаимодействия с окружающей средой, в частности, перемещение из одного места в другое, потребление пищи. Движение является жизненно важной необходимостью для каждого человека и для общества в целом.</a:t>
            </a:r>
          </a:p>
          <a:p>
            <a:pPr marL="0" indent="457200" algn="just">
              <a:lnSpc>
                <a:spcPct val="150000"/>
              </a:lnSpc>
              <a:spcBef>
                <a:spcPts val="0"/>
              </a:spcBef>
              <a:buNone/>
            </a:pPr>
            <a:r>
              <a:rPr lang="ru-RU" sz="2000" i="0" dirty="0">
                <a:solidFill>
                  <a:schemeClr val="bg1"/>
                </a:solidFill>
                <a:effectLst/>
                <a:latin typeface="Times New Roman" panose="02020603050405020304" pitchFamily="18" charset="0"/>
                <a:cs typeface="Times New Roman" panose="02020603050405020304" pitchFamily="18" charset="0"/>
              </a:rPr>
              <a:t>Каждое движение разработано с учетом их потребностей и личных целей. С точки зрения эволюции, человек неразрывно связан с моторикой. Определенный объем двигательной активности является важным компонентом поддержания нормального состояния здоровья и работоспособности человека. Без движения человек, вероятно, никогда бы не овладел вертикальным положением и прямолинейностью. Потому что, если бы не было условий для работы, не было бы движения и фактической подготовки человека, личности</a:t>
            </a:r>
            <a:r>
              <a:rPr lang="ru-RU" sz="1800" i="0" dirty="0">
                <a:solidFill>
                  <a:schemeClr val="bg1"/>
                </a:solidFill>
                <a:effectLst/>
                <a:latin typeface="Times New Roman" panose="02020603050405020304" pitchFamily="18" charset="0"/>
                <a:cs typeface="Times New Roman" panose="02020603050405020304" pitchFamily="18" charset="0"/>
              </a:rPr>
              <a:t>.</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xmlns="" id="{677070AB-9748-40D9-A3A8-90540FF57C37}"/>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3</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64B82FED-C35B-4685-A7F6-5C39E46FBA51}"/>
              </a:ext>
            </a:extLst>
          </p:cNvPr>
          <p:cNvSpPr>
            <a:spLocks noGrp="1"/>
          </p:cNvSpPr>
          <p:nvPr>
            <p:ph type="title"/>
          </p:nvPr>
        </p:nvSpPr>
        <p:spPr>
          <a:xfrm>
            <a:off x="609600" y="152400"/>
            <a:ext cx="10972800" cy="7874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ДВИЖЕНИЕ</a:t>
            </a:r>
          </a:p>
        </p:txBody>
      </p:sp>
    </p:spTree>
    <p:extLst>
      <p:ext uri="{BB962C8B-B14F-4D97-AF65-F5344CB8AC3E}">
        <p14:creationId xmlns:p14="http://schemas.microsoft.com/office/powerpoint/2010/main" xmlns="" val="17353539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09CA0A5-8BAF-4B00-B7AC-E2A297745468}"/>
              </a:ext>
            </a:extLst>
          </p:cNvPr>
          <p:cNvSpPr>
            <a:spLocks noGrp="1"/>
          </p:cNvSpPr>
          <p:nvPr>
            <p:ph idx="1"/>
          </p:nvPr>
        </p:nvSpPr>
        <p:spPr>
          <a:xfrm>
            <a:off x="482600" y="1143000"/>
            <a:ext cx="11341100" cy="4051571"/>
          </a:xfrm>
        </p:spPr>
        <p:txBody>
          <a:bodyPr>
            <a:normAutofit fontScale="25000" lnSpcReduction="20000"/>
          </a:bodyPr>
          <a:lstStyle/>
          <a:p>
            <a:pPr marL="0" indent="457200" algn="just">
              <a:lnSpc>
                <a:spcPct val="170000"/>
              </a:lnSpc>
              <a:spcBef>
                <a:spcPts val="0"/>
              </a:spcBef>
              <a:buNone/>
            </a:pPr>
            <a:r>
              <a:rPr lang="ru-RU" sz="6400" b="0" i="0" dirty="0">
                <a:solidFill>
                  <a:schemeClr val="bg1"/>
                </a:solidFill>
                <a:effectLst/>
                <a:latin typeface="Times New Roman" panose="02020603050405020304" pitchFamily="18" charset="0"/>
                <a:cs typeface="Times New Roman" panose="02020603050405020304" pitchFamily="18" charset="0"/>
              </a:rPr>
              <a:t>Двигательная культура имеет сложную структуру. Важным ее компонентом (и показателем) является </a:t>
            </a:r>
            <a:r>
              <a:rPr lang="ru-RU" sz="6400" b="0" i="1" dirty="0">
                <a:solidFill>
                  <a:schemeClr val="bg1"/>
                </a:solidFill>
                <a:effectLst/>
                <a:latin typeface="Times New Roman" panose="02020603050405020304" pitchFamily="18" charset="0"/>
                <a:cs typeface="Times New Roman" panose="02020603050405020304" pitchFamily="18" charset="0"/>
              </a:rPr>
              <a:t>двигательно-пластическая подготовка,</a:t>
            </a:r>
            <a:r>
              <a:rPr lang="ru-RU" sz="6400" b="0" i="0" dirty="0">
                <a:solidFill>
                  <a:schemeClr val="bg1"/>
                </a:solidFill>
                <a:effectLst/>
                <a:latin typeface="Times New Roman" panose="02020603050405020304" pitchFamily="18" charset="0"/>
                <a:cs typeface="Times New Roman" panose="02020603050405020304" pitchFamily="18" charset="0"/>
              </a:rPr>
              <a:t> которую характеризует комплекс разнообразных качеств:</a:t>
            </a:r>
          </a:p>
          <a:p>
            <a:pPr indent="457200" algn="just">
              <a:lnSpc>
                <a:spcPct val="170000"/>
              </a:lnSpc>
              <a:spcBef>
                <a:spcPts val="0"/>
              </a:spcBef>
              <a:buFont typeface="Arial" panose="020B0604020202020204" pitchFamily="34" charset="0"/>
              <a:buChar char="•"/>
            </a:pPr>
            <a:r>
              <a:rPr lang="ru-RU" sz="6400" b="0" i="0" dirty="0">
                <a:solidFill>
                  <a:schemeClr val="bg1"/>
                </a:solidFill>
                <a:effectLst/>
                <a:latin typeface="Times New Roman" panose="02020603050405020304" pitchFamily="18" charset="0"/>
                <a:cs typeface="Times New Roman" panose="02020603050405020304" pitchFamily="18" charset="0"/>
              </a:rPr>
              <a:t>широта, размах, амплитуда, разнообразие двигательных способностей (и связанных с ними физических качеств);</a:t>
            </a:r>
          </a:p>
          <a:p>
            <a:pPr indent="457200" algn="just">
              <a:lnSpc>
                <a:spcPct val="170000"/>
              </a:lnSpc>
              <a:spcBef>
                <a:spcPts val="0"/>
              </a:spcBef>
              <a:buFont typeface="Arial" panose="020B0604020202020204" pitchFamily="34" charset="0"/>
              <a:buChar char="•"/>
            </a:pPr>
            <a:r>
              <a:rPr lang="ru-RU" sz="6400" b="0" i="0" dirty="0">
                <a:solidFill>
                  <a:schemeClr val="bg1"/>
                </a:solidFill>
                <a:effectLst/>
                <a:latin typeface="Times New Roman" panose="02020603050405020304" pitchFamily="18" charset="0"/>
                <a:cs typeface="Times New Roman" panose="02020603050405020304" pitchFamily="18" charset="0"/>
              </a:rPr>
              <a:t>технически совершенное выполнение двигательных действий, легкость непринужденность выполнения, точность и законченность движений;</a:t>
            </a:r>
          </a:p>
          <a:p>
            <a:pPr indent="457200" algn="just">
              <a:lnSpc>
                <a:spcPct val="170000"/>
              </a:lnSpc>
              <a:spcBef>
                <a:spcPts val="0"/>
              </a:spcBef>
              <a:buFont typeface="Arial" panose="020B0604020202020204" pitchFamily="34" charset="0"/>
              <a:buChar char="•"/>
            </a:pPr>
            <a:r>
              <a:rPr lang="ru-RU" sz="6400" b="0" i="0" dirty="0">
                <a:solidFill>
                  <a:schemeClr val="bg1"/>
                </a:solidFill>
                <a:effectLst/>
                <a:latin typeface="Times New Roman" panose="02020603050405020304" pitchFamily="18" charset="0"/>
                <a:cs typeface="Times New Roman" panose="02020603050405020304" pitchFamily="18" charset="0"/>
              </a:rPr>
              <a:t>уровень развития физических качеств (высокий, средний, низкий);</a:t>
            </a:r>
          </a:p>
          <a:p>
            <a:pPr indent="457200" algn="just">
              <a:lnSpc>
                <a:spcPct val="170000"/>
              </a:lnSpc>
              <a:spcBef>
                <a:spcPts val="0"/>
              </a:spcBef>
              <a:buFont typeface="Arial" panose="020B0604020202020204" pitchFamily="34" charset="0"/>
              <a:buChar char="•"/>
            </a:pPr>
            <a:r>
              <a:rPr lang="ru-RU" sz="6400" b="0" i="0" dirty="0">
                <a:solidFill>
                  <a:schemeClr val="bg1"/>
                </a:solidFill>
                <a:effectLst/>
                <a:latin typeface="Times New Roman" panose="02020603050405020304" pitchFamily="18" charset="0"/>
                <a:cs typeface="Times New Roman" panose="02020603050405020304" pitchFamily="18" charset="0"/>
              </a:rPr>
              <a:t>чувство музыки и ритма в движениях;</a:t>
            </a:r>
          </a:p>
          <a:p>
            <a:pPr indent="457200" algn="just">
              <a:lnSpc>
                <a:spcPct val="170000"/>
              </a:lnSpc>
              <a:spcBef>
                <a:spcPts val="0"/>
              </a:spcBef>
              <a:buFont typeface="Arial" panose="020B0604020202020204" pitchFamily="34" charset="0"/>
              <a:buChar char="•"/>
            </a:pPr>
            <a:r>
              <a:rPr lang="ru-RU" sz="6400" b="0" i="0" dirty="0">
                <a:solidFill>
                  <a:schemeClr val="bg1"/>
                </a:solidFill>
                <a:effectLst/>
                <a:latin typeface="Times New Roman" panose="02020603050405020304" pitchFamily="18" charset="0"/>
                <a:cs typeface="Times New Roman" panose="02020603050405020304" pitchFamily="18" charset="0"/>
              </a:rPr>
              <a:t>красота и пластика «одухотворенного» движения, способность в движениях, жестах, мимике, позах, походке выражать чувства и переживания (например, горделивость, уверенность, лиричность), вызванные музыкой, картинами природы, ситуацией, обстановкой и т.д.;</a:t>
            </a:r>
          </a:p>
          <a:p>
            <a:pPr indent="457200" algn="just">
              <a:lnSpc>
                <a:spcPct val="170000"/>
              </a:lnSpc>
              <a:spcBef>
                <a:spcPts val="0"/>
              </a:spcBef>
              <a:buFont typeface="Arial" panose="020B0604020202020204" pitchFamily="34" charset="0"/>
              <a:buChar char="•"/>
            </a:pPr>
            <a:r>
              <a:rPr lang="ru-RU" sz="6400" b="0" i="0" dirty="0">
                <a:solidFill>
                  <a:schemeClr val="bg1"/>
                </a:solidFill>
                <a:effectLst/>
                <a:latin typeface="Times New Roman" panose="02020603050405020304" pitchFamily="18" charset="0"/>
                <a:cs typeface="Times New Roman" panose="02020603050405020304" pitchFamily="18" charset="0"/>
              </a:rPr>
              <a:t>способность в движениях создавать художественные образы;</a:t>
            </a:r>
          </a:p>
          <a:p>
            <a:pPr indent="457200" algn="just">
              <a:lnSpc>
                <a:spcPct val="170000"/>
              </a:lnSpc>
              <a:spcBef>
                <a:spcPts val="0"/>
              </a:spcBef>
              <a:buFont typeface="Arial" panose="020B0604020202020204" pitchFamily="34" charset="0"/>
              <a:buChar char="•"/>
            </a:pPr>
            <a:r>
              <a:rPr lang="ru-RU" sz="6400" b="0" i="0" dirty="0">
                <a:solidFill>
                  <a:schemeClr val="bg1"/>
                </a:solidFill>
                <a:effectLst/>
                <a:latin typeface="Times New Roman" panose="02020603050405020304" pitchFamily="18" charset="0"/>
                <a:cs typeface="Times New Roman" panose="02020603050405020304" pitchFamily="18" charset="0"/>
              </a:rPr>
              <a:t>творчество, фантазия, изобретательность в демонстрации (проявлении) двигательных способностей</a:t>
            </a:r>
          </a:p>
          <a:p>
            <a:pPr marL="0" indent="0">
              <a:buNone/>
            </a:pPr>
            <a:endParaRPr lang="ru-RU" dirty="0"/>
          </a:p>
        </p:txBody>
      </p:sp>
      <p:sp>
        <p:nvSpPr>
          <p:cNvPr id="5" name="Номер слайда 4">
            <a:extLst>
              <a:ext uri="{FF2B5EF4-FFF2-40B4-BE49-F238E27FC236}">
                <a16:creationId xmlns:a16="http://schemas.microsoft.com/office/drawing/2014/main" xmlns="" id="{9C38602F-EF6F-44C4-B88F-18D69AEE51B1}"/>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4</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198EE5E8-8CA6-4819-82DB-3BEC2F809AF2}"/>
              </a:ext>
            </a:extLst>
          </p:cNvPr>
          <p:cNvSpPr>
            <a:spLocks noGrp="1"/>
          </p:cNvSpPr>
          <p:nvPr>
            <p:ph type="title"/>
          </p:nvPr>
        </p:nvSpPr>
        <p:spPr>
          <a:xfrm>
            <a:off x="609600" y="152400"/>
            <a:ext cx="10972800" cy="7112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КУЛЬТУРА ДВИЖЕНИЯ</a:t>
            </a:r>
          </a:p>
        </p:txBody>
      </p:sp>
    </p:spTree>
    <p:extLst>
      <p:ext uri="{BB962C8B-B14F-4D97-AF65-F5344CB8AC3E}">
        <p14:creationId xmlns:p14="http://schemas.microsoft.com/office/powerpoint/2010/main" xmlns="" val="173631492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1D758197-428F-43AC-A18C-E86C57F64F6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7154" y="1066800"/>
            <a:ext cx="4476750" cy="5532909"/>
          </a:xfrm>
          <a:prstGeom prst="rect">
            <a:avLst/>
          </a:prstGeom>
          <a:ln>
            <a:noFill/>
          </a:ln>
          <a:effectLst>
            <a:softEdge rad="112500"/>
          </a:effectLst>
        </p:spPr>
      </p:pic>
      <p:sp>
        <p:nvSpPr>
          <p:cNvPr id="9" name="Номер слайда 8">
            <a:extLst>
              <a:ext uri="{FF2B5EF4-FFF2-40B4-BE49-F238E27FC236}">
                <a16:creationId xmlns:a16="http://schemas.microsoft.com/office/drawing/2014/main" xmlns="" id="{57E08084-69C1-46C2-8620-793CCDB79B0D}"/>
              </a:ext>
            </a:extLst>
          </p:cNvPr>
          <p:cNvSpPr>
            <a:spLocks noGrp="1"/>
          </p:cNvSpPr>
          <p:nvPr>
            <p:ph type="sldNum" sz="quarter" idx="15"/>
          </p:nvPr>
        </p:nvSpPr>
        <p:spPr>
          <a:xfrm>
            <a:off x="10729455" y="743377"/>
            <a:ext cx="1154151" cy="1090789"/>
          </a:xfrm>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5</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9169FFAF-405D-4FF3-979E-F5EE6A115625}"/>
              </a:ext>
            </a:extLst>
          </p:cNvPr>
          <p:cNvSpPr>
            <a:spLocks noGrp="1"/>
          </p:cNvSpPr>
          <p:nvPr>
            <p:ph type="title"/>
          </p:nvPr>
        </p:nvSpPr>
        <p:spPr>
          <a:xfrm>
            <a:off x="609600" y="152400"/>
            <a:ext cx="10972800" cy="6731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КУЛЬТУРА ДВИЖЕНИЯ</a:t>
            </a:r>
          </a:p>
        </p:txBody>
      </p:sp>
      <p:pic>
        <p:nvPicPr>
          <p:cNvPr id="7" name="Рисунок 6">
            <a:extLst>
              <a:ext uri="{FF2B5EF4-FFF2-40B4-BE49-F238E27FC236}">
                <a16:creationId xmlns:a16="http://schemas.microsoft.com/office/drawing/2014/main" xmlns="" id="{0848F75D-6831-4F06-8402-EF5C4D0BBE4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54800" y="1066800"/>
            <a:ext cx="4325566" cy="5507509"/>
          </a:xfrm>
          <a:prstGeom prst="rect">
            <a:avLst/>
          </a:prstGeom>
          <a:ln>
            <a:noFill/>
          </a:ln>
          <a:effectLst>
            <a:softEdge rad="112500"/>
          </a:effectLst>
        </p:spPr>
      </p:pic>
    </p:spTree>
    <p:extLst>
      <p:ext uri="{BB962C8B-B14F-4D97-AF65-F5344CB8AC3E}">
        <p14:creationId xmlns:p14="http://schemas.microsoft.com/office/powerpoint/2010/main" xmlns="" val="16400722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95E859E-A876-4FEE-ACA8-09BD0CCDAA8A}"/>
              </a:ext>
            </a:extLst>
          </p:cNvPr>
          <p:cNvSpPr>
            <a:spLocks noGrp="1"/>
          </p:cNvSpPr>
          <p:nvPr>
            <p:ph idx="1"/>
          </p:nvPr>
        </p:nvSpPr>
        <p:spPr>
          <a:xfrm>
            <a:off x="381000" y="901701"/>
            <a:ext cx="7048500" cy="5820112"/>
          </a:xfrm>
        </p:spPr>
        <p:txBody>
          <a:bodyPr>
            <a:normAutofit/>
          </a:bodyPr>
          <a:lstStyle/>
          <a:p>
            <a:pPr marL="0" indent="457200" algn="just">
              <a:lnSpc>
                <a:spcPct val="150000"/>
              </a:lnSpc>
              <a:spcBef>
                <a:spcPts val="0"/>
              </a:spcBef>
              <a:buNone/>
            </a:pPr>
            <a:r>
              <a:rPr lang="ru-RU" sz="1800" b="0" i="0" dirty="0">
                <a:solidFill>
                  <a:schemeClr val="bg1"/>
                </a:solidFill>
                <a:effectLst/>
                <a:latin typeface="Times New Roman" panose="02020603050405020304" pitchFamily="18" charset="0"/>
                <a:cs typeface="Times New Roman" panose="02020603050405020304" pitchFamily="18" charset="0"/>
              </a:rPr>
              <a:t>Движение обеспечивает постоянную циркуляцию всех биологических жидкостей как в поверхностных слоях кожи, так и в глубине организма. На каждый миллилитр крови приходится до семи тысяч квадратных сантиметров площади кровеносных сосудов. Если человек двигается меньше, то все процессы в его организме замедляются, в том </a:t>
            </a:r>
            <a:r>
              <a:rPr lang="ru-RU" sz="1800" dirty="0">
                <a:solidFill>
                  <a:schemeClr val="bg1"/>
                </a:solidFill>
                <a:latin typeface="Times New Roman" panose="02020603050405020304" pitchFamily="18" charset="0"/>
                <a:cs typeface="Times New Roman" panose="02020603050405020304" pitchFamily="18" charset="0"/>
              </a:rPr>
              <a:t>числе и движение биологоческих жидкостей.</a:t>
            </a:r>
          </a:p>
          <a:p>
            <a:pPr marL="0" indent="457200" algn="just">
              <a:lnSpc>
                <a:spcPct val="150000"/>
              </a:lnSpc>
              <a:spcBef>
                <a:spcPts val="0"/>
              </a:spcBef>
              <a:buNone/>
            </a:pPr>
            <a:r>
              <a:rPr lang="ru-RU" sz="1800" b="0" i="0" dirty="0">
                <a:solidFill>
                  <a:schemeClr val="bg1"/>
                </a:solidFill>
                <a:effectLst/>
                <a:latin typeface="Times New Roman" panose="02020603050405020304" pitchFamily="18" charset="0"/>
                <a:cs typeface="Times New Roman" panose="02020603050405020304" pitchFamily="18" charset="0"/>
              </a:rPr>
              <a:t>Во время движения организм испытывает стресс, в результате чего, как бы вырабатывается иммунитет к стрессу. Это лишь часть того, что дает нашему организму движение, но уже ради этого стоит регулярно заниматься физическими. числе и движение биологических жидкостей. </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9" name="Номер слайда 8">
            <a:extLst>
              <a:ext uri="{FF2B5EF4-FFF2-40B4-BE49-F238E27FC236}">
                <a16:creationId xmlns:a16="http://schemas.microsoft.com/office/drawing/2014/main" xmlns="" id="{5E865EAC-E2BB-4050-8A6F-D88EC6037ADB}"/>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6</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7A5A5EE2-C607-4B11-9FFC-7FF9C09C3000}"/>
              </a:ext>
            </a:extLst>
          </p:cNvPr>
          <p:cNvSpPr>
            <a:spLocks noGrp="1"/>
          </p:cNvSpPr>
          <p:nvPr>
            <p:ph type="title"/>
          </p:nvPr>
        </p:nvSpPr>
        <p:spPr>
          <a:xfrm>
            <a:off x="609600" y="152400"/>
            <a:ext cx="10972800" cy="6350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ДВИЖЕНИЕ – ИСТОЧНИК ЗДОРОВЬЯ</a:t>
            </a:r>
          </a:p>
        </p:txBody>
      </p:sp>
      <p:pic>
        <p:nvPicPr>
          <p:cNvPr id="7" name="Рисунок 6">
            <a:extLst>
              <a:ext uri="{FF2B5EF4-FFF2-40B4-BE49-F238E27FC236}">
                <a16:creationId xmlns:a16="http://schemas.microsoft.com/office/drawing/2014/main" xmlns="" id="{EB4FD9FF-EE50-4E10-A8AD-257B90D6BFB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36214" y="1028700"/>
            <a:ext cx="4111286" cy="5587999"/>
          </a:xfrm>
          <a:prstGeom prst="rect">
            <a:avLst/>
          </a:prstGeom>
          <a:ln>
            <a:noFill/>
          </a:ln>
          <a:effectLst>
            <a:softEdge rad="112500"/>
          </a:effectLst>
        </p:spPr>
      </p:pic>
    </p:spTree>
    <p:extLst>
      <p:ext uri="{BB962C8B-B14F-4D97-AF65-F5344CB8AC3E}">
        <p14:creationId xmlns:p14="http://schemas.microsoft.com/office/powerpoint/2010/main" xmlns="" val="257730288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53DEE98-D8FA-404B-BF8E-69A6C2FCA281}"/>
              </a:ext>
            </a:extLst>
          </p:cNvPr>
          <p:cNvSpPr>
            <a:spLocks noGrp="1"/>
          </p:cNvSpPr>
          <p:nvPr>
            <p:ph idx="1"/>
          </p:nvPr>
        </p:nvSpPr>
        <p:spPr>
          <a:xfrm>
            <a:off x="4921581" y="965200"/>
            <a:ext cx="7014257" cy="5766340"/>
          </a:xfrm>
        </p:spPr>
        <p:txBody>
          <a:bodyPr>
            <a:normAutofit/>
          </a:bodyPr>
          <a:lstStyle/>
          <a:p>
            <a:pPr marL="0" indent="457200" algn="just">
              <a:lnSpc>
                <a:spcPct val="150000"/>
              </a:lnSpc>
              <a:spcBef>
                <a:spcPts val="0"/>
              </a:spcBef>
              <a:buNone/>
            </a:pPr>
            <a:r>
              <a:rPr lang="ru-RU" sz="1800" b="0" i="0" dirty="0">
                <a:solidFill>
                  <a:schemeClr val="bg1"/>
                </a:solidFill>
                <a:effectLst/>
                <a:latin typeface="Times New Roman" panose="02020603050405020304" pitchFamily="18" charset="0"/>
                <a:cs typeface="Times New Roman" panose="02020603050405020304" pitchFamily="18" charset="0"/>
              </a:rPr>
              <a:t>Движение – основной источник жизнедеятельности, оно является основным стимулятором жизнедеятельности организма человека. </a:t>
            </a:r>
          </a:p>
          <a:p>
            <a:pPr marL="0" indent="457200" algn="just">
              <a:lnSpc>
                <a:spcPct val="150000"/>
              </a:lnSpc>
              <a:spcBef>
                <a:spcPts val="0"/>
              </a:spcBef>
              <a:buNone/>
            </a:pPr>
            <a:r>
              <a:rPr lang="ru-RU" sz="1800" b="0" i="0" dirty="0">
                <a:solidFill>
                  <a:schemeClr val="bg1"/>
                </a:solidFill>
                <a:effectLst/>
                <a:latin typeface="Times New Roman" panose="02020603050405020304" pitchFamily="18" charset="0"/>
                <a:cs typeface="Times New Roman" panose="02020603050405020304" pitchFamily="18" charset="0"/>
              </a:rPr>
              <a:t>Любая функция или работа клетки осуществляется за счет запасенной ранее  энергии. В развивающемся организме  клетка запасает энергии больше, чем  тратит, и следующий акт ее работы будет большим по величине, чем  предыдущий. </a:t>
            </a:r>
            <a:endParaRPr lang="ru-RU" sz="1800" b="0" i="0" dirty="0" smtClean="0">
              <a:solidFill>
                <a:schemeClr val="bg1"/>
              </a:solidFill>
              <a:effectLst/>
              <a:latin typeface="Times New Roman" panose="02020603050405020304" pitchFamily="18" charset="0"/>
              <a:cs typeface="Times New Roman" panose="02020603050405020304" pitchFamily="18" charset="0"/>
            </a:endParaRPr>
          </a:p>
          <a:p>
            <a:pPr marL="0" indent="457200" algn="just">
              <a:lnSpc>
                <a:spcPct val="150000"/>
              </a:lnSpc>
              <a:spcBef>
                <a:spcPts val="0"/>
              </a:spcBef>
              <a:buNone/>
            </a:pPr>
            <a:r>
              <a:rPr lang="ru-RU" sz="1800" b="0" i="0" dirty="0" smtClean="0">
                <a:solidFill>
                  <a:schemeClr val="bg1"/>
                </a:solidFill>
                <a:effectLst/>
                <a:latin typeface="Times New Roman" panose="02020603050405020304" pitchFamily="18" charset="0"/>
                <a:cs typeface="Times New Roman" panose="02020603050405020304" pitchFamily="18" charset="0"/>
              </a:rPr>
              <a:t>В</a:t>
            </a:r>
            <a:r>
              <a:rPr lang="ru-RU" sz="1800" b="0" i="0" dirty="0">
                <a:solidFill>
                  <a:schemeClr val="bg1"/>
                </a:solidFill>
                <a:effectLst/>
                <a:latin typeface="Times New Roman" panose="02020603050405020304" pitchFamily="18" charset="0"/>
                <a:cs typeface="Times New Roman" panose="02020603050405020304" pitchFamily="18" charset="0"/>
              </a:rPr>
              <a:t> этом заключается так  называемое энергетическое правило  скелетных мышц. Поэтому одним  из основных факторов, вызывающих и  определяющих рост и развитие организма, является двигательная активность мышц.</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9" name="Номер слайда 8">
            <a:extLst>
              <a:ext uri="{FF2B5EF4-FFF2-40B4-BE49-F238E27FC236}">
                <a16:creationId xmlns:a16="http://schemas.microsoft.com/office/drawing/2014/main" xmlns="" id="{F9419C05-C0DE-4F32-86CC-0A21398C1A29}"/>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7</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F3BD3536-11AB-48C8-A52D-AD0F00CD1BF0}"/>
              </a:ext>
            </a:extLst>
          </p:cNvPr>
          <p:cNvSpPr>
            <a:spLocks noGrp="1"/>
          </p:cNvSpPr>
          <p:nvPr>
            <p:ph type="title"/>
          </p:nvPr>
        </p:nvSpPr>
        <p:spPr>
          <a:xfrm>
            <a:off x="609600" y="292100"/>
            <a:ext cx="10972800" cy="5207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ДВИЖЕНИЕ – ИСТОЧНИК ЭНЕРГИИ</a:t>
            </a:r>
          </a:p>
        </p:txBody>
      </p:sp>
      <p:pic>
        <p:nvPicPr>
          <p:cNvPr id="7" name="Рисунок 6">
            <a:extLst>
              <a:ext uri="{FF2B5EF4-FFF2-40B4-BE49-F238E27FC236}">
                <a16:creationId xmlns:a16="http://schemas.microsoft.com/office/drawing/2014/main" xmlns="" id="{D4B72A71-0D6B-434D-ACCB-59D5D74A59D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1800" y="914400"/>
            <a:ext cx="4396362" cy="5515584"/>
          </a:xfrm>
          <a:prstGeom prst="rect">
            <a:avLst/>
          </a:prstGeom>
          <a:ln>
            <a:noFill/>
          </a:ln>
          <a:effectLst>
            <a:softEdge rad="112500"/>
          </a:effectLst>
        </p:spPr>
      </p:pic>
    </p:spTree>
    <p:extLst>
      <p:ext uri="{BB962C8B-B14F-4D97-AF65-F5344CB8AC3E}">
        <p14:creationId xmlns:p14="http://schemas.microsoft.com/office/powerpoint/2010/main" xmlns="" val="397956489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0D6436D-BA1F-4E96-9479-1E34EE71D31B}"/>
              </a:ext>
            </a:extLst>
          </p:cNvPr>
          <p:cNvSpPr>
            <a:spLocks noGrp="1"/>
          </p:cNvSpPr>
          <p:nvPr>
            <p:ph idx="1"/>
          </p:nvPr>
        </p:nvSpPr>
        <p:spPr>
          <a:xfrm>
            <a:off x="419100" y="1092200"/>
            <a:ext cx="6311900" cy="5405877"/>
          </a:xfrm>
        </p:spPr>
        <p:txBody>
          <a:bodyPr>
            <a:normAutofit/>
          </a:bodyPr>
          <a:lstStyle/>
          <a:p>
            <a:pPr marL="0" indent="457200" algn="just">
              <a:lnSpc>
                <a:spcPct val="150000"/>
              </a:lnSpc>
              <a:spcBef>
                <a:spcPts val="0"/>
              </a:spcBef>
              <a:buNone/>
            </a:pPr>
            <a:r>
              <a:rPr lang="ru-RU" sz="1800" dirty="0">
                <a:solidFill>
                  <a:schemeClr val="bg1"/>
                </a:solidFill>
                <a:latin typeface="Times New Roman" panose="02020603050405020304" pitchFamily="18" charset="0"/>
                <a:cs typeface="Times New Roman" panose="02020603050405020304" pitchFamily="18" charset="0"/>
              </a:rPr>
              <a:t>З</a:t>
            </a:r>
            <a:r>
              <a:rPr lang="ru-RU" sz="1800" b="0" i="0" dirty="0">
                <a:solidFill>
                  <a:schemeClr val="bg1"/>
                </a:solidFill>
                <a:effectLst/>
                <a:latin typeface="Times New Roman" panose="02020603050405020304" pitchFamily="18" charset="0"/>
                <a:cs typeface="Times New Roman" panose="02020603050405020304" pitchFamily="18" charset="0"/>
              </a:rPr>
              <a:t>доровье позволяет человеку успешно работать, развивать свою карьеру. У людей с отличным здоровьем уровень тестостерона несколько повышен, а это, как известно, гормон лидера. Не только мужчины, но и женщины с высоким уровнем тестостерона делают блестящую карьеру, добиваются больших высот как в карьере, так и в личной жизни. </a:t>
            </a:r>
          </a:p>
          <a:p>
            <a:pPr marL="0" indent="457200" algn="just">
              <a:lnSpc>
                <a:spcPct val="150000"/>
              </a:lnSpc>
              <a:spcBef>
                <a:spcPts val="0"/>
              </a:spcBef>
              <a:buNone/>
            </a:pPr>
            <a:r>
              <a:rPr lang="ru-RU" sz="1800" b="0" i="0" dirty="0">
                <a:solidFill>
                  <a:schemeClr val="bg1"/>
                </a:solidFill>
                <a:effectLst/>
                <a:latin typeface="Times New Roman" panose="02020603050405020304" pitchFamily="18" charset="0"/>
                <a:cs typeface="Times New Roman" panose="02020603050405020304" pitchFamily="18" charset="0"/>
              </a:rPr>
              <a:t>Итак, здоровый образ жизни имеет прямое и значительное воздействие на карьеру человека, на его имидж и репутацию. На сегодняшний день здоровый образ жизни уже не веяние моды, а необходимость, которая с течением времени становится нормой.</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7" name="Номер слайда 6">
            <a:extLst>
              <a:ext uri="{FF2B5EF4-FFF2-40B4-BE49-F238E27FC236}">
                <a16:creationId xmlns:a16="http://schemas.microsoft.com/office/drawing/2014/main" xmlns="" id="{C4520A9E-0A5B-47BE-9354-2FE5C94ECF6B}"/>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8</a:t>
            </a:fld>
            <a:endParaRPr lang="ru-RU"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9C95782B-8E78-4FB6-BED3-67E22810BE69}"/>
              </a:ext>
            </a:extLst>
          </p:cNvPr>
          <p:cNvSpPr>
            <a:spLocks noGrp="1"/>
          </p:cNvSpPr>
          <p:nvPr>
            <p:ph type="title"/>
          </p:nvPr>
        </p:nvSpPr>
        <p:spPr>
          <a:xfrm>
            <a:off x="609600" y="152400"/>
            <a:ext cx="10972800" cy="7874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ДВИЖЕНИЕ – ИСТОЧНИК УСПЕШНОЙ КАРЬЕРЫ  </a:t>
            </a:r>
          </a:p>
        </p:txBody>
      </p:sp>
      <p:pic>
        <p:nvPicPr>
          <p:cNvPr id="5" name="Рисунок 4">
            <a:extLst>
              <a:ext uri="{FF2B5EF4-FFF2-40B4-BE49-F238E27FC236}">
                <a16:creationId xmlns:a16="http://schemas.microsoft.com/office/drawing/2014/main" xmlns="" id="{C9241AAD-7741-47F9-A71C-A61026C414A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9634" y="1358900"/>
            <a:ext cx="4925253" cy="5118100"/>
          </a:xfrm>
          <a:prstGeom prst="rect">
            <a:avLst/>
          </a:prstGeom>
          <a:ln>
            <a:noFill/>
          </a:ln>
          <a:effectLst>
            <a:softEdge rad="112500"/>
          </a:effectLst>
        </p:spPr>
      </p:pic>
    </p:spTree>
    <p:extLst>
      <p:ext uri="{BB962C8B-B14F-4D97-AF65-F5344CB8AC3E}">
        <p14:creationId xmlns:p14="http://schemas.microsoft.com/office/powerpoint/2010/main" xmlns="" val="25221995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0CC8652-B144-4894-98C4-13A9A44E050D}"/>
              </a:ext>
            </a:extLst>
          </p:cNvPr>
          <p:cNvSpPr>
            <a:spLocks noGrp="1"/>
          </p:cNvSpPr>
          <p:nvPr>
            <p:ph idx="1"/>
          </p:nvPr>
        </p:nvSpPr>
        <p:spPr>
          <a:xfrm>
            <a:off x="680321" y="1104900"/>
            <a:ext cx="10927479" cy="4646464"/>
          </a:xfrm>
        </p:spPr>
        <p:txBody>
          <a:bodyPr>
            <a:noAutofit/>
          </a:bodyPr>
          <a:lstStyle/>
          <a:p>
            <a:pPr marL="0" indent="457200" algn="just">
              <a:lnSpc>
                <a:spcPct val="160000"/>
              </a:lnSpc>
              <a:spcBef>
                <a:spcPts val="0"/>
              </a:spcBef>
              <a:buNone/>
            </a:pPr>
            <a:r>
              <a:rPr lang="ru-RU" sz="2000" b="1" i="1" dirty="0">
                <a:solidFill>
                  <a:schemeClr val="bg1"/>
                </a:solidFill>
                <a:effectLst/>
                <a:latin typeface="Times New Roman" panose="02020603050405020304" pitchFamily="18" charset="0"/>
                <a:cs typeface="Times New Roman" panose="02020603050405020304" pitchFamily="18" charset="0"/>
              </a:rPr>
              <a:t>Мотивацию здоровья формируют два важных принципа: </a:t>
            </a:r>
          </a:p>
          <a:p>
            <a:pPr indent="457200" algn="just">
              <a:lnSpc>
                <a:spcPct val="160000"/>
              </a:lnSpc>
              <a:spcBef>
                <a:spcPts val="0"/>
              </a:spcBef>
              <a:buFont typeface="Courier New" panose="02070309020205020404" pitchFamily="49" charset="0"/>
              <a:buChar char="o"/>
            </a:pPr>
            <a:r>
              <a:rPr lang="ru-RU" sz="2000" b="0" i="0" dirty="0">
                <a:solidFill>
                  <a:schemeClr val="bg1"/>
                </a:solidFill>
                <a:effectLst/>
                <a:latin typeface="Times New Roman" panose="02020603050405020304" pitchFamily="18" charset="0"/>
                <a:cs typeface="Times New Roman" panose="02020603050405020304" pitchFamily="18" charset="0"/>
              </a:rPr>
              <a:t>возраст — мотивация здоровья должна быть заложена с раннего детства; </a:t>
            </a:r>
          </a:p>
          <a:p>
            <a:pPr indent="457200" algn="just">
              <a:lnSpc>
                <a:spcPct val="160000"/>
              </a:lnSpc>
              <a:spcBef>
                <a:spcPts val="0"/>
              </a:spcBef>
              <a:buFont typeface="Courier New" panose="02070309020205020404" pitchFamily="49" charset="0"/>
              <a:buChar char="o"/>
            </a:pPr>
            <a:r>
              <a:rPr lang="ru-RU" sz="2000" b="0" i="0" dirty="0">
                <a:solidFill>
                  <a:schemeClr val="bg1"/>
                </a:solidFill>
                <a:effectLst/>
                <a:latin typeface="Times New Roman" panose="02020603050405020304" pitchFamily="18" charset="0"/>
                <a:cs typeface="Times New Roman" panose="02020603050405020304" pitchFamily="18" charset="0"/>
              </a:rPr>
              <a:t>деятельность — мотивация здоровья создается через оздоровительную деятельность путем занятий комплексными упражнениями. </a:t>
            </a:r>
          </a:p>
          <a:p>
            <a:pPr marL="0" indent="457200" algn="just">
              <a:lnSpc>
                <a:spcPct val="160000"/>
              </a:lnSpc>
              <a:spcBef>
                <a:spcPts val="0"/>
              </a:spcBef>
              <a:buNone/>
            </a:pPr>
            <a:r>
              <a:rPr lang="ru-RU" sz="2000" b="0" i="0" dirty="0">
                <a:solidFill>
                  <a:schemeClr val="bg1"/>
                </a:solidFill>
                <a:effectLst/>
                <a:latin typeface="Times New Roman" panose="02020603050405020304" pitchFamily="18" charset="0"/>
                <a:cs typeface="Times New Roman" panose="02020603050405020304" pitchFamily="18" charset="0"/>
              </a:rPr>
              <a:t>Если человек здоров, то он способен подняться на более высокую ступеньку общественной лестницы. Эта мотивация чрезвычайно актуальна для выпускников различных учебных заведений, так как при здоровой конкуренции нужно добиться лучшего места под солнцем.</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7" name="Номер слайда 6">
            <a:extLst>
              <a:ext uri="{FF2B5EF4-FFF2-40B4-BE49-F238E27FC236}">
                <a16:creationId xmlns:a16="http://schemas.microsoft.com/office/drawing/2014/main" xmlns="" id="{91B3F74A-8D18-4605-9F9B-0A5C6ED97067}"/>
              </a:ext>
            </a:extLst>
          </p:cNvPr>
          <p:cNvSpPr>
            <a:spLocks noGrp="1"/>
          </p:cNvSpPr>
          <p:nvPr>
            <p:ph type="sldNum" sz="quarter" idx="15"/>
          </p:nvPr>
        </p:nvSpPr>
        <p:spPr/>
        <p:txBody>
          <a:bodyPr/>
          <a:lstStyle/>
          <a:p>
            <a:fld id="{7D6EDD59-D8F2-4B42-8D24-932DC23C9E35}" type="slidenum">
              <a:rPr lang="ru-RU" smtClean="0">
                <a:latin typeface="Times New Roman" panose="02020603050405020304" pitchFamily="18" charset="0"/>
                <a:cs typeface="Times New Roman" panose="02020603050405020304" pitchFamily="18" charset="0"/>
              </a:rPr>
              <a:pPr/>
              <a:t>9</a:t>
            </a:fld>
            <a:endParaRPr lang="ru-RU" dirty="0">
              <a:latin typeface="Times New Roman" panose="02020603050405020304" pitchFamily="18" charset="0"/>
              <a:cs typeface="Times New Roman" panose="02020603050405020304" pitchFamily="18" charset="0"/>
            </a:endParaRPr>
          </a:p>
        </p:txBody>
      </p:sp>
      <p:sp>
        <p:nvSpPr>
          <p:cNvPr id="6" name="Нижний колонтитул 5">
            <a:extLst>
              <a:ext uri="{FF2B5EF4-FFF2-40B4-BE49-F238E27FC236}">
                <a16:creationId xmlns:a16="http://schemas.microsoft.com/office/drawing/2014/main" xmlns="" id="{37678452-8EBC-46C8-A10A-3055B42A0B64}"/>
              </a:ext>
            </a:extLst>
          </p:cNvPr>
          <p:cNvSpPr>
            <a:spLocks noGrp="1"/>
          </p:cNvSpPr>
          <p:nvPr>
            <p:ph type="ftr" sz="quarter" idx="16"/>
          </p:nvPr>
        </p:nvSpPr>
        <p:spPr/>
        <p:txBody>
          <a:bodyPr/>
          <a:lstStyle/>
          <a:p>
            <a:endParaRPr lang="ru-RU"/>
          </a:p>
        </p:txBody>
      </p:sp>
      <p:sp>
        <p:nvSpPr>
          <p:cNvPr id="2" name="Заголовок 1">
            <a:extLst>
              <a:ext uri="{FF2B5EF4-FFF2-40B4-BE49-F238E27FC236}">
                <a16:creationId xmlns:a16="http://schemas.microsoft.com/office/drawing/2014/main" xmlns="" id="{A940807C-D253-47E1-A9C4-81A7D212C133}"/>
              </a:ext>
            </a:extLst>
          </p:cNvPr>
          <p:cNvSpPr>
            <a:spLocks noGrp="1"/>
          </p:cNvSpPr>
          <p:nvPr>
            <p:ph type="title"/>
          </p:nvPr>
        </p:nvSpPr>
        <p:spPr>
          <a:xfrm>
            <a:off x="609600" y="152400"/>
            <a:ext cx="10972800" cy="698500"/>
          </a:xfrm>
        </p:spPr>
        <p:txBody>
          <a:bodyPr>
            <a:normAutofit/>
          </a:bodyPr>
          <a:lstStyle/>
          <a:p>
            <a:pPr algn="ctr"/>
            <a:r>
              <a:rPr lang="ru-RU" sz="2800" b="1" dirty="0">
                <a:solidFill>
                  <a:schemeClr val="bg1"/>
                </a:solidFill>
                <a:latin typeface="Times New Roman" panose="02020603050405020304" pitchFamily="18" charset="0"/>
                <a:cs typeface="Times New Roman" panose="02020603050405020304" pitchFamily="18" charset="0"/>
              </a:rPr>
              <a:t>МОТИВАЦИЯ ДЛЯ ДВИЖЕНИЕ И ЗДОРОВЬЯ</a:t>
            </a:r>
          </a:p>
        </p:txBody>
      </p:sp>
    </p:spTree>
    <p:extLst>
      <p:ext uri="{BB962C8B-B14F-4D97-AF65-F5344CB8AC3E}">
        <p14:creationId xmlns:p14="http://schemas.microsoft.com/office/powerpoint/2010/main" xmlns="" val="3906676385"/>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140</TotalTime>
  <Words>443</Words>
  <Application>Microsoft Office PowerPoint</Application>
  <PresentationFormat>Произвольный</PresentationFormat>
  <Paragraphs>63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МИНИСТЕРСТВО ОБРАЗОВАНИЯ ПРИМОРСКОГО КРАЯ филиал краевого государственного автономного  профессионального образовательного учреждения «Промышленный колледж энергетики и связи» (филиал КГА ПОУ «Энергетический колледж») </vt:lpstr>
      <vt:lpstr>ВВЕДЕНИЕ</vt:lpstr>
      <vt:lpstr>ДВИЖЕНИЕ</vt:lpstr>
      <vt:lpstr>КУЛЬТУРА ДВИЖЕНИЯ</vt:lpstr>
      <vt:lpstr>КУЛЬТУРА ДВИЖЕНИЯ</vt:lpstr>
      <vt:lpstr>ДВИЖЕНИЕ – ИСТОЧНИК ЗДОРОВЬЯ</vt:lpstr>
      <vt:lpstr>ДВИЖЕНИЕ – ИСТОЧНИК ЭНЕРГИИ</vt:lpstr>
      <vt:lpstr>ДВИЖЕНИЕ – ИСТОЧНИК УСПЕШНОЙ КАРЬЕРЫ  </vt:lpstr>
      <vt:lpstr>МОТИВАЦИЯ ДЛЯ ДВИЖЕНИЕ И ЗДОРОВЬЯ</vt:lpstr>
      <vt:lpstr>ВЛИЯНИЕ УПРАЖНЕНИЙ НА ОРГАНИЗМ </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ПРИМОРСКОГО КРАЯ филиал краевого государственного автономного  профессионального образовательного учреждения «Промышленный колледж энергетики и связи» (филиал КГА ПОУ «Энергетический колледж») </dc:title>
  <dc:creator>Мария Игнатьева</dc:creator>
  <cp:lastModifiedBy>User</cp:lastModifiedBy>
  <cp:revision>6</cp:revision>
  <dcterms:created xsi:type="dcterms:W3CDTF">2021-11-07T04:06:56Z</dcterms:created>
  <dcterms:modified xsi:type="dcterms:W3CDTF">2021-12-12T10:47:49Z</dcterms:modified>
</cp:coreProperties>
</file>