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slav24q@gmail.com" initials="y" lastIdx="1" clrIdx="0">
    <p:extLst>
      <p:ext uri="{19B8F6BF-5375-455C-9EA6-DF929625EA0E}">
        <p15:presenceInfo xmlns:p15="http://schemas.microsoft.com/office/powerpoint/2012/main" userId="3418e2bbadada7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2T12:26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22.03.2022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 fontScale="90000"/>
          </a:bodyPr>
          <a:lstStyle/>
          <a:p>
            <a:r>
              <a:rPr lang="ru-RU" sz="7200" dirty="0"/>
              <a:t>М</a:t>
            </a:r>
            <a:r>
              <a:rPr lang="ru" sz="7200" dirty="0"/>
              <a:t>етоды и приемы обучения на уроке.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</a:t>
            </a:r>
            <a:r>
              <a:rPr lang="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илославова наталья владиславовна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3A393F-3256-416C-AFEB-0A9A1F16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22.03.2022</a:t>
            </a:fld>
            <a:endParaRPr lang="en-US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54EDDD3-61D7-40D3-8F13-60890DDF9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63646"/>
              </p:ext>
            </p:extLst>
          </p:nvPr>
        </p:nvGraphicFramePr>
        <p:xfrm>
          <a:off x="2468282" y="364925"/>
          <a:ext cx="6308165" cy="57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8165">
                  <a:extLst>
                    <a:ext uri="{9D8B030D-6E8A-4147-A177-3AD203B41FA5}">
                      <a16:colId xmlns:a16="http://schemas.microsoft.com/office/drawing/2014/main" val="2285835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Классификация методов обучения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9144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907B279-8F90-419F-87B2-29E26868A56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380566" y="935110"/>
            <a:ext cx="1429870" cy="529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C3B06CA-C6CB-43EB-8D3A-027A14EA3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47918"/>
              </p:ext>
            </p:extLst>
          </p:nvPr>
        </p:nvGraphicFramePr>
        <p:xfrm>
          <a:off x="183778" y="1464863"/>
          <a:ext cx="2393576" cy="147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75460727"/>
                    </a:ext>
                  </a:extLst>
                </a:gridCol>
              </a:tblGrid>
              <a:tr h="1473766"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00"/>
                          </a:highlight>
                        </a:rPr>
                        <a:t>Словесные методы </a:t>
                      </a:r>
                    </a:p>
                    <a:p>
                      <a:r>
                        <a:rPr lang="ru-RU" dirty="0"/>
                        <a:t>(источником является устное или печатное слово)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7485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860829D-5846-4B95-9CEC-8C2349CC4FE8}"/>
              </a:ext>
            </a:extLst>
          </p:cNvPr>
          <p:cNvCxnSpPr>
            <a:cxnSpLocks/>
          </p:cNvCxnSpPr>
          <p:nvPr/>
        </p:nvCxnSpPr>
        <p:spPr>
          <a:xfrm flipH="1">
            <a:off x="4007224" y="944045"/>
            <a:ext cx="282389" cy="520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2037F43-C49B-4E12-82C6-A85D56DA3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04587"/>
              </p:ext>
            </p:extLst>
          </p:nvPr>
        </p:nvGraphicFramePr>
        <p:xfrm>
          <a:off x="2810436" y="1475591"/>
          <a:ext cx="23935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66301059"/>
                    </a:ext>
                  </a:extLst>
                </a:gridCol>
              </a:tblGrid>
              <a:tr h="1177992"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00"/>
                          </a:highlight>
                        </a:rPr>
                        <a:t>Наглядные методы </a:t>
                      </a:r>
                    </a:p>
                    <a:p>
                      <a:r>
                        <a:rPr lang="ru-RU" dirty="0"/>
                        <a:t>(источником является наблюдаемые предметы, явления наглядные пособия.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595944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1918C80-5742-42DE-8DFE-A0E731F784CE}"/>
              </a:ext>
            </a:extLst>
          </p:cNvPr>
          <p:cNvCxnSpPr>
            <a:cxnSpLocks/>
          </p:cNvCxnSpPr>
          <p:nvPr/>
        </p:nvCxnSpPr>
        <p:spPr>
          <a:xfrm>
            <a:off x="8390965" y="944045"/>
            <a:ext cx="654423" cy="436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3567252A-8242-4159-B7A1-6C5C81575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83140"/>
              </p:ext>
            </p:extLst>
          </p:nvPr>
        </p:nvGraphicFramePr>
        <p:xfrm>
          <a:off x="8516471" y="1523165"/>
          <a:ext cx="3065930" cy="141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930">
                  <a:extLst>
                    <a:ext uri="{9D8B030D-6E8A-4147-A177-3AD203B41FA5}">
                      <a16:colId xmlns:a16="http://schemas.microsoft.com/office/drawing/2014/main" val="1745641787"/>
                    </a:ext>
                  </a:extLst>
                </a:gridCol>
              </a:tblGrid>
              <a:tr h="1415464"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00"/>
                          </a:highlight>
                        </a:rPr>
                        <a:t>Практические методы</a:t>
                      </a:r>
                    </a:p>
                    <a:p>
                      <a:r>
                        <a:rPr lang="ru-RU" dirty="0"/>
                        <a:t>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основаны на практической деятельности учеников)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423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FA003EB-F3B2-4DDE-8AF1-DA10419E8AF4}"/>
              </a:ext>
            </a:extLst>
          </p:cNvPr>
          <p:cNvCxnSpPr>
            <a:cxnSpLocks/>
          </p:cNvCxnSpPr>
          <p:nvPr/>
        </p:nvCxnSpPr>
        <p:spPr>
          <a:xfrm>
            <a:off x="6768353" y="913086"/>
            <a:ext cx="0" cy="579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2B535B5E-B6C8-4F23-81CA-C62E0F6B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11900"/>
              </p:ext>
            </p:extLst>
          </p:nvPr>
        </p:nvGraphicFramePr>
        <p:xfrm>
          <a:off x="5477437" y="1492205"/>
          <a:ext cx="2913528" cy="144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528">
                  <a:extLst>
                    <a:ext uri="{9D8B030D-6E8A-4147-A177-3AD203B41FA5}">
                      <a16:colId xmlns:a16="http://schemas.microsoft.com/office/drawing/2014/main" val="2916480828"/>
                    </a:ext>
                  </a:extLst>
                </a:gridCol>
              </a:tblGrid>
              <a:tr h="1446425"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00"/>
                          </a:highlight>
                        </a:rPr>
                        <a:t>Методы проблемного обучения </a:t>
                      </a:r>
                    </a:p>
                    <a:p>
                      <a:r>
                        <a:rPr lang="ru-RU" dirty="0"/>
                        <a:t>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проблемных ситуаций)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57352"/>
                  </a:ext>
                </a:extLst>
              </a:tr>
            </a:tbl>
          </a:graphicData>
        </a:graphic>
      </p:graphicFrame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C2140AB-606A-49D3-AB7A-021D4BA59A77}"/>
              </a:ext>
            </a:extLst>
          </p:cNvPr>
          <p:cNvCxnSpPr>
            <a:cxnSpLocks/>
          </p:cNvCxnSpPr>
          <p:nvPr/>
        </p:nvCxnSpPr>
        <p:spPr>
          <a:xfrm flipH="1">
            <a:off x="1071282" y="2920410"/>
            <a:ext cx="475130" cy="844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DDC4BA8-2151-4382-BA22-B92452C40550}"/>
              </a:ext>
            </a:extLst>
          </p:cNvPr>
          <p:cNvCxnSpPr>
            <a:cxnSpLocks/>
          </p:cNvCxnSpPr>
          <p:nvPr/>
        </p:nvCxnSpPr>
        <p:spPr>
          <a:xfrm>
            <a:off x="3783106" y="2902191"/>
            <a:ext cx="215153" cy="844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98099A7-41C6-4668-A152-9999C112E307}"/>
              </a:ext>
            </a:extLst>
          </p:cNvPr>
          <p:cNvCxnSpPr>
            <a:cxnSpLocks/>
          </p:cNvCxnSpPr>
          <p:nvPr/>
        </p:nvCxnSpPr>
        <p:spPr>
          <a:xfrm flipH="1">
            <a:off x="6987990" y="2938628"/>
            <a:ext cx="192740" cy="8444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1BEC880-EF52-4B58-9092-D417B3F291B8}"/>
              </a:ext>
            </a:extLst>
          </p:cNvPr>
          <p:cNvCxnSpPr>
            <a:cxnSpLocks/>
          </p:cNvCxnSpPr>
          <p:nvPr/>
        </p:nvCxnSpPr>
        <p:spPr>
          <a:xfrm>
            <a:off x="9878630" y="2902191"/>
            <a:ext cx="192740" cy="808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Таблица 41">
            <a:extLst>
              <a:ext uri="{FF2B5EF4-FFF2-40B4-BE49-F238E27FC236}">
                <a16:creationId xmlns:a16="http://schemas.microsoft.com/office/drawing/2014/main" id="{329838ED-7722-4607-BC6E-FFDFA74FA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29813"/>
              </p:ext>
            </p:extLst>
          </p:nvPr>
        </p:nvGraphicFramePr>
        <p:xfrm>
          <a:off x="2810436" y="3783104"/>
          <a:ext cx="2393575" cy="21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5">
                  <a:extLst>
                    <a:ext uri="{9D8B030D-6E8A-4147-A177-3AD203B41FA5}">
                      <a16:colId xmlns:a16="http://schemas.microsoft.com/office/drawing/2014/main" val="3140390901"/>
                    </a:ext>
                  </a:extLst>
                </a:gridCol>
              </a:tblGrid>
              <a:tr h="2109696">
                <a:tc>
                  <a:txBody>
                    <a:bodyPr/>
                    <a:lstStyle/>
                    <a:p>
                      <a:r>
                        <a:rPr lang="ru-RU" sz="2800" dirty="0"/>
                        <a:t>Метод иллюстрации</a:t>
                      </a:r>
                    </a:p>
                    <a:p>
                      <a:r>
                        <a:rPr lang="ru-RU" sz="2800" dirty="0"/>
                        <a:t>Метод демонстрации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62031"/>
                  </a:ext>
                </a:extLst>
              </a:tr>
            </a:tbl>
          </a:graphicData>
        </a:graphic>
      </p:graphicFrame>
      <p:graphicFrame>
        <p:nvGraphicFramePr>
          <p:cNvPr id="42" name="Таблица 42">
            <a:extLst>
              <a:ext uri="{FF2B5EF4-FFF2-40B4-BE49-F238E27FC236}">
                <a16:creationId xmlns:a16="http://schemas.microsoft.com/office/drawing/2014/main" id="{B23AF31B-4A31-4E0D-A264-0B6FF7D36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33528"/>
              </p:ext>
            </p:extLst>
          </p:nvPr>
        </p:nvGraphicFramePr>
        <p:xfrm>
          <a:off x="5369859" y="3783104"/>
          <a:ext cx="3021105" cy="2130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105">
                  <a:extLst>
                    <a:ext uri="{9D8B030D-6E8A-4147-A177-3AD203B41FA5}">
                      <a16:colId xmlns:a16="http://schemas.microsoft.com/office/drawing/2014/main" val="1618528718"/>
                    </a:ext>
                  </a:extLst>
                </a:gridCol>
              </a:tblGrid>
              <a:tr h="2130849">
                <a:tc>
                  <a:txBody>
                    <a:bodyPr/>
                    <a:lstStyle/>
                    <a:p>
                      <a:r>
                        <a:rPr lang="ru-RU" sz="1600" b="1" dirty="0"/>
                        <a:t>Сообщающее изложение с элементами проблемности, познавательное проблемное изложение, диалогическое проблемное изложение, эвристический или частично-поисковый метод, исследовательский метод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07940"/>
                  </a:ext>
                </a:extLst>
              </a:tr>
            </a:tbl>
          </a:graphicData>
        </a:graphic>
      </p:graphicFrame>
      <p:graphicFrame>
        <p:nvGraphicFramePr>
          <p:cNvPr id="43" name="Таблица 43">
            <a:extLst>
              <a:ext uri="{FF2B5EF4-FFF2-40B4-BE49-F238E27FC236}">
                <a16:creationId xmlns:a16="http://schemas.microsoft.com/office/drawing/2014/main" id="{D3393C8E-64A1-4893-9639-7E27170C1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27772"/>
              </p:ext>
            </p:extLst>
          </p:nvPr>
        </p:nvGraphicFramePr>
        <p:xfrm>
          <a:off x="8556812" y="3782994"/>
          <a:ext cx="3025589" cy="213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589">
                  <a:extLst>
                    <a:ext uri="{9D8B030D-6E8A-4147-A177-3AD203B41FA5}">
                      <a16:colId xmlns:a16="http://schemas.microsoft.com/office/drawing/2014/main" val="1556474470"/>
                    </a:ext>
                  </a:extLst>
                </a:gridCol>
              </a:tblGrid>
              <a:tr h="2130850">
                <a:tc>
                  <a:txBody>
                    <a:bodyPr/>
                    <a:lstStyle/>
                    <a:p>
                      <a:r>
                        <a:rPr lang="ru-RU" sz="2400" dirty="0"/>
                        <a:t>Упражнения, лабораторные, практические, творческие работы.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4447"/>
                  </a:ext>
                </a:extLst>
              </a:tr>
            </a:tbl>
          </a:graphicData>
        </a:graphic>
      </p:graphicFrame>
      <p:graphicFrame>
        <p:nvGraphicFramePr>
          <p:cNvPr id="45" name="Таблица 45">
            <a:extLst>
              <a:ext uri="{FF2B5EF4-FFF2-40B4-BE49-F238E27FC236}">
                <a16:creationId xmlns:a16="http://schemas.microsoft.com/office/drawing/2014/main" id="{38971E41-8820-4E6F-B8AE-6AB065152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35563"/>
              </p:ext>
            </p:extLst>
          </p:nvPr>
        </p:nvGraphicFramePr>
        <p:xfrm>
          <a:off x="183778" y="3782994"/>
          <a:ext cx="2393575" cy="213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5">
                  <a:extLst>
                    <a:ext uri="{9D8B030D-6E8A-4147-A177-3AD203B41FA5}">
                      <a16:colId xmlns:a16="http://schemas.microsoft.com/office/drawing/2014/main" val="4056948607"/>
                    </a:ext>
                  </a:extLst>
                </a:gridCol>
              </a:tblGrid>
              <a:tr h="2139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Рассказ, объяснение, беседа, дискуссия, лекция, семинар и </a:t>
                      </a:r>
                      <a:r>
                        <a:rPr lang="ru-RU" sz="2000" dirty="0" err="1"/>
                        <a:t>т.д</a:t>
                      </a:r>
                      <a:endParaRPr lang="ru-RU" sz="20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06170"/>
                  </a:ext>
                </a:extLst>
              </a:tr>
            </a:tbl>
          </a:graphicData>
        </a:graphic>
      </p:graphicFrame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59BCE46-1BD7-4157-81D4-9A75C89D51DD}"/>
              </a:ext>
            </a:extLst>
          </p:cNvPr>
          <p:cNvCxnSpPr>
            <a:cxnSpLocks/>
          </p:cNvCxnSpPr>
          <p:nvPr/>
        </p:nvCxnSpPr>
        <p:spPr>
          <a:xfrm flipH="1" flipV="1">
            <a:off x="988291" y="5902036"/>
            <a:ext cx="1911927" cy="5448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3B058D-2FAD-429F-9643-2D64556446DF}"/>
              </a:ext>
            </a:extLst>
          </p:cNvPr>
          <p:cNvCxnSpPr/>
          <p:nvPr/>
        </p:nvCxnSpPr>
        <p:spPr>
          <a:xfrm>
            <a:off x="4289613" y="5892800"/>
            <a:ext cx="0" cy="554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CF1935A-EC43-4598-B184-8A262ACD4520}"/>
              </a:ext>
            </a:extLst>
          </p:cNvPr>
          <p:cNvCxnSpPr/>
          <p:nvPr/>
        </p:nvCxnSpPr>
        <p:spPr>
          <a:xfrm>
            <a:off x="7180730" y="5892800"/>
            <a:ext cx="0" cy="554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5DA47F6A-DD0E-4B63-BFB5-AD88FEA33D25}"/>
              </a:ext>
            </a:extLst>
          </p:cNvPr>
          <p:cNvCxnSpPr/>
          <p:nvPr/>
        </p:nvCxnSpPr>
        <p:spPr>
          <a:xfrm flipH="1">
            <a:off x="10071370" y="5913844"/>
            <a:ext cx="587394" cy="532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8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84E0AE-2820-4370-8640-DEC258FF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22.03.2022</a:t>
            </a:fld>
            <a:endParaRPr lang="en-US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85B98BF-A5F5-4806-B1B5-B50C64440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27767"/>
              </p:ext>
            </p:extLst>
          </p:nvPr>
        </p:nvGraphicFramePr>
        <p:xfrm>
          <a:off x="3823854" y="82357"/>
          <a:ext cx="361141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418">
                  <a:extLst>
                    <a:ext uri="{9D8B030D-6E8A-4147-A177-3AD203B41FA5}">
                      <a16:colId xmlns:a16="http://schemas.microsoft.com/office/drawing/2014/main" val="3878488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>
                          <a:highlight>
                            <a:srgbClr val="00FF00"/>
                          </a:highlight>
                        </a:rPr>
                        <a:t>Игровой метод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53082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26D5C49-BAC7-4D12-A5B1-A05B4F79584D}"/>
              </a:ext>
            </a:extLst>
          </p:cNvPr>
          <p:cNvCxnSpPr/>
          <p:nvPr/>
        </p:nvCxnSpPr>
        <p:spPr>
          <a:xfrm>
            <a:off x="5569527" y="783397"/>
            <a:ext cx="0" cy="574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20746AB-499E-4692-9B1D-82519CC22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71082"/>
              </p:ext>
            </p:extLst>
          </p:nvPr>
        </p:nvGraphicFramePr>
        <p:xfrm>
          <a:off x="3971638" y="1299017"/>
          <a:ext cx="31403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362">
                  <a:extLst>
                    <a:ext uri="{9D8B030D-6E8A-4147-A177-3AD203B41FA5}">
                      <a16:colId xmlns:a16="http://schemas.microsoft.com/office/drawing/2014/main" val="237292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ВИДЫ ПЕДАГОГИЧЕСКИХ ИГР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63577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E117DB-D2B1-40E4-831F-D3B2C7A9CFFC}"/>
              </a:ext>
            </a:extLst>
          </p:cNvPr>
          <p:cNvCxnSpPr/>
          <p:nvPr/>
        </p:nvCxnSpPr>
        <p:spPr>
          <a:xfrm flipH="1">
            <a:off x="2216727" y="1669857"/>
            <a:ext cx="1754911" cy="685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786CE85-7751-4B44-8018-6D62527567D2}"/>
              </a:ext>
            </a:extLst>
          </p:cNvPr>
          <p:cNvCxnSpPr>
            <a:cxnSpLocks/>
          </p:cNvCxnSpPr>
          <p:nvPr/>
        </p:nvCxnSpPr>
        <p:spPr>
          <a:xfrm flipH="1">
            <a:off x="4359564" y="1669857"/>
            <a:ext cx="304800" cy="685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C041262-DFA4-4020-9D00-8C61F2973A05}"/>
              </a:ext>
            </a:extLst>
          </p:cNvPr>
          <p:cNvCxnSpPr>
            <a:cxnSpLocks/>
          </p:cNvCxnSpPr>
          <p:nvPr/>
        </p:nvCxnSpPr>
        <p:spPr>
          <a:xfrm>
            <a:off x="6419274" y="1657733"/>
            <a:ext cx="138544" cy="697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ED7007A-D08C-40D0-A1DC-6C7E70A163CC}"/>
              </a:ext>
            </a:extLst>
          </p:cNvPr>
          <p:cNvCxnSpPr>
            <a:cxnSpLocks/>
          </p:cNvCxnSpPr>
          <p:nvPr/>
        </p:nvCxnSpPr>
        <p:spPr>
          <a:xfrm>
            <a:off x="7112000" y="1669857"/>
            <a:ext cx="1293091" cy="685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id="{A7B34A15-ECB3-4190-8C5F-4BBFA77BA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45733"/>
              </p:ext>
            </p:extLst>
          </p:nvPr>
        </p:nvGraphicFramePr>
        <p:xfrm>
          <a:off x="1376218" y="2355273"/>
          <a:ext cx="1717964" cy="69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964">
                  <a:extLst>
                    <a:ext uri="{9D8B030D-6E8A-4147-A177-3AD203B41FA5}">
                      <a16:colId xmlns:a16="http://schemas.microsoft.com/office/drawing/2014/main" val="1629184382"/>
                    </a:ext>
                  </a:extLst>
                </a:gridCol>
              </a:tblGrid>
              <a:tr h="697540">
                <a:tc>
                  <a:txBody>
                    <a:bodyPr/>
                    <a:lstStyle/>
                    <a:p>
                      <a:r>
                        <a:rPr lang="ru-RU" sz="3200" dirty="0"/>
                        <a:t>Учебные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26080"/>
                  </a:ext>
                </a:extLst>
              </a:tr>
            </a:tbl>
          </a:graphicData>
        </a:graphic>
      </p:graphicFrame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32397CED-414E-484C-80BB-9B7EA6E0F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70699"/>
              </p:ext>
            </p:extLst>
          </p:nvPr>
        </p:nvGraphicFramePr>
        <p:xfrm>
          <a:off x="3156899" y="2355273"/>
          <a:ext cx="2384919" cy="68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19">
                  <a:extLst>
                    <a:ext uri="{9D8B030D-6E8A-4147-A177-3AD203B41FA5}">
                      <a16:colId xmlns:a16="http://schemas.microsoft.com/office/drawing/2014/main" val="1725924323"/>
                    </a:ext>
                  </a:extLst>
                </a:gridCol>
              </a:tblGrid>
              <a:tr h="685416">
                <a:tc>
                  <a:txBody>
                    <a:bodyPr/>
                    <a:lstStyle/>
                    <a:p>
                      <a:r>
                        <a:rPr lang="ru-RU" sz="2400" dirty="0"/>
                        <a:t>Познавательные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35826"/>
                  </a:ext>
                </a:extLst>
              </a:tr>
            </a:tbl>
          </a:graphicData>
        </a:graphic>
      </p:graphicFrame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id="{4975B0C2-3748-451E-867E-49E8CFF1A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3890"/>
              </p:ext>
            </p:extLst>
          </p:nvPr>
        </p:nvGraphicFramePr>
        <p:xfrm>
          <a:off x="5604535" y="2328670"/>
          <a:ext cx="2090948" cy="68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948">
                  <a:extLst>
                    <a:ext uri="{9D8B030D-6E8A-4147-A177-3AD203B41FA5}">
                      <a16:colId xmlns:a16="http://schemas.microsoft.com/office/drawing/2014/main" val="2565425099"/>
                    </a:ext>
                  </a:extLst>
                </a:gridCol>
              </a:tblGrid>
              <a:tr h="685414">
                <a:tc>
                  <a:txBody>
                    <a:bodyPr/>
                    <a:lstStyle/>
                    <a:p>
                      <a:r>
                        <a:rPr lang="ru-RU" sz="2000" dirty="0"/>
                        <a:t>Репродуктивные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66512"/>
                  </a:ext>
                </a:extLst>
              </a:tr>
            </a:tbl>
          </a:graphicData>
        </a:graphic>
      </p:graphicFrame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id="{8E7AB0ED-E4D7-41AD-8378-1643DCCD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88000"/>
              </p:ext>
            </p:extLst>
          </p:nvPr>
        </p:nvGraphicFramePr>
        <p:xfrm>
          <a:off x="7878619" y="2354849"/>
          <a:ext cx="2789381" cy="68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381">
                  <a:extLst>
                    <a:ext uri="{9D8B030D-6E8A-4147-A177-3AD203B41FA5}">
                      <a16:colId xmlns:a16="http://schemas.microsoft.com/office/drawing/2014/main" val="1197605155"/>
                    </a:ext>
                  </a:extLst>
                </a:gridCol>
              </a:tblGrid>
              <a:tr h="685414">
                <a:tc>
                  <a:txBody>
                    <a:bodyPr/>
                    <a:lstStyle/>
                    <a:p>
                      <a:r>
                        <a:rPr lang="ru-RU" sz="2400" dirty="0"/>
                        <a:t>Коммуникативные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88040"/>
                  </a:ext>
                </a:extLst>
              </a:tr>
            </a:tbl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3C4FAC2-59DA-4637-AF11-C151A21DB49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83976" y="3040263"/>
            <a:ext cx="2268071" cy="1184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549D66A-633C-4992-BB0F-34EDFD3DBEF7}"/>
              </a:ext>
            </a:extLst>
          </p:cNvPr>
          <p:cNvCxnSpPr/>
          <p:nvPr/>
        </p:nvCxnSpPr>
        <p:spPr>
          <a:xfrm>
            <a:off x="4052047" y="3014084"/>
            <a:ext cx="459917" cy="8048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B555091-7BA4-480F-9CF4-CACB1E33B5D6}"/>
              </a:ext>
            </a:extLst>
          </p:cNvPr>
          <p:cNvCxnSpPr/>
          <p:nvPr/>
        </p:nvCxnSpPr>
        <p:spPr>
          <a:xfrm flipH="1">
            <a:off x="6230471" y="3040263"/>
            <a:ext cx="681317" cy="778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E701FCF-E1F5-4CC8-B51B-3469C683412C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6436966" y="3052813"/>
            <a:ext cx="2500846" cy="117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Таблица 33">
            <a:extLst>
              <a:ext uri="{FF2B5EF4-FFF2-40B4-BE49-F238E27FC236}">
                <a16:creationId xmlns:a16="http://schemas.microsoft.com/office/drawing/2014/main" id="{6BB0A146-85C2-46CF-A2A4-A88CA28F9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04957"/>
              </p:ext>
            </p:extLst>
          </p:nvPr>
        </p:nvGraphicFramePr>
        <p:xfrm>
          <a:off x="4052047" y="3843917"/>
          <a:ext cx="238491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19">
                  <a:extLst>
                    <a:ext uri="{9D8B030D-6E8A-4147-A177-3AD203B41FA5}">
                      <a16:colId xmlns:a16="http://schemas.microsoft.com/office/drawing/2014/main" val="3579015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dirty="0">
                          <a:highlight>
                            <a:srgbClr val="00FF00"/>
                          </a:highlight>
                        </a:rPr>
                        <a:t>Типы игр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03079"/>
                  </a:ext>
                </a:extLst>
              </a:tr>
            </a:tbl>
          </a:graphicData>
        </a:graphic>
      </p:graphicFrame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D8A2665-C9A5-4FFE-A2A0-53946DD05F0E}"/>
              </a:ext>
            </a:extLst>
          </p:cNvPr>
          <p:cNvCxnSpPr>
            <a:cxnSpLocks/>
            <a:endCxn id="50" idx="3"/>
          </p:cNvCxnSpPr>
          <p:nvPr/>
        </p:nvCxnSpPr>
        <p:spPr>
          <a:xfrm flipH="1">
            <a:off x="2224636" y="4605917"/>
            <a:ext cx="1827411" cy="563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01E07638-6553-4366-94DA-95FCD0C4E8B9}"/>
              </a:ext>
            </a:extLst>
          </p:cNvPr>
          <p:cNvCxnSpPr/>
          <p:nvPr/>
        </p:nvCxnSpPr>
        <p:spPr>
          <a:xfrm>
            <a:off x="4282005" y="4536621"/>
            <a:ext cx="0" cy="582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55CBE81-FCED-4980-AB74-6BDB8780BA89}"/>
              </a:ext>
            </a:extLst>
          </p:cNvPr>
          <p:cNvCxnSpPr>
            <a:cxnSpLocks/>
          </p:cNvCxnSpPr>
          <p:nvPr/>
        </p:nvCxnSpPr>
        <p:spPr>
          <a:xfrm>
            <a:off x="5801795" y="4605917"/>
            <a:ext cx="0" cy="512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0E4D135-32A5-43E8-B64B-3D391BAC430C}"/>
              </a:ext>
            </a:extLst>
          </p:cNvPr>
          <p:cNvCxnSpPr>
            <a:cxnSpLocks/>
          </p:cNvCxnSpPr>
          <p:nvPr/>
        </p:nvCxnSpPr>
        <p:spPr>
          <a:xfrm>
            <a:off x="6096000" y="4605917"/>
            <a:ext cx="2052918" cy="594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C581EA7-3DDC-4729-BB3D-A2EB651FB797}"/>
              </a:ext>
            </a:extLst>
          </p:cNvPr>
          <p:cNvCxnSpPr>
            <a:cxnSpLocks/>
          </p:cNvCxnSpPr>
          <p:nvPr/>
        </p:nvCxnSpPr>
        <p:spPr>
          <a:xfrm>
            <a:off x="6419274" y="4529333"/>
            <a:ext cx="2133055" cy="9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257EBAB-3B09-45D2-B694-258247346985}"/>
              </a:ext>
            </a:extLst>
          </p:cNvPr>
          <p:cNvCxnSpPr/>
          <p:nvPr/>
        </p:nvCxnSpPr>
        <p:spPr>
          <a:xfrm flipH="1">
            <a:off x="2017059" y="4516505"/>
            <a:ext cx="2027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Таблица 49">
            <a:extLst>
              <a:ext uri="{FF2B5EF4-FFF2-40B4-BE49-F238E27FC236}">
                <a16:creationId xmlns:a16="http://schemas.microsoft.com/office/drawing/2014/main" id="{7C17063E-1F44-45B8-B063-AC18FC33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10876"/>
              </p:ext>
            </p:extLst>
          </p:nvPr>
        </p:nvGraphicFramePr>
        <p:xfrm>
          <a:off x="189170" y="4260027"/>
          <a:ext cx="191357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579">
                  <a:extLst>
                    <a:ext uri="{9D8B030D-6E8A-4147-A177-3AD203B41FA5}">
                      <a16:colId xmlns:a16="http://schemas.microsoft.com/office/drawing/2014/main" val="1575514778"/>
                    </a:ext>
                  </a:extLst>
                </a:gridCol>
              </a:tblGrid>
              <a:tr h="405355">
                <a:tc>
                  <a:txBody>
                    <a:bodyPr/>
                    <a:lstStyle/>
                    <a:p>
                      <a:r>
                        <a:rPr lang="ru-RU" sz="2800" dirty="0"/>
                        <a:t>сюжетные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6597"/>
                  </a:ext>
                </a:extLst>
              </a:tr>
            </a:tbl>
          </a:graphicData>
        </a:graphic>
      </p:graphicFrame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D70D01EF-EBDB-4055-9969-EBA514185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07632"/>
              </p:ext>
            </p:extLst>
          </p:nvPr>
        </p:nvGraphicFramePr>
        <p:xfrm>
          <a:off x="512384" y="4909907"/>
          <a:ext cx="17122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252">
                  <a:extLst>
                    <a:ext uri="{9D8B030D-6E8A-4147-A177-3AD203B41FA5}">
                      <a16:colId xmlns:a16="http://schemas.microsoft.com/office/drawing/2014/main" val="2169720484"/>
                    </a:ext>
                  </a:extLst>
                </a:gridCol>
              </a:tblGrid>
              <a:tr h="309283">
                <a:tc>
                  <a:txBody>
                    <a:bodyPr/>
                    <a:lstStyle/>
                    <a:p>
                      <a:r>
                        <a:rPr lang="ru-RU" sz="2800" dirty="0"/>
                        <a:t>деловые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103820"/>
                  </a:ext>
                </a:extLst>
              </a:tr>
            </a:tbl>
          </a:graphicData>
        </a:graphic>
      </p:graphicFrame>
      <p:graphicFrame>
        <p:nvGraphicFramePr>
          <p:cNvPr id="51" name="Таблица 51">
            <a:extLst>
              <a:ext uri="{FF2B5EF4-FFF2-40B4-BE49-F238E27FC236}">
                <a16:creationId xmlns:a16="http://schemas.microsoft.com/office/drawing/2014/main" id="{C2685D61-398F-415C-B9B1-1420D6A54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89400"/>
              </p:ext>
            </p:extLst>
          </p:nvPr>
        </p:nvGraphicFramePr>
        <p:xfrm>
          <a:off x="2697309" y="5122314"/>
          <a:ext cx="2434711" cy="117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711">
                  <a:extLst>
                    <a:ext uri="{9D8B030D-6E8A-4147-A177-3AD203B41FA5}">
                      <a16:colId xmlns:a16="http://schemas.microsoft.com/office/drawing/2014/main" val="1420756487"/>
                    </a:ext>
                  </a:extLst>
                </a:gridCol>
              </a:tblGrid>
              <a:tr h="1170910">
                <a:tc>
                  <a:txBody>
                    <a:bodyPr/>
                    <a:lstStyle/>
                    <a:p>
                      <a:r>
                        <a:rPr lang="ru-RU" sz="3600" dirty="0"/>
                        <a:t>Ролевые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049782"/>
                  </a:ext>
                </a:extLst>
              </a:tr>
            </a:tbl>
          </a:graphicData>
        </a:graphic>
      </p:graphicFrame>
      <p:graphicFrame>
        <p:nvGraphicFramePr>
          <p:cNvPr id="52" name="Таблица 52">
            <a:extLst>
              <a:ext uri="{FF2B5EF4-FFF2-40B4-BE49-F238E27FC236}">
                <a16:creationId xmlns:a16="http://schemas.microsoft.com/office/drawing/2014/main" id="{5319E0B4-CBF4-47F1-B0AF-90CD31E97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0243"/>
              </p:ext>
            </p:extLst>
          </p:nvPr>
        </p:nvGraphicFramePr>
        <p:xfrm>
          <a:off x="5226426" y="5136385"/>
          <a:ext cx="2384918" cy="114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18">
                  <a:extLst>
                    <a:ext uri="{9D8B030D-6E8A-4147-A177-3AD203B41FA5}">
                      <a16:colId xmlns:a16="http://schemas.microsoft.com/office/drawing/2014/main" val="1293368617"/>
                    </a:ext>
                  </a:extLst>
                </a:gridCol>
              </a:tblGrid>
              <a:tr h="1142767">
                <a:tc>
                  <a:txBody>
                    <a:bodyPr/>
                    <a:lstStyle/>
                    <a:p>
                      <a:r>
                        <a:rPr lang="ru-RU" sz="2800" dirty="0"/>
                        <a:t>Предметные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74256"/>
                  </a:ext>
                </a:extLst>
              </a:tr>
            </a:tbl>
          </a:graphicData>
        </a:graphic>
      </p:graphicFrame>
      <p:graphicFrame>
        <p:nvGraphicFramePr>
          <p:cNvPr id="53" name="Таблица 53">
            <a:extLst>
              <a:ext uri="{FF2B5EF4-FFF2-40B4-BE49-F238E27FC236}">
                <a16:creationId xmlns:a16="http://schemas.microsoft.com/office/drawing/2014/main" id="{F0575600-13D6-4E87-95AA-57383ADC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5506"/>
              </p:ext>
            </p:extLst>
          </p:nvPr>
        </p:nvGraphicFramePr>
        <p:xfrm>
          <a:off x="8055448" y="5011271"/>
          <a:ext cx="3105382" cy="114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382">
                  <a:extLst>
                    <a:ext uri="{9D8B030D-6E8A-4147-A177-3AD203B41FA5}">
                      <a16:colId xmlns:a16="http://schemas.microsoft.com/office/drawing/2014/main" val="106907251"/>
                    </a:ext>
                  </a:extLst>
                </a:gridCol>
              </a:tblGrid>
              <a:tr h="1142766">
                <a:tc>
                  <a:txBody>
                    <a:bodyPr/>
                    <a:lstStyle/>
                    <a:p>
                      <a:r>
                        <a:rPr lang="ru-RU" sz="3200" dirty="0"/>
                        <a:t>Игры драматизации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730762"/>
                  </a:ext>
                </a:extLst>
              </a:tr>
            </a:tbl>
          </a:graphicData>
        </a:graphic>
      </p:graphicFrame>
      <p:graphicFrame>
        <p:nvGraphicFramePr>
          <p:cNvPr id="57" name="Таблица 57">
            <a:extLst>
              <a:ext uri="{FF2B5EF4-FFF2-40B4-BE49-F238E27FC236}">
                <a16:creationId xmlns:a16="http://schemas.microsoft.com/office/drawing/2014/main" id="{E0815E1A-A944-489B-8FFA-1E5AEB2EB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55917"/>
              </p:ext>
            </p:extLst>
          </p:nvPr>
        </p:nvGraphicFramePr>
        <p:xfrm>
          <a:off x="8574234" y="4237467"/>
          <a:ext cx="3105382" cy="59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382">
                  <a:extLst>
                    <a:ext uri="{9D8B030D-6E8A-4147-A177-3AD203B41FA5}">
                      <a16:colId xmlns:a16="http://schemas.microsoft.com/office/drawing/2014/main" val="970420670"/>
                    </a:ext>
                  </a:extLst>
                </a:gridCol>
              </a:tblGrid>
              <a:tr h="594350">
                <a:tc>
                  <a:txBody>
                    <a:bodyPr/>
                    <a:lstStyle/>
                    <a:p>
                      <a:r>
                        <a:rPr lang="ru-RU" sz="2800" dirty="0"/>
                        <a:t>Имитационные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090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F0C682FC-1412-4322-A10E-F4814A86993A}"/>
                  </a:ext>
                </a:extLst>
              </p14:cNvPr>
              <p14:cNvContentPartPr/>
              <p14:nvPr/>
            </p14:nvContentPartPr>
            <p14:xfrm>
              <a:off x="-358539" y="1568654"/>
              <a:ext cx="360" cy="360"/>
            </p14:xfrm>
          </p:contentPart>
        </mc:Choice>
        <mc:Fallback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F0C682FC-1412-4322-A10E-F4814A8699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67539" y="155965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50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1F9E41-2A71-4604-B676-7CD7AEF3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10592-DECD-42FA-AA2F-05A16F1AE6C8}"/>
              </a:ext>
            </a:extLst>
          </p:cNvPr>
          <p:cNvSpPr txBox="1"/>
          <p:nvPr/>
        </p:nvSpPr>
        <p:spPr>
          <a:xfrm>
            <a:off x="2070847" y="224118"/>
            <a:ext cx="8382551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600" dirty="0"/>
              <a:t>Типовые группы игр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3F079-7346-48AE-8E73-7D24BFC01AE5}"/>
              </a:ext>
            </a:extLst>
          </p:cNvPr>
          <p:cNvSpPr txBox="1"/>
          <p:nvPr/>
        </p:nvSpPr>
        <p:spPr>
          <a:xfrm>
            <a:off x="365468" y="2632591"/>
            <a:ext cx="208781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dirty="0"/>
              <a:t>Анкеты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C0A8-103A-41CA-B714-62D41D93AE8E}"/>
              </a:ext>
            </a:extLst>
          </p:cNvPr>
          <p:cNvSpPr txBox="1"/>
          <p:nvPr/>
        </p:nvSpPr>
        <p:spPr>
          <a:xfrm>
            <a:off x="6990770" y="2050733"/>
            <a:ext cx="5040162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/>
              <a:t>Игровые праздники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56EFE-159D-4DF6-9F58-527A7B7E37D5}"/>
              </a:ext>
            </a:extLst>
          </p:cNvPr>
          <p:cNvSpPr txBox="1"/>
          <p:nvPr/>
        </p:nvSpPr>
        <p:spPr>
          <a:xfrm>
            <a:off x="6543675" y="3162300"/>
            <a:ext cx="5205464" cy="11079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dirty="0"/>
              <a:t>Игровой фольклор 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EA8C2-FCBC-4635-B93D-43BA4B1A6A98}"/>
              </a:ext>
            </a:extLst>
          </p:cNvPr>
          <p:cNvSpPr txBox="1"/>
          <p:nvPr/>
        </p:nvSpPr>
        <p:spPr>
          <a:xfrm>
            <a:off x="6204" y="3993297"/>
            <a:ext cx="5642122" cy="1046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/>
              <a:t>Театральные действия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26203-8F94-474B-A015-6F7AEAABA1F3}"/>
              </a:ext>
            </a:extLst>
          </p:cNvPr>
          <p:cNvSpPr txBox="1"/>
          <p:nvPr/>
        </p:nvSpPr>
        <p:spPr>
          <a:xfrm>
            <a:off x="8065713" y="5114886"/>
            <a:ext cx="2480423" cy="10464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/>
              <a:t>Тренинги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777B0-861D-4FB3-B6DC-88F2CA82E37C}"/>
              </a:ext>
            </a:extLst>
          </p:cNvPr>
          <p:cNvSpPr txBox="1"/>
          <p:nvPr/>
        </p:nvSpPr>
        <p:spPr>
          <a:xfrm>
            <a:off x="8972550" y="4400550"/>
            <a:ext cx="282641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/>
              <a:t>вопросники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A0288-D5FE-4071-9179-45EE9EB79E90}"/>
              </a:ext>
            </a:extLst>
          </p:cNvPr>
          <p:cNvSpPr txBox="1"/>
          <p:nvPr/>
        </p:nvSpPr>
        <p:spPr>
          <a:xfrm>
            <a:off x="228379" y="5108436"/>
            <a:ext cx="2361993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7200" dirty="0"/>
              <a:t>тесты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F681C-B094-4D39-9B11-7488A84EA94C}"/>
              </a:ext>
            </a:extLst>
          </p:cNvPr>
          <p:cNvSpPr txBox="1"/>
          <p:nvPr/>
        </p:nvSpPr>
        <p:spPr>
          <a:xfrm>
            <a:off x="3457575" y="5314950"/>
            <a:ext cx="412003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dirty="0"/>
              <a:t>импровизации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8FFE3-6864-44C4-BD2D-64383CC882AB}"/>
              </a:ext>
            </a:extLst>
          </p:cNvPr>
          <p:cNvSpPr txBox="1"/>
          <p:nvPr/>
        </p:nvSpPr>
        <p:spPr>
          <a:xfrm>
            <a:off x="2070847" y="1755160"/>
            <a:ext cx="376898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/>
              <a:t>Соревнования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DF8B4-1625-468B-8617-331F4314B650}"/>
              </a:ext>
            </a:extLst>
          </p:cNvPr>
          <p:cNvSpPr txBox="1"/>
          <p:nvPr/>
        </p:nvSpPr>
        <p:spPr>
          <a:xfrm>
            <a:off x="3135133" y="2872017"/>
            <a:ext cx="227959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/>
              <a:t>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152346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EEB7A2-69E8-460A-8E86-00A9D620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22.03.2022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C17B5-4951-4386-99B8-59C42B1BEA56}"/>
              </a:ext>
            </a:extLst>
          </p:cNvPr>
          <p:cNvSpPr txBox="1"/>
          <p:nvPr/>
        </p:nvSpPr>
        <p:spPr>
          <a:xfrm>
            <a:off x="2600887" y="2598003"/>
            <a:ext cx="878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Спасибо за внимание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287351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79</TotalTime>
  <Words>145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Franklin Gothic Book</vt:lpstr>
      <vt:lpstr>1_РетроспективаVTI</vt:lpstr>
      <vt:lpstr>Методы и приемы обучения на уроке.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обучения на уроке.</dc:title>
  <dc:creator>yaroslav24q@gmail.com</dc:creator>
  <cp:lastModifiedBy>yaroslav24q@gmail.com</cp:lastModifiedBy>
  <cp:revision>2</cp:revision>
  <dcterms:created xsi:type="dcterms:W3CDTF">2022-03-22T11:21:58Z</dcterms:created>
  <dcterms:modified xsi:type="dcterms:W3CDTF">2022-03-22T12:40:59Z</dcterms:modified>
</cp:coreProperties>
</file>