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7" r:id="rId2"/>
    <p:sldId id="275" r:id="rId3"/>
    <p:sldId id="258" r:id="rId4"/>
    <p:sldId id="259" r:id="rId5"/>
    <p:sldId id="273" r:id="rId6"/>
    <p:sldId id="274" r:id="rId7"/>
    <p:sldId id="278" r:id="rId8"/>
    <p:sldId id="279" r:id="rId9"/>
    <p:sldId id="261" r:id="rId10"/>
    <p:sldId id="280" r:id="rId11"/>
    <p:sldId id="262" r:id="rId12"/>
    <p:sldId id="268" r:id="rId13"/>
    <p:sldId id="263" r:id="rId14"/>
    <p:sldId id="260" r:id="rId15"/>
    <p:sldId id="27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60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howGuides="1">
      <p:cViewPr varScale="1">
        <p:scale>
          <a:sx n="83" d="100"/>
          <a:sy n="83" d="100"/>
        </p:scale>
        <p:origin x="126" y="66"/>
      </p:cViewPr>
      <p:guideLst>
        <p:guide orient="horz" pos="2160"/>
        <p:guide pos="3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81CD6-EBF0-4B98-9ECA-B0398FE36FD7}" type="datetimeFigureOut">
              <a:rPr lang="ru-RU" smtClean="0"/>
              <a:t>19.10.2022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AA75F-FB29-44D6-919A-0500D94CEB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001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1CD5F7-8557-4432-821A-A1F481F39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920729-B5B4-4DD9-A85D-1C636D5C0F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041C73-1ED3-4634-9BFF-BB291B040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E4719-30B7-4970-8B05-554F5E7B557B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81CF95-04AA-4118-A6C9-2D20D1B94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DEC913-7783-4A61-9084-24F38A477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154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3239D1A-830E-4511-8530-200C3758FF39}"/>
              </a:ext>
            </a:extLst>
          </p:cNvPr>
          <p:cNvSpPr/>
          <p:nvPr userDrawn="1"/>
        </p:nvSpPr>
        <p:spPr>
          <a:xfrm>
            <a:off x="263501" y="5467682"/>
            <a:ext cx="7047499" cy="108899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000" y="1944001"/>
            <a:ext cx="6582403" cy="4268698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01" y="301319"/>
            <a:ext cx="7047499" cy="1325563"/>
          </a:xfrm>
        </p:spPr>
        <p:txBody>
          <a:bodyPr/>
          <a:lstStyle>
            <a:lvl1pPr algn="ctr">
              <a:defRPr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9">
            <a:extLst>
              <a:ext uri="{FF2B5EF4-FFF2-40B4-BE49-F238E27FC236}">
                <a16:creationId xmlns:a16="http://schemas.microsoft.com/office/drawing/2014/main" id="{7FAEBC53-3853-4752-B109-1382391CD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37451" y="301319"/>
            <a:ext cx="3970500" cy="591137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  <a:r>
              <a:rPr lang="en-US" dirty="0"/>
              <a:t>a</a:t>
            </a:r>
            <a:endParaRPr lang="ru-RU" dirty="0"/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07175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A1764CA-5E79-41D7-B5C3-C4B8A4DD5D0B}"/>
              </a:ext>
            </a:extLst>
          </p:cNvPr>
          <p:cNvSpPr/>
          <p:nvPr userDrawn="1"/>
        </p:nvSpPr>
        <p:spPr>
          <a:xfrm>
            <a:off x="8976000" y="0"/>
            <a:ext cx="3216000" cy="6858000"/>
          </a:xfrm>
          <a:prstGeom prst="rect">
            <a:avLst/>
          </a:prstGeom>
          <a:solidFill>
            <a:srgbClr val="246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66000" y="346319"/>
            <a:ext cx="4635001" cy="3037681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56100A-20DC-4083-AEEF-9487FCEF9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148" y="2034000"/>
            <a:ext cx="6705600" cy="211499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48" y="365125"/>
            <a:ext cx="6705600" cy="1325563"/>
          </a:xfrm>
        </p:spPr>
        <p:txBody>
          <a:bodyPr/>
          <a:lstStyle>
            <a:lvl1pPr>
              <a:defRPr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Рисунок 7">
            <a:extLst>
              <a:ext uri="{FF2B5EF4-FFF2-40B4-BE49-F238E27FC236}">
                <a16:creationId xmlns:a16="http://schemas.microsoft.com/office/drawing/2014/main" id="{33940538-1326-4C42-99A7-06766F7828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81936" y="3541318"/>
            <a:ext cx="4635001" cy="3037682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5E926142-FF87-471A-B783-9FD65D53B3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148" y="4377876"/>
            <a:ext cx="6705600" cy="211499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67868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9DE27A-5E96-4444-B00D-028ED3F1E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048C76-039D-453A-95C1-4BA434FC5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B4D3C-3E94-48E4-AA74-5E5E05451F6A}" type="datetime1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0DB9222-2BE1-4A13-94CB-1F4368EAE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457048-5121-425B-B26E-C3717F12C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576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DF231-B2FD-4B7A-B5CD-374161562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2CE17A-4D73-43D1-9238-E55442AC7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D071E0-7EB3-40A2-834A-C3328684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DD71A-4F2C-4D00-A7DC-21583F17D68E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721D76-9456-42DE-B419-578A37701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18B713-4814-45C6-ADA7-381FA52D7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616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D3400-B609-4CC3-B66D-E76DFE11F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B45629-3E29-40E5-8D1C-D83F645126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C316CE-1E89-4067-906D-D955DC82C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D7CD3B-A164-489E-8079-77267EB71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BC8BB-F8A3-46FA-8537-9670589904C2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A799DA-4CD2-44B8-B3F3-9DBEBE7E4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491B69-656A-4383-9000-9A7E9B687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058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945E6-2268-4D3C-8E6F-90769DC80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2655F3-D84F-415F-8632-838B525AE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A04799-5C04-4B36-9B8E-83241FDE1F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DB2CB76-814C-47B2-A5EB-C50DAE18BC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1D1FDA-8421-4C7C-B290-EAC4205BFF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13B7BC3-923A-43DC-990D-FC7F860D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BF46E-5D5F-4CF1-84D2-767A920CE3D8}" type="datetime1">
              <a:rPr lang="ru-RU" smtClean="0"/>
              <a:t>19.10.2022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A40D7DC-956C-4F9B-B004-BD9ADF8B6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4B52A20-89D3-497E-B4C8-A6DEAD40A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58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35A4E-1AF7-490D-BFE4-E21F52918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3044C47-08CD-4A17-8247-E956A3FBD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B6F46-D53E-4A2B-A11E-72ECFC595BEC}" type="datetime1">
              <a:rPr lang="ru-RU" smtClean="0"/>
              <a:t>19.10.2022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1C9E3E-6EAE-4AD4-A15B-6C828F40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FCAFD59-ED56-4A32-8C20-46C1731A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246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2572F9C-B2A4-46CB-BBC4-C617C6C6F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D06F0-8E95-4117-9E10-E9E305FA7CC8}" type="datetime1">
              <a:rPr lang="ru-RU" smtClean="0"/>
              <a:t>19.10.2022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608DAC5-2905-4CA3-877F-BA4AC764F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3370B56-7DD0-4BC0-8F26-1D0F8572D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285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18839-1342-4439-A018-3380A6CA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C97762-1975-4144-9B88-5AD398CCF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F1533F-E47D-4A88-ADB7-07F2172678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C9B5F5-B73D-4A98-90C9-02F8ADF03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A945E-2C10-4DAE-B8BE-5613674D81D4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5E6426-D146-47C7-A5FA-BC58B1BFD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5106CF-4A4D-4ECF-88A0-58C96EC85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583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3A2618-217A-416A-8D6B-6F35900D1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2C6FCF0-FDFE-44AB-BBFB-3C687CA35B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DD11030-36B0-427A-9452-72D852306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4753E7-511E-4912-9469-370A0C9CD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AE0E7-2ABF-4B2E-BA2F-B855B27A631D}" type="datetime1">
              <a:rPr lang="ru-RU" smtClean="0"/>
              <a:t>19.10.2022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32D637-BD75-4661-835A-3B18A4160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EEFFA-4E61-4FB2-9961-01D99CB9C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98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4AA6A93-D06D-4918-9B25-DDA3493DB4A7}"/>
              </a:ext>
            </a:extLst>
          </p:cNvPr>
          <p:cNvSpPr/>
          <p:nvPr userDrawn="1"/>
        </p:nvSpPr>
        <p:spPr>
          <a:xfrm>
            <a:off x="-1" y="-9184"/>
            <a:ext cx="12192001" cy="6867183"/>
          </a:xfrm>
          <a:prstGeom prst="rect">
            <a:avLst/>
          </a:prstGeom>
          <a:solidFill>
            <a:srgbClr val="246086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DE7DA0-E59A-4865-A07D-FFF8B680804C}"/>
              </a:ext>
            </a:extLst>
          </p:cNvPr>
          <p:cNvSpPr/>
          <p:nvPr userDrawn="1"/>
        </p:nvSpPr>
        <p:spPr>
          <a:xfrm>
            <a:off x="966000" y="2371500"/>
            <a:ext cx="10260000" cy="2115000"/>
          </a:xfrm>
          <a:prstGeom prst="rect">
            <a:avLst/>
          </a:prstGeom>
          <a:solidFill>
            <a:schemeClr val="bg2">
              <a:lumMod val="2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82FC1B94-B0B9-4B6A-8218-C8C00BEA1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400" y="2761625"/>
            <a:ext cx="9807600" cy="132556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471004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9BBDBE-4C52-4AB5-84F8-7D002BA10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90B7FAC-A260-48C5-B763-359CCB172A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579448-BF74-4A5D-AD70-AC946F63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661DE-F6A5-4C18-9569-DE2831AD4F46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14F16B-EA66-4FB2-9ADE-B68E8FEDF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685347-8C92-4AC1-9238-55EBC38E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967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2B8122-9C8F-41AA-A5DA-190D3DBDDC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2ADBF3-D461-4082-A004-55F24B8F6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C41B9A-A3CA-4BD2-90E5-A598B3765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62C-7665-4ECC-AC22-BB9652024C15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D52E78-F48F-4182-91F6-2D5B38E08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14ADC1-244C-413F-B65E-77EDC5E7B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11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FBBB08D-5216-4008-B97A-09B99910BFB1}"/>
              </a:ext>
            </a:extLst>
          </p:cNvPr>
          <p:cNvSpPr/>
          <p:nvPr userDrawn="1"/>
        </p:nvSpPr>
        <p:spPr>
          <a:xfrm>
            <a:off x="-1" y="-9184"/>
            <a:ext cx="12192001" cy="6867183"/>
          </a:xfrm>
          <a:prstGeom prst="rect">
            <a:avLst/>
          </a:prstGeom>
          <a:solidFill>
            <a:srgbClr val="246086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ECDB09-5E83-4275-BBB8-3B192F647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505EF8-7397-4F79-980E-40C6A6C82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EDE99C-96B4-4B0C-9EB0-499540BA7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4E91CB05-F129-4FD4-B690-C38DF5F932DB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366E90-CF4C-4196-BD9F-ADF8E3572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97619A-D243-4547-AA3F-00C07B374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64E610A3-CB9F-4EC5-9BF0-C6A91E1D9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79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A1764CA-5E79-41D7-B5C3-C4B8A4DD5D0B}"/>
              </a:ext>
            </a:extLst>
          </p:cNvPr>
          <p:cNvSpPr/>
          <p:nvPr userDrawn="1"/>
        </p:nvSpPr>
        <p:spPr>
          <a:xfrm>
            <a:off x="8976000" y="0"/>
            <a:ext cx="3216000" cy="6858000"/>
          </a:xfrm>
          <a:prstGeom prst="rect">
            <a:avLst/>
          </a:prstGeom>
          <a:solidFill>
            <a:srgbClr val="246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66000" y="234000"/>
            <a:ext cx="4635001" cy="639000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56100A-20DC-4083-AEEF-9487FCEF9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6148" y="2034000"/>
            <a:ext cx="6705600" cy="4432681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defRPr>
                <a:latin typeface="+mn-lt"/>
                <a:cs typeface="Arial" panose="020B0604020202020204" pitchFamily="34" charset="0"/>
              </a:defRPr>
            </a:lvl3pPr>
            <a:lvl4pPr>
              <a:defRPr>
                <a:latin typeface="+mn-lt"/>
                <a:cs typeface="Arial" panose="020B0604020202020204" pitchFamily="34" charset="0"/>
              </a:defRPr>
            </a:lvl4pPr>
            <a:lvl5pPr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48" y="365125"/>
            <a:ext cx="6705600" cy="1325563"/>
          </a:xfrm>
        </p:spPr>
        <p:txBody>
          <a:bodyPr/>
          <a:lstStyle>
            <a:lvl1pPr>
              <a:defRPr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96905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000" y="414000"/>
            <a:ext cx="4263549" cy="443268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56100A-20DC-4083-AEEF-9487FCEF9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4171" y="2124000"/>
            <a:ext cx="5246830" cy="4432681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0999" y="414000"/>
            <a:ext cx="5220001" cy="1325563"/>
          </a:xfrm>
        </p:spPr>
        <p:txBody>
          <a:bodyPr>
            <a:normAutofit/>
          </a:bodyPr>
          <a:lstStyle>
            <a:lvl1pPr>
              <a:defRPr sz="4000"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Рисунок 7">
            <a:extLst>
              <a:ext uri="{FF2B5EF4-FFF2-40B4-BE49-F238E27FC236}">
                <a16:creationId xmlns:a16="http://schemas.microsoft.com/office/drawing/2014/main" id="{BB29ED9D-CDAC-4808-BE7B-7CC3EE732C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32451" y="2124000"/>
            <a:ext cx="4263549" cy="443268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265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000" y="414000"/>
            <a:ext cx="4263549" cy="562500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56100A-20DC-4083-AEEF-9487FCEF9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30425" y="2003614"/>
            <a:ext cx="5246830" cy="1889999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0425" y="414000"/>
            <a:ext cx="5270575" cy="1325563"/>
          </a:xfrm>
        </p:spPr>
        <p:txBody>
          <a:bodyPr>
            <a:normAutofit/>
          </a:bodyPr>
          <a:lstStyle>
            <a:lvl1pPr>
              <a:defRPr sz="4000"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Рисунок 7">
            <a:extLst>
              <a:ext uri="{FF2B5EF4-FFF2-40B4-BE49-F238E27FC236}">
                <a16:creationId xmlns:a16="http://schemas.microsoft.com/office/drawing/2014/main" id="{CE73CE77-5725-4BF9-B0D0-82F43637CB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46584" y="4157664"/>
            <a:ext cx="5246830" cy="236268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Рисунок 7">
            <a:extLst>
              <a:ext uri="{FF2B5EF4-FFF2-40B4-BE49-F238E27FC236}">
                <a16:creationId xmlns:a16="http://schemas.microsoft.com/office/drawing/2014/main" id="{5CEA7C33-69FF-4818-80C5-9F75952361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01000" y="4157664"/>
            <a:ext cx="5246830" cy="236268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986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000" y="414000"/>
            <a:ext cx="5625000" cy="301500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FA56100A-20DC-4083-AEEF-9487FCEF9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54171" y="4599000"/>
            <a:ext cx="5246830" cy="1957681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0999" y="414000"/>
            <a:ext cx="5220001" cy="1755000"/>
          </a:xfrm>
        </p:spPr>
        <p:txBody>
          <a:bodyPr>
            <a:normAutofit/>
          </a:bodyPr>
          <a:lstStyle>
            <a:lvl1pPr>
              <a:defRPr sz="4000"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Рисунок 7">
            <a:extLst>
              <a:ext uri="{FF2B5EF4-FFF2-40B4-BE49-F238E27FC236}">
                <a16:creationId xmlns:a16="http://schemas.microsoft.com/office/drawing/2014/main" id="{BB29ED9D-CDAC-4808-BE7B-7CC3EE732C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1000" y="3609002"/>
            <a:ext cx="5625000" cy="2947680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F7229475-E52D-403F-9B4E-200CE735EF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83500" y="2472659"/>
            <a:ext cx="3847500" cy="195768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1" name="Текст 9">
            <a:extLst>
              <a:ext uri="{FF2B5EF4-FFF2-40B4-BE49-F238E27FC236}">
                <a16:creationId xmlns:a16="http://schemas.microsoft.com/office/drawing/2014/main" id="{54C73A8B-E972-449C-AC10-5C28C8A7F4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79285" y="2450159"/>
            <a:ext cx="3847500" cy="195768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304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>
            <a:extLst>
              <a:ext uri="{FF2B5EF4-FFF2-40B4-BE49-F238E27FC236}">
                <a16:creationId xmlns:a16="http://schemas.microsoft.com/office/drawing/2014/main" id="{EFB2C84D-D9EC-4777-8874-B38F8554B7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51000" y="1764000"/>
            <a:ext cx="3386451" cy="4453243"/>
          </a:xfrm>
        </p:spPr>
        <p:txBody>
          <a:bodyPr/>
          <a:lstStyle>
            <a:lvl1pPr>
              <a:defRPr>
                <a:latin typeface="+mn-lt"/>
                <a:cs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id="{84A9E554-4AEF-4D4F-9F71-9A8F638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925" y="144001"/>
            <a:ext cx="11655000" cy="1192680"/>
          </a:xfrm>
        </p:spPr>
        <p:txBody>
          <a:bodyPr/>
          <a:lstStyle>
            <a:lvl1pPr algn="ctr">
              <a:defRPr b="1"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Текст 9">
            <a:extLst>
              <a:ext uri="{FF2B5EF4-FFF2-40B4-BE49-F238E27FC236}">
                <a16:creationId xmlns:a16="http://schemas.microsoft.com/office/drawing/2014/main" id="{7FAEBC53-3853-4752-B109-1382391CD7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549" y="1764001"/>
            <a:ext cx="3386451" cy="4432681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id="{C45916BE-0C45-47CC-8160-2965B499C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52451" y="1784562"/>
            <a:ext cx="3386451" cy="4432681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55682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74117-4A74-4DDF-BFDB-43187E61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DA6DDD-D297-4D14-BF4B-188B2F5F6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6C25E1-AA19-49F4-AFE1-1C403F1C2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0EE00-40A6-41AA-9EA6-FABEA7A62BAE}" type="datetime1">
              <a:rPr lang="ru-RU" smtClean="0"/>
              <a:t>19.10.2022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9CBCF4-82C3-4287-AC75-939F9082C2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1AC836-7E53-4EE2-A446-E6CE83F33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610A3-CB9F-4EC5-9BF0-C6A91E1D97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858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9" r:id="rId4"/>
    <p:sldLayoutId id="2147483661" r:id="rId5"/>
    <p:sldLayoutId id="2147483663" r:id="rId6"/>
    <p:sldLayoutId id="2147483665" r:id="rId7"/>
    <p:sldLayoutId id="2147483666" r:id="rId8"/>
    <p:sldLayoutId id="2147483664" r:id="rId9"/>
    <p:sldLayoutId id="2147483667" r:id="rId10"/>
    <p:sldLayoutId id="2147483668" r:id="rId11"/>
    <p:sldLayoutId id="2147483662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8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113" b="5905"/>
          <a:stretch/>
        </p:blipFill>
        <p:spPr>
          <a:xfrm>
            <a:off x="0" y="0"/>
            <a:ext cx="12171000" cy="6939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86160" y="2490003"/>
            <a:ext cx="7605000" cy="2025000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90F83-69D0-4101-A0C7-CB91F1271B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3508" y="2708999"/>
            <a:ext cx="7390304" cy="14850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 знака отличия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ГТО </a:t>
            </a:r>
            <a:b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Олимпийской медали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7337" y="338629"/>
            <a:ext cx="1822862" cy="16338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474000" y="301210"/>
            <a:ext cx="7065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Краевое государственное автономное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образовательное учреждение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«Колледж технологии и сервиса»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41000" y="6156122"/>
            <a:ext cx="864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2022г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54022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5E47AAB-5A8D-4FBF-B015-BC39FB1ACF12}"/>
              </a:ext>
            </a:extLst>
          </p:cNvPr>
          <p:cNvSpPr/>
          <p:nvPr/>
        </p:nvSpPr>
        <p:spPr>
          <a:xfrm>
            <a:off x="291000" y="4730469"/>
            <a:ext cx="11636074" cy="182598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83AE3D76-0966-44D4-8B06-05582FAE37D9}"/>
              </a:ext>
            </a:extLst>
          </p:cNvPr>
          <p:cNvSpPr txBox="1">
            <a:spLocks/>
          </p:cNvSpPr>
          <p:nvPr/>
        </p:nvSpPr>
        <p:spPr>
          <a:xfrm>
            <a:off x="997960" y="3503678"/>
            <a:ext cx="3082902" cy="81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B9F91E5A-8B89-45CF-B369-BB680341570F}"/>
              </a:ext>
            </a:extLst>
          </p:cNvPr>
          <p:cNvSpPr txBox="1">
            <a:spLocks/>
          </p:cNvSpPr>
          <p:nvPr/>
        </p:nvSpPr>
        <p:spPr>
          <a:xfrm>
            <a:off x="8906792" y="1489052"/>
            <a:ext cx="2781830" cy="134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A5979DC9-316A-4AAA-9207-444074D67C47}"/>
              </a:ext>
            </a:extLst>
          </p:cNvPr>
          <p:cNvSpPr txBox="1">
            <a:spLocks/>
          </p:cNvSpPr>
          <p:nvPr/>
        </p:nvSpPr>
        <p:spPr>
          <a:xfrm>
            <a:off x="8906792" y="3624519"/>
            <a:ext cx="2827433" cy="1140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6000" y="6511200"/>
            <a:ext cx="40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53AA0CD9-51A0-4BFF-9DB2-F027F84C54ED}" type="slidenum">
              <a:rPr lang="ru-RU" sz="1600"/>
              <a:pPr/>
              <a:t>10</a:t>
            </a:fld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1808361" y="240011"/>
            <a:ext cx="4545001" cy="147976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2014 года</a:t>
            </a:r>
          </a:p>
        </p:txBody>
      </p:sp>
      <p:sp>
        <p:nvSpPr>
          <p:cNvPr id="33" name="Текст 2"/>
          <p:cNvSpPr>
            <a:spLocks noGrp="1"/>
          </p:cNvSpPr>
          <p:nvPr>
            <p:ph type="body" sz="quarter" idx="12"/>
          </p:nvPr>
        </p:nvSpPr>
        <p:spPr>
          <a:xfrm>
            <a:off x="290999" y="4765236"/>
            <a:ext cx="11636074" cy="17912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ГТО</a:t>
            </a:r>
          </a:p>
          <a:p>
            <a:pPr algn="ctr">
              <a:spcBef>
                <a:spcPts val="0"/>
              </a:spcBef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 и доступность;</a:t>
            </a:r>
          </a:p>
          <a:p>
            <a:pPr algn="ctr">
              <a:spcBef>
                <a:spcPts val="0"/>
              </a:spcBef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оздоровительная и личностно ориентированная направленность;</a:t>
            </a:r>
          </a:p>
          <a:p>
            <a:pPr algn="ctr">
              <a:spcBef>
                <a:spcPts val="0"/>
              </a:spcBef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обязательность медицинского контроля;</a:t>
            </a:r>
          </a:p>
          <a:p>
            <a:pPr algn="ctr">
              <a:spcBef>
                <a:spcPts val="0"/>
              </a:spcBef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региональных особенностей и национальных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2"/>
          </p:nvPr>
        </p:nvSpPr>
        <p:spPr>
          <a:xfrm>
            <a:off x="290999" y="1719000"/>
            <a:ext cx="7020001" cy="29114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физкультурно-спортивный комплекс предусматривает подготовку к выполнению и непосредственное выполнение различными возрастными группами (от 6 до 70 лет и старше) населения Российской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установленных нормативов Всероссийского физкультурно-спортивного комплекса по 3 уровням трудности, соответствующим золотому, серебряному и бронзовому знакам отличия Всероссийского физкультурно-спортивного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976" y="594000"/>
            <a:ext cx="4491527" cy="2545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589" y="3382401"/>
            <a:ext cx="1248000" cy="124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0208" y="3364641"/>
            <a:ext cx="1248000" cy="12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7549" y="3381317"/>
            <a:ext cx="1228093" cy="122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40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5E47AAB-5A8D-4FBF-B015-BC39FB1ACF12}"/>
              </a:ext>
            </a:extLst>
          </p:cNvPr>
          <p:cNvSpPr/>
          <p:nvPr/>
        </p:nvSpPr>
        <p:spPr>
          <a:xfrm>
            <a:off x="264926" y="4730699"/>
            <a:ext cx="11636074" cy="182598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DDBB834-2AAA-4AE5-BF40-4253610FE9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" t="-169" r="40230" b="169"/>
          <a:stretch/>
        </p:blipFill>
        <p:spPr>
          <a:xfrm>
            <a:off x="3957747" y="957402"/>
            <a:ext cx="4052364" cy="52964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6EA14C05-4F82-42E7-98A4-1F76BD1DE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5243" y="182756"/>
            <a:ext cx="4797372" cy="8099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 </a:t>
            </a:r>
            <a:r>
              <a:rPr lang="ru-RU" dirty="0" smtClean="0">
                <a:solidFill>
                  <a:srgbClr val="246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45900A46-F0CE-4232-837A-11B0DEB5A1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38115" y="1764000"/>
            <a:ext cx="3082902" cy="1349999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продолжительность жизни граждан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83AE3D76-0966-44D4-8B06-05582FAE37D9}"/>
              </a:ext>
            </a:extLst>
          </p:cNvPr>
          <p:cNvSpPr txBox="1">
            <a:spLocks/>
          </p:cNvSpPr>
          <p:nvPr/>
        </p:nvSpPr>
        <p:spPr>
          <a:xfrm>
            <a:off x="997960" y="3503678"/>
            <a:ext cx="3082902" cy="81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здоровье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нации</a:t>
            </a: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087E6038-2220-4742-9F75-77CBE1C8217B}"/>
              </a:ext>
            </a:extLst>
          </p:cNvPr>
          <p:cNvSpPr txBox="1">
            <a:spLocks/>
          </p:cNvSpPr>
          <p:nvPr/>
        </p:nvSpPr>
        <p:spPr>
          <a:xfrm>
            <a:off x="905847" y="4968689"/>
            <a:ext cx="2800717" cy="13499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населения потребность вести здоровый образ </a:t>
            </a:r>
            <a:r>
              <a:rPr lang="ru-RU" sz="3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</a:t>
            </a:r>
            <a:endParaRPr lang="ru-RU" sz="3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A9E93A-32E1-48B7-911C-1BA9FB1EAD2F}"/>
              </a:ext>
            </a:extLst>
          </p:cNvPr>
          <p:cNvSpPr txBox="1"/>
          <p:nvPr/>
        </p:nvSpPr>
        <p:spPr>
          <a:xfrm flipH="1">
            <a:off x="295005" y="1871665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31011F-524E-4D4F-9E5B-E9DAF949FC02}"/>
              </a:ext>
            </a:extLst>
          </p:cNvPr>
          <p:cNvSpPr txBox="1"/>
          <p:nvPr/>
        </p:nvSpPr>
        <p:spPr>
          <a:xfrm flipH="1">
            <a:off x="274929" y="3605631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4AE9048-E767-44F4-AC93-655CC1CC8E5C}"/>
              </a:ext>
            </a:extLst>
          </p:cNvPr>
          <p:cNvSpPr txBox="1"/>
          <p:nvPr/>
        </p:nvSpPr>
        <p:spPr>
          <a:xfrm flipH="1">
            <a:off x="333162" y="5351302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</a:t>
            </a: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B9F91E5A-8B89-45CF-B369-BB680341570F}"/>
              </a:ext>
            </a:extLst>
          </p:cNvPr>
          <p:cNvSpPr txBox="1">
            <a:spLocks/>
          </p:cNvSpPr>
          <p:nvPr/>
        </p:nvSpPr>
        <p:spPr>
          <a:xfrm>
            <a:off x="8906792" y="1489052"/>
            <a:ext cx="2781830" cy="13499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число граждан страны, систематически занимающихся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физкультурой</a:t>
            </a: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A5979DC9-316A-4AAA-9207-444074D67C47}"/>
              </a:ext>
            </a:extLst>
          </p:cNvPr>
          <p:cNvSpPr txBox="1">
            <a:spLocks/>
          </p:cNvSpPr>
          <p:nvPr/>
        </p:nvSpPr>
        <p:spPr>
          <a:xfrm>
            <a:off x="8983567" y="3380699"/>
            <a:ext cx="2827433" cy="1140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Модернизировать и улучшить систему физвоспитания</a:t>
            </a: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Текст 9">
            <a:extLst>
              <a:ext uri="{FF2B5EF4-FFF2-40B4-BE49-F238E27FC236}">
                <a16:creationId xmlns:a16="http://schemas.microsoft.com/office/drawing/2014/main" id="{813CC92B-947A-4691-AFBF-D51BB3AE53CE}"/>
              </a:ext>
            </a:extLst>
          </p:cNvPr>
          <p:cNvSpPr txBox="1">
            <a:spLocks/>
          </p:cNvSpPr>
          <p:nvPr/>
        </p:nvSpPr>
        <p:spPr>
          <a:xfrm>
            <a:off x="8906792" y="4997399"/>
            <a:ext cx="3082902" cy="134999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толчок к развитию массового детского, школьного и студенческого спорта в </a:t>
            </a:r>
            <a:r>
              <a:rPr lang="ru-RU" sz="33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стране</a:t>
            </a:r>
            <a:endParaRPr lang="ru-RU" sz="3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679E59-5F16-4C8D-B6EB-0972F3E550A5}"/>
              </a:ext>
            </a:extLst>
          </p:cNvPr>
          <p:cNvSpPr txBox="1"/>
          <p:nvPr/>
        </p:nvSpPr>
        <p:spPr>
          <a:xfrm flipH="1">
            <a:off x="8256000" y="1854224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73F908-3840-41C5-8E7E-A086C11F69F5}"/>
              </a:ext>
            </a:extLst>
          </p:cNvPr>
          <p:cNvSpPr txBox="1"/>
          <p:nvPr/>
        </p:nvSpPr>
        <p:spPr>
          <a:xfrm flipH="1">
            <a:off x="8246984" y="3459654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5ABB86F-034C-44F1-83D0-242E60A39134}"/>
              </a:ext>
            </a:extLst>
          </p:cNvPr>
          <p:cNvSpPr txBox="1"/>
          <p:nvPr/>
        </p:nvSpPr>
        <p:spPr>
          <a:xfrm flipH="1">
            <a:off x="8256000" y="5351302"/>
            <a:ext cx="926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466000" y="6511200"/>
            <a:ext cx="585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53AA0CD9-51A0-4BFF-9DB2-F027F84C54ED}" type="slidenum">
              <a:rPr lang="ru-RU" sz="1600"/>
              <a:pPr/>
              <a:t>11</a:t>
            </a:fld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21062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56D77F-5121-41C4-814E-9D468FF555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25921" r="3542" b="9774"/>
          <a:stretch/>
        </p:blipFill>
        <p:spPr>
          <a:xfrm>
            <a:off x="2181000" y="1604482"/>
            <a:ext cx="9103751" cy="47061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383E961-A5D5-4091-B787-54B76CAE1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402" y="515829"/>
            <a:ext cx="7047499" cy="790881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группы </a:t>
            </a:r>
            <a:r>
              <a:rPr lang="ru-RU" dirty="0" smtClean="0">
                <a:solidFill>
                  <a:srgbClr val="246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dirty="0">
              <a:solidFill>
                <a:srgbClr val="2460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7">
            <a:extLst>
              <a:ext uri="{FF2B5EF4-FFF2-40B4-BE49-F238E27FC236}">
                <a16:creationId xmlns:a16="http://schemas.microsoft.com/office/drawing/2014/main" id="{AB2A46FD-B10A-4C27-9968-AB30AEA599EF}"/>
              </a:ext>
            </a:extLst>
          </p:cNvPr>
          <p:cNvSpPr txBox="1">
            <a:spLocks/>
          </p:cNvSpPr>
          <p:nvPr/>
        </p:nvSpPr>
        <p:spPr>
          <a:xfrm>
            <a:off x="7621101" y="3565758"/>
            <a:ext cx="3970500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1" name="Текст 7">
            <a:extLst>
              <a:ext uri="{FF2B5EF4-FFF2-40B4-BE49-F238E27FC236}">
                <a16:creationId xmlns:a16="http://schemas.microsoft.com/office/drawing/2014/main" id="{FF1C2DB9-1EBB-45AC-A419-48B73A482FE5}"/>
              </a:ext>
            </a:extLst>
          </p:cNvPr>
          <p:cNvSpPr txBox="1">
            <a:spLocks/>
          </p:cNvSpPr>
          <p:nvPr/>
        </p:nvSpPr>
        <p:spPr>
          <a:xfrm>
            <a:off x="7613901" y="5028438"/>
            <a:ext cx="3970500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86000" y="6554870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12</a:t>
            </a:fld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5875" y="206073"/>
            <a:ext cx="1248000" cy="1248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6000" y="229775"/>
            <a:ext cx="1248000" cy="124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73858" y="243001"/>
            <a:ext cx="1228093" cy="12280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043" y="0"/>
            <a:ext cx="8259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9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56D77F-5121-41C4-814E-9D468FF555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78" y="1944001"/>
            <a:ext cx="6404648" cy="4268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F383E961-A5D5-4091-B787-54B76CAE1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489" y="442620"/>
            <a:ext cx="7047499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упражнений </a:t>
            </a:r>
            <a:r>
              <a:rPr lang="ru-RU" dirty="0" smtClean="0">
                <a:solidFill>
                  <a:srgbClr val="2460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dirty="0">
              <a:solidFill>
                <a:srgbClr val="2460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D0270EB-56A5-465A-90F6-FB67849A2B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341283" y="442620"/>
            <a:ext cx="3970500" cy="6136379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246086"/>
                </a:solidFill>
              </a:rPr>
              <a:t>Б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60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 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2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ыжки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pa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длин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дтягив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тжим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дняти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зиции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лёж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пин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ёд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(н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льц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Лыжный к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pocc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льб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вм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тич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из эл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opy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Typ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тич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кий п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ющий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льны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вык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–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нти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зжиг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solidFill>
                <a:srgbClr val="246086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24608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21000" y="6505734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13</a:t>
            </a:fld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2078" y="-13712"/>
            <a:ext cx="839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6000" y="1063617"/>
            <a:ext cx="2816200" cy="278611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618" y="1269000"/>
            <a:ext cx="2828789" cy="279221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DEEC7E8-BE7A-41F8-AF6A-6EDB717B7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6000" y="400835"/>
            <a:ext cx="6395575" cy="1325563"/>
          </a:xfrm>
        </p:spPr>
        <p:txBody>
          <a:bodyPr>
            <a:no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знак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sz="4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211" y="1964601"/>
            <a:ext cx="2828789" cy="278611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237200" y="4150550"/>
            <a:ext cx="2925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Бронзовый знак отличия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физкультурно-спортивного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33105" y="4988917"/>
            <a:ext cx="318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Серебряный знак отличия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физкультурно-спортивного комплекса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85183" y="4239000"/>
            <a:ext cx="30135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знак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Всероссийского физкультурно-спортивного комплекса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86000" y="6519446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14</a:t>
            </a:fld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043" y="0"/>
            <a:ext cx="825964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2078" y="0"/>
            <a:ext cx="839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1000" y="639000"/>
            <a:ext cx="3259852" cy="813874"/>
          </a:xfrm>
        </p:spPr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1C5015C5-CA70-4439-BE96-EAE704CCB8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71000" y="1944000"/>
            <a:ext cx="7335000" cy="3285000"/>
          </a:xfrm>
        </p:spPr>
        <p:txBody>
          <a:bodyPr>
            <a:normAutofit fontScale="62500" lnSpcReduction="20000"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://gtogto.ru/normy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://2022year.ru/interesno-o-2022/normativy-gto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://firstdone.ru/raznoe/gto-chto-eto-takoe-i-dlya-chego-on-nuzhen.html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://onagradah.ru/vidy-znakov-gto/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://vossta.ru/normativ-gto-lijnie-gonki.html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://www.gto-normy.ru/beg-na-korotkie-distancii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000" y="827"/>
            <a:ext cx="839922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7"/>
            <a:ext cx="8259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5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3501" y="301319"/>
            <a:ext cx="11277499" cy="1325563"/>
          </a:xfrm>
        </p:spPr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возникновения комплекса ГТО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>
          <a:xfrm>
            <a:off x="741000" y="2529000"/>
            <a:ext cx="6660000" cy="2475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победы Великого Октября страна укреплялась, набирала политическую мощь, а энтузиазм советских людей, их тяга к новому стали проявляться во всех сферах жизни — в труде, культуре, науке, спорте.</a:t>
            </a:r>
          </a:p>
        </p:txBody>
      </p:sp>
      <p:pic>
        <p:nvPicPr>
          <p:cNvPr id="1026" name="Picture 2" descr="http://gto.ru/files/uploads/history/56eab19ee311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000" y="1224000"/>
            <a:ext cx="3690000" cy="49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51407" y="64919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046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4BFC6D-89FE-4473-A85E-AE22223B68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4" r="1791"/>
          <a:stretch/>
        </p:blipFill>
        <p:spPr>
          <a:xfrm>
            <a:off x="7176000" y="349736"/>
            <a:ext cx="4680000" cy="6258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65B2F55E-580B-4296-905F-D1E4972E85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3156" y="1704844"/>
            <a:ext cx="6862844" cy="98158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rgbClr val="2460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«Готов к труду и обороне» (ГТО) 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 нормативная основа физического воспитания населения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страны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нацеленная на развитие массового спорта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EB6B96C1-61E4-429A-89CA-09BB7D4AD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48" y="365125"/>
            <a:ext cx="4789852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ГТО?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F9232F7-546C-4947-B7B2-9346E17A6273}"/>
              </a:ext>
            </a:extLst>
          </p:cNvPr>
          <p:cNvSpPr/>
          <p:nvPr/>
        </p:nvSpPr>
        <p:spPr>
          <a:xfrm>
            <a:off x="386141" y="3024000"/>
            <a:ext cx="650284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Blip>
                <a:blip r:embed="rId3"/>
              </a:buBlip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 ввести всесоюзные испытания «Готов к  труду и обороне» поступило в 1930 году, а ещё через год был          сформирован первый комплекс ГТО, включавший 21 норматив.</a:t>
            </a:r>
          </a:p>
          <a:p>
            <a:pPr algn="just"/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Blip>
                <a:blip r:embed="rId3"/>
              </a:buBlip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Всесоюзный физкультурный Комплекс «Готов к труду и обороне СССР» (ГТО) был введен в январе 1985 года. Он был адресован людям от 16 до 60 лет.</a:t>
            </a:r>
          </a:p>
          <a:p>
            <a:pPr algn="just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Blip>
                <a:blip r:embed="rId3"/>
              </a:buBlip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Возродили комплекс «Готов к труду и обороне» в 2014 году.  Был утвержден новый перечень испытаний, разработаны      нормативы, а также дизайн знаков отличия. 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01000" y="6439333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3</a:t>
            </a:fld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15601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45788721-D4F1-4AAF-A2ED-5A0C61418E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701000" y="1285898"/>
            <a:ext cx="6930000" cy="23400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1930 года газета "Комсомольская правда" напечатала обращение, в котором предлагалось установить всесоюзные испытания на право получения значка "Готов к труду и обороне".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Предлагалось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специальные нормы и требования, а тех, кто их выполнял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награждать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значком.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C5B6D61-EF81-4F2D-B5E2-C0D72A8A1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6001" y="414001"/>
            <a:ext cx="6435000" cy="900332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ГТО</a:t>
            </a:r>
            <a:endParaRPr lang="ru-RU" sz="4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38954E5-D897-4434-9555-16122C8979B6}"/>
              </a:ext>
            </a:extLst>
          </p:cNvPr>
          <p:cNvSpPr/>
          <p:nvPr/>
        </p:nvSpPr>
        <p:spPr>
          <a:xfrm>
            <a:off x="5831368" y="3657124"/>
            <a:ext cx="5894999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1931 года после общественного обсуждения был утвержден проект комплекса ГТО и стал нормативной основой системы физического воспитания для всей страны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ГТО: «Дальнейшее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физического воспитания и мобилизационной готовности советского народа, в первую очередь молодого поколения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31000" y="6488668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4</a:t>
            </a:fld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77" y="324000"/>
            <a:ext cx="2043192" cy="3211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875" y="534589"/>
            <a:ext cx="1960919" cy="32658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9702" r="9983"/>
          <a:stretch/>
        </p:blipFill>
        <p:spPr>
          <a:xfrm>
            <a:off x="1708104" y="3764459"/>
            <a:ext cx="3708324" cy="25856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3272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5E47AAB-5A8D-4FBF-B015-BC39FB1ACF12}"/>
              </a:ext>
            </a:extLst>
          </p:cNvPr>
          <p:cNvSpPr/>
          <p:nvPr/>
        </p:nvSpPr>
        <p:spPr>
          <a:xfrm>
            <a:off x="291000" y="4730469"/>
            <a:ext cx="11636074" cy="182598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83AE3D76-0966-44D4-8B06-05582FAE37D9}"/>
              </a:ext>
            </a:extLst>
          </p:cNvPr>
          <p:cNvSpPr txBox="1">
            <a:spLocks/>
          </p:cNvSpPr>
          <p:nvPr/>
        </p:nvSpPr>
        <p:spPr>
          <a:xfrm>
            <a:off x="997960" y="3503678"/>
            <a:ext cx="3082902" cy="81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B9F91E5A-8B89-45CF-B369-BB680341570F}"/>
              </a:ext>
            </a:extLst>
          </p:cNvPr>
          <p:cNvSpPr txBox="1">
            <a:spLocks/>
          </p:cNvSpPr>
          <p:nvPr/>
        </p:nvSpPr>
        <p:spPr>
          <a:xfrm>
            <a:off x="8906792" y="1489052"/>
            <a:ext cx="2781830" cy="134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A5979DC9-316A-4AAA-9207-444074D67C47}"/>
              </a:ext>
            </a:extLst>
          </p:cNvPr>
          <p:cNvSpPr txBox="1">
            <a:spLocks/>
          </p:cNvSpPr>
          <p:nvPr/>
        </p:nvSpPr>
        <p:spPr>
          <a:xfrm>
            <a:off x="8906792" y="3670897"/>
            <a:ext cx="2827433" cy="1140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6000" y="6511200"/>
            <a:ext cx="285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53AA0CD9-51A0-4BFF-9DB2-F027F84C54ED}" type="slidenum">
              <a:rPr lang="ru-RU" sz="1600"/>
              <a:pPr/>
              <a:t>5</a:t>
            </a:fld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4309225" y="382660"/>
            <a:ext cx="7425000" cy="178139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ГТО 1931-1936 годов </a:t>
            </a:r>
          </a:p>
          <a:p>
            <a:pPr marL="0" indent="0"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ступени)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Текст 2"/>
          <p:cNvSpPr>
            <a:spLocks noGrp="1"/>
          </p:cNvSpPr>
          <p:nvPr>
            <p:ph type="body" sz="quarter" idx="12"/>
          </p:nvPr>
        </p:nvSpPr>
        <p:spPr>
          <a:xfrm>
            <a:off x="291000" y="5079569"/>
            <a:ext cx="11636074" cy="14316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1931 году значки ГТО получили 24 тысячи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советских граждан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59848"/>
          <a:stretch/>
        </p:blipFill>
        <p:spPr>
          <a:xfrm>
            <a:off x="474748" y="783231"/>
            <a:ext cx="3780000" cy="31509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Текст 2"/>
          <p:cNvSpPr>
            <a:spLocks noGrp="1"/>
          </p:cNvSpPr>
          <p:nvPr>
            <p:ph type="body" sz="quarter" idx="12"/>
          </p:nvPr>
        </p:nvSpPr>
        <p:spPr>
          <a:xfrm>
            <a:off x="4400751" y="2178478"/>
            <a:ext cx="7333474" cy="2258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значка придуман 15-летним школьником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В.Токтаровым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 окончательный эскиз разработан художником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М.С.Ягужинским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11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F551C2B-5D6B-4E02-BAD2-F93395FD5C75}"/>
              </a:ext>
            </a:extLst>
          </p:cNvPr>
          <p:cNvSpPr/>
          <p:nvPr/>
        </p:nvSpPr>
        <p:spPr>
          <a:xfrm>
            <a:off x="1409483" y="1783037"/>
            <a:ext cx="8870758" cy="2115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03C1512-468D-4363-995A-5D766A368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000" y="576642"/>
            <a:ext cx="10657724" cy="979963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обладатель знака ГТО I ступени</a:t>
            </a:r>
            <a:endParaRPr lang="ru-RU" sz="4400" dirty="0">
              <a:solidFill>
                <a:srgbClr val="2460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08ABCE72-9B9E-4449-B5B1-4914FA26B2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31870" y="2041848"/>
            <a:ext cx="4410814" cy="19576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емпион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1915 года, чемпион РСФСР 1918, 1919 и 1922 годов; чемпион СССР 1924, 1927-28, 1932-35 годов; чемпион Европы 1927 года по конькобежному спорту</a:t>
            </a: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FE1E73BC-126E-4B72-86E1-5818295BE6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60193" y="2061659"/>
            <a:ext cx="3641497" cy="19576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Яков Федорович Мельников (13.01.1896 – 12.07.1960), первый заслуженный мастер спорта СССР (1934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56000" y="6453947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6</a:t>
            </a:fld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0" y="3441218"/>
            <a:ext cx="2036240" cy="2932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6001" y="3417126"/>
            <a:ext cx="1794678" cy="27835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865" y="3614189"/>
            <a:ext cx="1937138" cy="2586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715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5E47AAB-5A8D-4FBF-B015-BC39FB1ACF12}"/>
              </a:ext>
            </a:extLst>
          </p:cNvPr>
          <p:cNvSpPr/>
          <p:nvPr/>
        </p:nvSpPr>
        <p:spPr>
          <a:xfrm>
            <a:off x="291000" y="4730469"/>
            <a:ext cx="11636074" cy="182598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83AE3D76-0966-44D4-8B06-05582FAE37D9}"/>
              </a:ext>
            </a:extLst>
          </p:cNvPr>
          <p:cNvSpPr txBox="1">
            <a:spLocks/>
          </p:cNvSpPr>
          <p:nvPr/>
        </p:nvSpPr>
        <p:spPr>
          <a:xfrm>
            <a:off x="997960" y="3503678"/>
            <a:ext cx="3082902" cy="81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B9F91E5A-8B89-45CF-B369-BB680341570F}"/>
              </a:ext>
            </a:extLst>
          </p:cNvPr>
          <p:cNvSpPr txBox="1">
            <a:spLocks/>
          </p:cNvSpPr>
          <p:nvPr/>
        </p:nvSpPr>
        <p:spPr>
          <a:xfrm>
            <a:off x="8906792" y="1489052"/>
            <a:ext cx="2781830" cy="134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A5979DC9-316A-4AAA-9207-444074D67C47}"/>
              </a:ext>
            </a:extLst>
          </p:cNvPr>
          <p:cNvSpPr txBox="1">
            <a:spLocks/>
          </p:cNvSpPr>
          <p:nvPr/>
        </p:nvSpPr>
        <p:spPr>
          <a:xfrm>
            <a:off x="8906792" y="3670897"/>
            <a:ext cx="2827433" cy="1140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6000" y="6511200"/>
            <a:ext cx="285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53AA0CD9-51A0-4BFF-9DB2-F027F84C54ED}" type="slidenum">
              <a:rPr lang="ru-RU" sz="1600"/>
              <a:pPr/>
              <a:t>7</a:t>
            </a:fld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997960" y="382660"/>
            <a:ext cx="10736265" cy="81308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БГТО и ГТО  1961 года</a:t>
            </a:r>
          </a:p>
        </p:txBody>
      </p:sp>
      <p:sp>
        <p:nvSpPr>
          <p:cNvPr id="33" name="Текст 2"/>
          <p:cNvSpPr>
            <a:spLocks noGrp="1"/>
          </p:cNvSpPr>
          <p:nvPr>
            <p:ph type="body" sz="quarter" idx="12"/>
          </p:nvPr>
        </p:nvSpPr>
        <p:spPr>
          <a:xfrm>
            <a:off x="291000" y="5079569"/>
            <a:ext cx="11636074" cy="143163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Обновленный Комплекс ГТО состоял из трех ступеней.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БГТО — для школьников 14 — 15 лет, ГТО 1-й ступени — для юношей и девушек 16-18 лет,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2-й ступени — для молодежи 19 лет и старше.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2"/>
          </p:nvPr>
        </p:nvSpPr>
        <p:spPr>
          <a:xfrm>
            <a:off x="291000" y="3072500"/>
            <a:ext cx="11636074" cy="165797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1959 году в комплекс ГТО были внесены наиболее существенные изменения.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органичного сочетания программы по физическому воспитанию в школах и учебных заведениях, а также — система начисления очков за показанные результаты.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301" t="27912"/>
          <a:stretch/>
        </p:blipFill>
        <p:spPr>
          <a:xfrm>
            <a:off x="781868" y="1081053"/>
            <a:ext cx="10654338" cy="18168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3471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5E47AAB-5A8D-4FBF-B015-BC39FB1ACF12}"/>
              </a:ext>
            </a:extLst>
          </p:cNvPr>
          <p:cNvSpPr/>
          <p:nvPr/>
        </p:nvSpPr>
        <p:spPr>
          <a:xfrm>
            <a:off x="291000" y="4730469"/>
            <a:ext cx="11636074" cy="182598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id="{83AE3D76-0966-44D4-8B06-05582FAE37D9}"/>
              </a:ext>
            </a:extLst>
          </p:cNvPr>
          <p:cNvSpPr txBox="1">
            <a:spLocks/>
          </p:cNvSpPr>
          <p:nvPr/>
        </p:nvSpPr>
        <p:spPr>
          <a:xfrm>
            <a:off x="997960" y="3503678"/>
            <a:ext cx="3082902" cy="81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Текст 9">
            <a:extLst>
              <a:ext uri="{FF2B5EF4-FFF2-40B4-BE49-F238E27FC236}">
                <a16:creationId xmlns:a16="http://schemas.microsoft.com/office/drawing/2014/main" id="{B9F91E5A-8B89-45CF-B369-BB680341570F}"/>
              </a:ext>
            </a:extLst>
          </p:cNvPr>
          <p:cNvSpPr txBox="1">
            <a:spLocks/>
          </p:cNvSpPr>
          <p:nvPr/>
        </p:nvSpPr>
        <p:spPr>
          <a:xfrm>
            <a:off x="8906792" y="1489052"/>
            <a:ext cx="2781830" cy="1349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Текст 9">
            <a:extLst>
              <a:ext uri="{FF2B5EF4-FFF2-40B4-BE49-F238E27FC236}">
                <a16:creationId xmlns:a16="http://schemas.microsoft.com/office/drawing/2014/main" id="{A5979DC9-316A-4AAA-9207-444074D67C47}"/>
              </a:ext>
            </a:extLst>
          </p:cNvPr>
          <p:cNvSpPr txBox="1">
            <a:spLocks/>
          </p:cNvSpPr>
          <p:nvPr/>
        </p:nvSpPr>
        <p:spPr>
          <a:xfrm>
            <a:off x="8906792" y="3670897"/>
            <a:ext cx="2827433" cy="11407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66000" y="6511200"/>
            <a:ext cx="285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53AA0CD9-51A0-4BFF-9DB2-F027F84C54ED}" type="slidenum">
              <a:rPr lang="ru-RU" sz="1600"/>
              <a:pPr/>
              <a:t>8</a:t>
            </a:fld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852288" y="329237"/>
            <a:ext cx="10736265" cy="14243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Значки БГТО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I, II, III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ступеней выпуска    1972 года</a:t>
            </a:r>
          </a:p>
        </p:txBody>
      </p:sp>
      <p:sp>
        <p:nvSpPr>
          <p:cNvPr id="33" name="Текст 2"/>
          <p:cNvSpPr>
            <a:spLocks noGrp="1"/>
          </p:cNvSpPr>
          <p:nvPr>
            <p:ph type="body" sz="quarter" idx="12"/>
          </p:nvPr>
        </p:nvSpPr>
        <p:spPr>
          <a:xfrm>
            <a:off x="275756" y="4970432"/>
            <a:ext cx="11636074" cy="158796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Расширились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возрастные рамки комплекса: добавились ступени для школьников 10 — 13 лет и трудящихся 40 −60 лет. Теперь комплекс имел V возрастных ступеней и охватывал население в возрасте от 10 до 60 лет. 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2"/>
          <p:cNvSpPr>
            <a:spLocks noGrp="1"/>
          </p:cNvSpPr>
          <p:nvPr>
            <p:ph type="body" sz="quarter" idx="12"/>
          </p:nvPr>
        </p:nvSpPr>
        <p:spPr>
          <a:xfrm>
            <a:off x="291000" y="3352233"/>
            <a:ext cx="11636074" cy="1278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Введенный в 1972 году новый комплекс ГТО (утверждён постановлением ЦК КПСС и Совета Министров СССР 17 января 1972 года за № 61) позволил улучшить массовую физкультурно-спортивную работу в каждом коллективе, в спортивном клубе и в целом по стране, решить целый ряд важнейших вопросов, связанных с укреплением здоровья советских граждан.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33169"/>
          <a:stretch/>
        </p:blipFill>
        <p:spPr>
          <a:xfrm>
            <a:off x="3801000" y="1163500"/>
            <a:ext cx="7780362" cy="20886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710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0092C281-F21D-4946-BD5D-335C1BD2325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7" b="15112"/>
          <a:stretch/>
        </p:blipFill>
        <p:spPr>
          <a:xfrm>
            <a:off x="471001" y="3609000"/>
            <a:ext cx="5585376" cy="2924562"/>
          </a:xfr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8BBAF0A-586C-4CDF-9596-D92CC8B68E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9" b="13402"/>
          <a:stretch/>
        </p:blipFill>
        <p:spPr>
          <a:xfrm>
            <a:off x="471000" y="369001"/>
            <a:ext cx="5612206" cy="2925000"/>
          </a:xfr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0D456E92-7258-48F2-859E-794D432D0E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6000" y="4509000"/>
            <a:ext cx="4256830" cy="1767733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объявления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2007 году о проведении Олимпиады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Сочи 2014 интерес в комплексу ГТО начал возрождаться. 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F551C2B-5D6B-4E02-BAD2-F93395FD5C75}"/>
              </a:ext>
            </a:extLst>
          </p:cNvPr>
          <p:cNvSpPr/>
          <p:nvPr/>
        </p:nvSpPr>
        <p:spPr>
          <a:xfrm>
            <a:off x="3043035" y="1764000"/>
            <a:ext cx="8870758" cy="2115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03C1512-468D-4363-995A-5D766A368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584" y="504000"/>
            <a:ext cx="3523416" cy="764999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Судьба </a:t>
            </a:r>
            <a:r>
              <a:rPr lang="ru-RU" sz="4400" dirty="0" smtClean="0">
                <a:solidFill>
                  <a:srgbClr val="2460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ГТО</a:t>
            </a:r>
            <a:endParaRPr lang="ru-RU" sz="4400" dirty="0">
              <a:solidFill>
                <a:srgbClr val="2460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08ABCE72-9B9E-4449-B5B1-4914FA26B2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02979" y="1820159"/>
            <a:ext cx="4410814" cy="19576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1991 году комплекс прекратил свое фактическое существование, хотя с юридической точки зрения упразднен не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FE1E73BC-126E-4B72-86E1-5818295BE6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63689" y="1842659"/>
            <a:ext cx="3641497" cy="19576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зарождения ГТО совпал с гражданской войной. Первоначальная цель ГТО – сплотить народ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56000" y="6453947"/>
            <a:ext cx="2888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3AA0CD9-51A0-4BFF-9DB2-F027F84C54ED}" type="slidenum">
              <a:rPr lang="ru-RU" sz="1600"/>
              <a:pPr/>
              <a:t>9</a:t>
            </a:fld>
            <a:endParaRPr lang="ru-RU" sz="1600" dirty="0"/>
          </a:p>
        </p:txBody>
      </p:sp>
      <p:pic>
        <p:nvPicPr>
          <p:cNvPr id="10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6" r="90948" b="11693"/>
          <a:stretch>
            <a:fillRect/>
          </a:stretch>
        </p:blipFill>
        <p:spPr bwMode="auto">
          <a:xfrm>
            <a:off x="7266000" y="2126738"/>
            <a:ext cx="117361" cy="134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2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</TotalTime>
  <Words>642</Words>
  <Application>Microsoft Office PowerPoint</Application>
  <PresentationFormat>Широкоэкранный</PresentationFormat>
  <Paragraphs>97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Тема Office</vt:lpstr>
      <vt:lpstr>«От знака отличия ГТО  к  Олимпийской медали»</vt:lpstr>
      <vt:lpstr>Предпосылки возникновения комплекса ГТО</vt:lpstr>
      <vt:lpstr>Что такое  ГТО?</vt:lpstr>
      <vt:lpstr>Первый Комплекс ГТО</vt:lpstr>
      <vt:lpstr>Презентация PowerPoint</vt:lpstr>
      <vt:lpstr>Первый обладатель знака ГТО I ступени</vt:lpstr>
      <vt:lpstr>Презентация PowerPoint</vt:lpstr>
      <vt:lpstr>Презентация PowerPoint</vt:lpstr>
      <vt:lpstr>Судьба ГТО</vt:lpstr>
      <vt:lpstr>Презентация PowerPoint</vt:lpstr>
      <vt:lpstr>Цели и задачи  ГТО</vt:lpstr>
      <vt:lpstr>Возрастные группы ГТО</vt:lpstr>
      <vt:lpstr>Комплекс упражнений ГТО</vt:lpstr>
      <vt:lpstr>Современный знак ГТО</vt:lpstr>
      <vt:lpstr>РЕСУРСЫ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шеф шеф</cp:lastModifiedBy>
  <cp:revision>69</cp:revision>
  <dcterms:created xsi:type="dcterms:W3CDTF">2020-04-20T12:13:29Z</dcterms:created>
  <dcterms:modified xsi:type="dcterms:W3CDTF">2022-10-19T12:31:03Z</dcterms:modified>
</cp:coreProperties>
</file>