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9" r:id="rId1"/>
  </p:sldMasterIdLst>
  <p:sldIdLst>
    <p:sldId id="260" r:id="rId2"/>
    <p:sldId id="270" r:id="rId3"/>
    <p:sldId id="269" r:id="rId4"/>
    <p:sldId id="262" r:id="rId5"/>
    <p:sldId id="267" r:id="rId6"/>
    <p:sldId id="257" r:id="rId7"/>
    <p:sldId id="271" r:id="rId8"/>
    <p:sldId id="264" r:id="rId9"/>
    <p:sldId id="265" r:id="rId10"/>
    <p:sldId id="259" r:id="rId11"/>
    <p:sldId id="272" r:id="rId12"/>
    <p:sldId id="268" r:id="rId13"/>
    <p:sldId id="266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26BCFE0E-ABE7-49F4-919D-7788A500C145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277E2580-7097-436E-8511-577269A86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352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FE0E-ABE7-49F4-919D-7788A500C145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2580-7097-436E-8511-577269A86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650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6BCFE0E-ABE7-49F4-919D-7788A500C145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77E2580-7097-436E-8511-577269A86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09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6BCFE0E-ABE7-49F4-919D-7788A500C145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77E2580-7097-436E-8511-577269A860C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0447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6BCFE0E-ABE7-49F4-919D-7788A500C145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77E2580-7097-436E-8511-577269A86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307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FE0E-ABE7-49F4-919D-7788A500C145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2580-7097-436E-8511-577269A86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432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FE0E-ABE7-49F4-919D-7788A500C145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2580-7097-436E-8511-577269A86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358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FE0E-ABE7-49F4-919D-7788A500C145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2580-7097-436E-8511-577269A86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382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6BCFE0E-ABE7-49F4-919D-7788A500C145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77E2580-7097-436E-8511-577269A86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035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FE0E-ABE7-49F4-919D-7788A500C145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2580-7097-436E-8511-577269A86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297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6BCFE0E-ABE7-49F4-919D-7788A500C145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77E2580-7097-436E-8511-577269A86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286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FE0E-ABE7-49F4-919D-7788A500C145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2580-7097-436E-8511-577269A86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242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FE0E-ABE7-49F4-919D-7788A500C145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2580-7097-436E-8511-577269A86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83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FE0E-ABE7-49F4-919D-7788A500C145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2580-7097-436E-8511-577269A86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195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FE0E-ABE7-49F4-919D-7788A500C145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2580-7097-436E-8511-577269A86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167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FE0E-ABE7-49F4-919D-7788A500C145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2580-7097-436E-8511-577269A86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342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FE0E-ABE7-49F4-919D-7788A500C145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2580-7097-436E-8511-577269A86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90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CFE0E-ABE7-49F4-919D-7788A500C145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E2580-7097-436E-8511-577269A86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4017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  <p:sldLayoutId id="2147483862" r:id="rId13"/>
    <p:sldLayoutId id="2147483863" r:id="rId14"/>
    <p:sldLayoutId id="2147483864" r:id="rId15"/>
    <p:sldLayoutId id="2147483865" r:id="rId16"/>
    <p:sldLayoutId id="2147483866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4778" y="1032650"/>
            <a:ext cx="892579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 – АНАЛИТИЧЕСКАЯ РАБОТА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«ТРАДИЦИИ ЭВЕНКОВ АЛДАНА, ДОШЕДШИЕ ДО 21 ВЕКА»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/>
              <a:t> 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818909" y="5163419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r">
              <a:spcAft>
                <a:spcPts val="0"/>
              </a:spcAft>
            </a:pP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Автор: </a:t>
            </a:r>
            <a:r>
              <a:rPr lang="ru-RU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Шахранов</a:t>
            </a: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Никита Сергеевич, </a:t>
            </a:r>
          </a:p>
          <a:p>
            <a:pPr indent="450215" algn="r">
              <a:spcAft>
                <a:spcPts val="0"/>
              </a:spcAft>
            </a:pP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воспитанник МКУ «Центр семейного устройства», ученик 8 класса МБОУ СОШ №2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r">
              <a:spcAft>
                <a:spcPts val="0"/>
              </a:spcAft>
            </a:pP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Руководитель: Дормидонтова Елена Геннадьевна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Картинки по запросу &quot;картинки якути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67" y="3563125"/>
            <a:ext cx="5871152" cy="283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46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5000">
        <p:dissolve/>
      </p:transition>
    </mc:Choice>
    <mc:Fallback xmlns="">
      <p:transition spd="slow" advClick="0" advTm="15000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041" y="437214"/>
            <a:ext cx="4016183" cy="301213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631581" y="1001362"/>
            <a:ext cx="34943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достойная дочь своего рода свято хранит и придерживается традиций и обычаев своего народа.</a:t>
            </a:r>
            <a:r>
              <a:rPr lang="ru-RU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Вместе с оленеводами разделяла все трудности таежной жизни.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C:\Users\Владислав\Desktop\старый альбом\Новая папка\5 — копия (3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8" t="15873" b="5759"/>
          <a:stretch/>
        </p:blipFill>
        <p:spPr bwMode="auto">
          <a:xfrm>
            <a:off x="3608996" y="2959643"/>
            <a:ext cx="3482198" cy="2602196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50" y="1943282"/>
            <a:ext cx="2726299" cy="405900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041" y="3756889"/>
            <a:ext cx="4180379" cy="272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12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8000">
        <p:dissolve/>
      </p:transition>
    </mc:Choice>
    <mc:Fallback xmlns="">
      <p:transition spd="slow" advClick="0" advTm="58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Владислав\Desktop\коллаж\3 — копия — копия — копия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9" t="-1" r="4046" b="39315"/>
          <a:stretch/>
        </p:blipFill>
        <p:spPr bwMode="auto">
          <a:xfrm rot="10800000">
            <a:off x="444488" y="3481250"/>
            <a:ext cx="5192618" cy="2878709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270" y="1545771"/>
            <a:ext cx="5347355" cy="48141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8475" y="882249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Человек, у которого действительно основным в жизни является эвенкийское самосознание, чувствуется ее принадлежность к традиционной культуре, к своему наслегу, что это является важной частью ее жизни.</a:t>
            </a:r>
            <a:r>
              <a:rPr lang="ru-RU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Ее жизненный опыт закреплен в различных обрядах, традициях - это народная память, связывающая прошлое и настоящее с будущим.</a:t>
            </a:r>
          </a:p>
        </p:txBody>
      </p:sp>
    </p:spTree>
    <p:extLst>
      <p:ext uri="{BB962C8B-B14F-4D97-AF65-F5344CB8AC3E}">
        <p14:creationId xmlns:p14="http://schemas.microsoft.com/office/powerpoint/2010/main" val="4100706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067" y="4271400"/>
            <a:ext cx="4005834" cy="22289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25"/>
          <a:stretch/>
        </p:blipFill>
        <p:spPr>
          <a:xfrm>
            <a:off x="352598" y="4336347"/>
            <a:ext cx="4576658" cy="21640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51" y="398657"/>
            <a:ext cx="3914445" cy="26662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917" y="276668"/>
            <a:ext cx="4180169" cy="26918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766802" y="3596598"/>
            <a:ext cx="2622397" cy="364350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83705" y="3097394"/>
            <a:ext cx="111665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Таким образом, я узнал, что эвенки Алдана придерживаются обычаев, ведут традиционный образ жизни с характерной для него охотничье – оленеводческой культурой. Эвенки преимущественно состоят в родовых общинах и примером тому является наш информант Неустроева Т.В, которая до сих пор придерживается этих обычаев и передает их подрастающему поколению. </a:t>
            </a:r>
            <a:endParaRPr lang="ru-RU" sz="1600" dirty="0"/>
          </a:p>
        </p:txBody>
      </p:sp>
      <p:pic>
        <p:nvPicPr>
          <p:cNvPr id="10" name="Picture 2" descr="C:\Users\Владислав\Desktop\коллаж\IMG_20150228_090348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3"/>
          <a:stretch/>
        </p:blipFill>
        <p:spPr bwMode="auto">
          <a:xfrm>
            <a:off x="4757613" y="176117"/>
            <a:ext cx="2218286" cy="2921277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1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0">
        <p:dissolve/>
      </p:transition>
    </mc:Choice>
    <mc:Fallback xmlns="">
      <p:transition spd="slow" advClick="0" advTm="30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85"/>
          <a:stretch/>
        </p:blipFill>
        <p:spPr>
          <a:xfrm>
            <a:off x="2946054" y="1181177"/>
            <a:ext cx="6307596" cy="37048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87794" y="5043055"/>
            <a:ext cx="6337441" cy="83099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48812" y="6933336"/>
            <a:ext cx="184731" cy="83099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4" descr="Картинки по запросу &quot;картинки  узоры эвенки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" t="85075" r="3745"/>
          <a:stretch/>
        </p:blipFill>
        <p:spPr bwMode="auto">
          <a:xfrm rot="5400000">
            <a:off x="-1941000" y="3589921"/>
            <a:ext cx="5188369" cy="134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Картинки по запросу &quot;картинки  узоры эвенки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71" t="85075" r="22185"/>
          <a:stretch/>
        </p:blipFill>
        <p:spPr bwMode="auto">
          <a:xfrm rot="5400000">
            <a:off x="10665352" y="153993"/>
            <a:ext cx="1683480" cy="134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Картинки по запросу &quot;картинки  узоры эвенки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" t="85075" r="3745"/>
          <a:stretch/>
        </p:blipFill>
        <p:spPr bwMode="auto">
          <a:xfrm rot="5400000">
            <a:off x="8923921" y="3589921"/>
            <a:ext cx="5188369" cy="134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Картинки по запросу &quot;картинки  узоры эвенки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2" t="85075" r="41572"/>
          <a:stretch/>
        </p:blipFill>
        <p:spPr bwMode="auto">
          <a:xfrm rot="5400000">
            <a:off x="-195485" y="147065"/>
            <a:ext cx="1697337" cy="134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66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14890" y="4925129"/>
            <a:ext cx="87976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Самостоянье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человека, залог величия его» (А.С. Пушкин) </a:t>
            </a:r>
            <a:endParaRPr lang="ru-RU" sz="32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66754" y="1149542"/>
            <a:ext cx="949390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данного исследования определяется прежде всего тем, что в наше время в ритме современной жизни в обществе постепенно утрачиваются многие национальные традиции.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Кардинальные изменения произошли с присоединением Забайкалья к России, общения эвенков с русским и якутским народом, образование многих русско-эвенкийских семей. Юное поколение зачастую не знает и не осознает многогранности культуры своего народа и народов, проживающих рядом. Интерес к проблеме изучения родного края, продиктован потребностями современного российского общества и необходимостью в формировании личности гражданина, бережно относящегося к природным и социокультурным ценностям своего Отечества. </a:t>
            </a:r>
          </a:p>
        </p:txBody>
      </p:sp>
    </p:spTree>
    <p:extLst>
      <p:ext uri="{BB962C8B-B14F-4D97-AF65-F5344CB8AC3E}">
        <p14:creationId xmlns:p14="http://schemas.microsoft.com/office/powerpoint/2010/main" val="3830257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7589" y="1576587"/>
            <a:ext cx="5630812" cy="2108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моей работы является изучение традиций и обычаев эвенков на практическом примере эвенков Алданского района, п.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Хатыстыр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раскрыть роль обычаев и обрядов в сохранении традиционного образа жизни эвенкийского этноса; пространственное представление, образы; провести анализ литературных материалов по эвенкийским обычаям и традициям.</a:t>
            </a:r>
          </a:p>
        </p:txBody>
      </p:sp>
      <p:pic>
        <p:nvPicPr>
          <p:cNvPr id="5" name="Picture 2" descr="Картинки по запросу &quot;картинки якутия эвенки алдан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047" y="3890748"/>
            <a:ext cx="4543571" cy="258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&quot;картинки  хатыстыр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478" y="1294102"/>
            <a:ext cx="5183331" cy="388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30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6153" y="4661973"/>
            <a:ext cx="5720339" cy="1704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Алданский район издавна был местом проживания эвенков.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Алданском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районе проживают более 2500 человек, представителей коренных малочисленных народов Севера.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http://photo.foto-planeta.com/view/4/0/6/3/aldan-4063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670" y="2474902"/>
            <a:ext cx="5423888" cy="389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upload.wikimedia.org/wikipedia/commons/8/8c/Coat_of_Arms_of_Aldan_rayon_(Yakutia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239" y="279256"/>
            <a:ext cx="1539368" cy="190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и по запросу &quot;картинки якутия эвенки алдан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403021"/>
            <a:ext cx="5746461" cy="325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19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:dissolve/>
      </p:transition>
    </mc:Choice>
    <mc:Fallback xmlns="">
      <p:transition spd="slow" advClick="0" advTm="10000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33454" y="445550"/>
            <a:ext cx="3432348" cy="3149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Быт, обычаи, уклад жизни эвенков имеет своеобразный характер и отличается от культуры других народов. Свои жилища «чум», одежду они делали из выделанной кожи и меха добытого зверя. Одежда эвенков украшается мехом, вышивкой, бисером. Каждый узор имеет свое значение. Например, из узоров можно узнать: откуда родом человек, его материальное, семейное положение и т.д. </a:t>
            </a:r>
          </a:p>
        </p:txBody>
      </p:sp>
      <p:pic>
        <p:nvPicPr>
          <p:cNvPr id="5122" name="Picture 2" descr="Картинки по запросу &quot;картинки приход советской власти к эвенкам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478" y="588138"/>
            <a:ext cx="4234108" cy="282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Картинки по запросу &quot;картинки приход русских к эвенкам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33" y="3684493"/>
            <a:ext cx="4507143" cy="264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Картинки по запросу &quot;картинки эвенки охотники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628" y="3766695"/>
            <a:ext cx="184785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Картинки по запросу &quot;картинки эвенки охотники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33" y="825359"/>
            <a:ext cx="3408886" cy="239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Картинки по запросу &quot;картинки приход русских к эвенкам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195" y="3899949"/>
            <a:ext cx="3844673" cy="242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1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0">
        <p:dissolve/>
      </p:transition>
    </mc:Choice>
    <mc:Fallback xmlns="">
      <p:transition spd="slow" advClick="0" advTm="30000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17351" y="829078"/>
            <a:ext cx="433772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Эвенки были непревзойденными охотниками, выработавшими богатый арсенал способов охоты в тайге, относятся эвенки к языческим народам. Видное место в системе духовной культуры эвенков занимали верования и обряды, связанные с промысловой деятельностью, цель которых обеспечить успех в охоте и рыболовстве. </a:t>
            </a:r>
          </a:p>
        </p:txBody>
      </p:sp>
      <p:pic>
        <p:nvPicPr>
          <p:cNvPr id="9" name="Picture 10" descr="Картинки по запросу &quot;фото в эвенкийских верованиях охота медведь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338" y="486614"/>
            <a:ext cx="3343747" cy="245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Картинки по запросу &quot;картинки якутия эвенки алдан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738" y="2891181"/>
            <a:ext cx="2634690" cy="352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Картинки по запросу &quot;картинки эвенки охотники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569" y="3412812"/>
            <a:ext cx="4190516" cy="285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Картинки по запросу &quot;картинки эвенки охотники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49" y="1073165"/>
            <a:ext cx="3488571" cy="221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Картинки по запросу &quot;картинки эвенки охотники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49" y="3533948"/>
            <a:ext cx="3886712" cy="273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51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20000">
        <p:dissolve/>
      </p:transition>
    </mc:Choice>
    <mc:Fallback xmlns="">
      <p:transition spd="slow" advClick="0" advTm="20000">
        <p:dissolv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0375" y="707202"/>
            <a:ext cx="6588184" cy="2166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Социально – экономическое развитие последних лет привело к тому, что нарушились традиционная система расселения, веками складывающийся уклад жизни, в большей мере утрачены язык и культура. Все, что было связано с кочевым населением, рассматривалось с учетом его традиционного природопользования и обычаев. По примеру поселенцев они стали заниматься новым видом хозяйства.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AutoShape 12" descr="Картинки по запросу &quot;картинки эвенки дома русские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60" name="Picture 16" descr="Картинки по запросу &quot;картинки эвенки дома русские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57" y="2994007"/>
            <a:ext cx="5184775" cy="350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Картинки по запросу &quot;картинки эвенки дома русские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499" y="3596082"/>
            <a:ext cx="4344065" cy="2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6" name="Picture 22" descr="Картинки по запросу &quot;картинки эвенки дома русские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684" y="504413"/>
            <a:ext cx="4277880" cy="280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631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53891"/>
            <a:ext cx="103493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как с.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Хатыстыр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одним из большинства проживания эвенков с бытованием традиционной культуры, то здесь проводятся национальные праздники такие, как «День оленевода»,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Бакалдын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(Встреча весны). </a:t>
            </a:r>
          </a:p>
          <a:p>
            <a:pPr algn="just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0" t="6132" r="52620" b="72698"/>
          <a:stretch/>
        </p:blipFill>
        <p:spPr>
          <a:xfrm>
            <a:off x="7904019" y="3499000"/>
            <a:ext cx="3886200" cy="30432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11" t="4493" r="6976" b="72650"/>
          <a:stretch/>
        </p:blipFill>
        <p:spPr>
          <a:xfrm>
            <a:off x="310786" y="3420419"/>
            <a:ext cx="3971925" cy="3200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6" t="8824" r="52094" b="69495"/>
          <a:stretch/>
        </p:blipFill>
        <p:spPr>
          <a:xfrm>
            <a:off x="8286420" y="810529"/>
            <a:ext cx="3379108" cy="245031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53" t="5871" r="8705" b="69887"/>
          <a:stretch/>
        </p:blipFill>
        <p:spPr>
          <a:xfrm>
            <a:off x="3604671" y="994549"/>
            <a:ext cx="2179601" cy="177926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7" t="69310" r="51572" b="7142"/>
          <a:stretch/>
        </p:blipFill>
        <p:spPr>
          <a:xfrm>
            <a:off x="5853547" y="1442073"/>
            <a:ext cx="2050472" cy="161492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26" t="68017" r="9859" b="7134"/>
          <a:stretch/>
        </p:blipFill>
        <p:spPr>
          <a:xfrm>
            <a:off x="4305284" y="3535836"/>
            <a:ext cx="3552265" cy="299629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5" t="31054" r="47932" b="44299"/>
          <a:stretch/>
        </p:blipFill>
        <p:spPr>
          <a:xfrm>
            <a:off x="609600" y="994549"/>
            <a:ext cx="2804999" cy="226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61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0">
        <p:dissolve/>
      </p:transition>
    </mc:Choice>
    <mc:Fallback xmlns="">
      <p:transition spd="slow" advClick="0" advTm="60000">
        <p:dissolv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3505" y="409022"/>
            <a:ext cx="107082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Проявлять интерес к истории народов моего края мне помогла мой учитель по КНРСЯ Неустроева Татьяна Васильевна. Интересно и нестандартно рассказывала нам о жизни и укладе коренных жителей нашей Республики, на примере и опыте своей жизни.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31" b="23652"/>
          <a:stretch/>
        </p:blipFill>
        <p:spPr>
          <a:xfrm>
            <a:off x="4686622" y="1583841"/>
            <a:ext cx="3069214" cy="2472423"/>
          </a:xfrm>
          <a:prstGeom prst="rect">
            <a:avLst/>
          </a:prstGeom>
        </p:spPr>
      </p:pic>
      <p:pic>
        <p:nvPicPr>
          <p:cNvPr id="7174" name="Picture 6" descr="Картинки по запросу &quot;картинки  узоры эвенк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622" y="4307753"/>
            <a:ext cx="3267075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Владислав\Desktop\коллаж\DSC09245 (2)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8" t="5462" r="20438"/>
          <a:stretch/>
        </p:blipFill>
        <p:spPr bwMode="auto">
          <a:xfrm>
            <a:off x="413586" y="1748991"/>
            <a:ext cx="3772535" cy="4614545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Владислав\Desktop\коллаж\IMG-20160127-WA000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198" y="1748991"/>
            <a:ext cx="3009900" cy="4135755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39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20000">
        <p:dissolve/>
      </p:transition>
    </mc:Choice>
    <mc:Fallback xmlns="">
      <p:transition spd="slow" advClick="0" advTm="20000">
        <p:dissolve/>
      </p:transition>
    </mc:Fallback>
  </mc:AlternateContent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329</TotalTime>
  <Words>598</Words>
  <Application>Microsoft Office PowerPoint</Application>
  <PresentationFormat>Широкоэкранный</PresentationFormat>
  <Paragraphs>21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Times New Roman</vt:lpstr>
      <vt:lpstr>След самолета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Елена</cp:lastModifiedBy>
  <cp:revision>30</cp:revision>
  <dcterms:created xsi:type="dcterms:W3CDTF">2020-03-09T20:45:11Z</dcterms:created>
  <dcterms:modified xsi:type="dcterms:W3CDTF">2022-10-29T00:57:06Z</dcterms:modified>
</cp:coreProperties>
</file>