
<file path=[Content_Types].xml><?xml version="1.0" encoding="utf-8"?>
<Types xmlns="http://schemas.openxmlformats.org/package/2006/content-types">
  <Default Extension="jpeg" ContentType="image/jpeg"/>
  <Default Extension="JPG" ContentType="image/.jpg"/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57" r:id="rId3"/>
    <p:sldId id="290" r:id="rId4"/>
    <p:sldId id="302" r:id="rId6"/>
    <p:sldId id="281" r:id="rId7"/>
    <p:sldId id="307" r:id="rId8"/>
    <p:sldId id="303" r:id="rId9"/>
    <p:sldId id="274" r:id="rId10"/>
    <p:sldId id="269" r:id="rId11"/>
    <p:sldId id="309" r:id="rId12"/>
    <p:sldId id="270" r:id="rId13"/>
    <p:sldId id="304" r:id="rId14"/>
    <p:sldId id="273" r:id="rId15"/>
    <p:sldId id="277" r:id="rId16"/>
    <p:sldId id="27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652B2-8C6E-419B-8E93-813F678ADC08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6DC3D-C717-495C-B489-C044A339A551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/>
          <p:nvPr>
            <p:ph type="sldImg" idx="2"/>
          </p:nvPr>
        </p:nvSpPr>
        <p:spPr/>
      </p:sp>
      <p:sp>
        <p:nvSpPr>
          <p:cNvPr id="3" name="Замещающий текст 2"/>
          <p:cNvSpPr/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/>
          <p:nvPr>
            <p:ph type="sldImg" idx="2"/>
          </p:nvPr>
        </p:nvSpPr>
        <p:spPr/>
      </p:sp>
      <p:sp>
        <p:nvSpPr>
          <p:cNvPr id="3" name="Замещающий текст 2"/>
          <p:cNvSpPr/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F7BC7-2D1D-41EE-8281-729669BF8BBF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4C3F7-321F-4A7E-9CB8-E40B9076256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F7BC7-2D1D-41EE-8281-729669BF8BBF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4C3F7-321F-4A7E-9CB8-E40B9076256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F7BC7-2D1D-41EE-8281-729669BF8BBF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4C3F7-321F-4A7E-9CB8-E40B9076256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F7BC7-2D1D-41EE-8281-729669BF8BBF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4C3F7-321F-4A7E-9CB8-E40B9076256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F7BC7-2D1D-41EE-8281-729669BF8BBF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4C3F7-321F-4A7E-9CB8-E40B9076256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F7BC7-2D1D-41EE-8281-729669BF8BBF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4C3F7-321F-4A7E-9CB8-E40B9076256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F7BC7-2D1D-41EE-8281-729669BF8BBF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4C3F7-321F-4A7E-9CB8-E40B9076256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F7BC7-2D1D-41EE-8281-729669BF8BBF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4C3F7-321F-4A7E-9CB8-E40B9076256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F7BC7-2D1D-41EE-8281-729669BF8BBF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4C3F7-321F-4A7E-9CB8-E40B9076256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F7BC7-2D1D-41EE-8281-729669BF8BBF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4C3F7-321F-4A7E-9CB8-E40B9076256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F7BC7-2D1D-41EE-8281-729669BF8BBF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4C3F7-321F-4A7E-9CB8-E40B9076256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F7BC7-2D1D-41EE-8281-729669BF8BBF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4C3F7-321F-4A7E-9CB8-E40B9076256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8F7BC7-2D1D-41EE-8281-729669BF8BBF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24C3F7-321F-4A7E-9CB8-E40B9076256E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.png"/><Relationship Id="rId1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.png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.png"/><Relationship Id="rId1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4.png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5819" y="209673"/>
            <a:ext cx="10178786" cy="321944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7412" y="502562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4470" y="2775064"/>
            <a:ext cx="10178786" cy="3401898"/>
          </a:xfrm>
        </p:spPr>
        <p:txBody>
          <a:bodyPr>
            <a:normAutofit fontScale="25000"/>
          </a:bodyPr>
          <a:lstStyle/>
          <a:p>
            <a:pPr marL="0" indent="0" algn="ctr">
              <a:buNone/>
            </a:pPr>
            <a:r>
              <a:rPr lang="ru-RU" sz="3600" dirty="0"/>
              <a:t>         </a:t>
            </a:r>
            <a:endParaRPr lang="ru-RU" sz="3600" dirty="0"/>
          </a:p>
          <a:p>
            <a:pPr marL="0" indent="0" algn="ctr">
              <a:buNone/>
            </a:pPr>
            <a:r>
              <a:rPr lang="ru-RU" sz="17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Альбом</a:t>
            </a:r>
            <a:r>
              <a:rPr lang="en-US" altLang="ru-RU" sz="17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sz="17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проекту</a:t>
            </a:r>
            <a:endParaRPr lang="ru-RU" altLang="ru-RU" sz="17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17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«Народные промыслы»</a:t>
            </a:r>
            <a:endParaRPr lang="ru-RU" sz="17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93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6665" dirty="0"/>
              <a:t>             </a:t>
            </a:r>
            <a:r>
              <a:rPr lang="ru-RU" sz="3600" dirty="0"/>
              <a:t>                                                      </a:t>
            </a:r>
            <a:endParaRPr lang="ru-RU" sz="3600" dirty="0"/>
          </a:p>
          <a:p>
            <a:pPr marL="0" indent="0">
              <a:buNone/>
            </a:pPr>
            <a:endParaRPr lang="ru-RU" dirty="0"/>
          </a:p>
          <a:p>
            <a:pPr marL="0" indent="0" algn="r">
              <a:buNone/>
            </a:pPr>
            <a:r>
              <a:rPr lang="ru-RU" dirty="0"/>
              <a:t>                                                              </a:t>
            </a:r>
            <a:r>
              <a:rPr lang="ru-RU" sz="8000" dirty="0"/>
              <a:t>    В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оспитатель: </a:t>
            </a:r>
            <a:endParaRPr lang="ru-RU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Кузьмина Надежда Ивановн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2023-2024 год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629285" y="3709670"/>
            <a:ext cx="3914140" cy="238379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0"/>
            <a:ext cx="12052935" cy="670750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7725"/>
          </a:xfrm>
        </p:spPr>
        <p:txBody>
          <a:bodyPr>
            <a:normAutofit/>
          </a:bodyPr>
          <a:p>
            <a:endParaRPr lang="ru-RU" altLang="en-US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2604770" y="1648460"/>
            <a:ext cx="9212580" cy="5060315"/>
          </a:xfrm>
        </p:spPr>
        <p:txBody>
          <a:bodyPr>
            <a:normAutofit lnSpcReduction="20000"/>
          </a:bodyPr>
          <a:p>
            <a:r>
              <a:rPr lang="ru-RU" altLang="en-US" b="1"/>
              <a:t>Адресация проекта</a:t>
            </a:r>
            <a:r>
              <a:rPr lang="ru-RU" altLang="en-US"/>
              <a:t>: дети и родители средней группы.</a:t>
            </a:r>
            <a:endParaRPr lang="ru-RU" altLang="en-US"/>
          </a:p>
          <a:p>
            <a:r>
              <a:rPr lang="ru-RU" altLang="en-US" b="1"/>
              <a:t>У</a:t>
            </a:r>
            <a:r>
              <a:rPr lang="ru-RU" altLang="en-US" b="1"/>
              <a:t>частники проекта:</a:t>
            </a:r>
            <a:r>
              <a:rPr lang="ru-RU" altLang="en-US"/>
              <a:t> воспитатели, дети и родители средней группы.</a:t>
            </a:r>
            <a:endParaRPr lang="ru-RU" altLang="en-US"/>
          </a:p>
          <a:p>
            <a:r>
              <a:rPr lang="ru-RU" altLang="en-US" b="1"/>
              <a:t>Возраст воспитанников:</a:t>
            </a:r>
            <a:r>
              <a:rPr lang="ru-RU" altLang="en-US"/>
              <a:t> 4 – 5 лет.</a:t>
            </a:r>
            <a:endParaRPr lang="ru-RU" altLang="en-US"/>
          </a:p>
          <a:p>
            <a:r>
              <a:rPr lang="ru-RU" altLang="en-US" b="1"/>
              <a:t>Характер контактов:</a:t>
            </a:r>
            <a:r>
              <a:rPr lang="ru-RU" altLang="en-US"/>
              <a:t> внутригрупповой.</a:t>
            </a:r>
            <a:endParaRPr lang="ru-RU" altLang="en-US"/>
          </a:p>
          <a:p>
            <a:r>
              <a:rPr lang="ru-RU" altLang="en-US" b="1"/>
              <a:t>Продолжительность</a:t>
            </a:r>
            <a:r>
              <a:rPr lang="ru-RU" altLang="en-US"/>
              <a:t>: среднесрочный - 9 месяцев. </a:t>
            </a:r>
            <a:endParaRPr lang="ru-RU" altLang="en-US"/>
          </a:p>
          <a:p>
            <a:r>
              <a:rPr lang="ru-RU" altLang="en-US"/>
              <a:t>Особенности проекта: по характеру создаваемого результата –практико-ориентированный.</a:t>
            </a:r>
            <a:endParaRPr lang="ru-RU" altLang="en-US"/>
          </a:p>
          <a:p>
            <a:r>
              <a:rPr lang="ru-RU" altLang="en-US" b="1"/>
              <a:t>Предметно-содержательная область: </a:t>
            </a:r>
            <a:r>
              <a:rPr lang="ru-RU" altLang="en-US"/>
              <a:t>межпредметный проект (познание, коммуникация, труд, чтение художественной литературы, художественное творчество).</a:t>
            </a:r>
            <a:endParaRPr lang="ru-RU" altLang="en-US"/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1"/>
          <a:srcRect l="14575" t="-2037" r="5250" b="2037"/>
          <a:stretch>
            <a:fillRect/>
          </a:stretch>
        </p:blipFill>
        <p:spPr>
          <a:xfrm rot="16200000">
            <a:off x="-450850" y="980440"/>
            <a:ext cx="3174365" cy="2019300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rcRect l="14575" t="-2037" r="5250" b="2037"/>
          <a:stretch>
            <a:fillRect/>
          </a:stretch>
        </p:blipFill>
        <p:spPr>
          <a:xfrm rot="16200000">
            <a:off x="-451485" y="4112260"/>
            <a:ext cx="3175635" cy="20193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40915" y="86360"/>
            <a:ext cx="9749790" cy="6369050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2"/>
          <a:srcRect l="14575" t="-2037" r="5250" b="2037"/>
          <a:stretch>
            <a:fillRect/>
          </a:stretch>
        </p:blipFill>
        <p:spPr>
          <a:xfrm rot="16200000">
            <a:off x="-549275" y="747395"/>
            <a:ext cx="3343275" cy="201930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rcRect l="14575" t="-2037" r="5250" b="2037"/>
          <a:stretch>
            <a:fillRect/>
          </a:stretch>
        </p:blipFill>
        <p:spPr>
          <a:xfrm rot="16200000">
            <a:off x="-450850" y="3838575"/>
            <a:ext cx="3174365" cy="20193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7385" y="365125"/>
            <a:ext cx="9416415" cy="1838960"/>
          </a:xfrm>
        </p:spPr>
        <p:txBody>
          <a:bodyPr>
            <a:normAutofit/>
          </a:bodyPr>
          <a:p>
            <a:endParaRPr lang="ru-RU" altLang="en-US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2112010" y="2557780"/>
            <a:ext cx="9241790" cy="3619500"/>
          </a:xfrm>
        </p:spPr>
        <p:txBody>
          <a:bodyPr/>
          <a:p>
            <a:endParaRPr lang="ru-RU" altLang="en-US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36750" y="365125"/>
            <a:ext cx="9570720" cy="6346190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2"/>
          <a:srcRect l="14575" t="-2037" r="5250" b="2037"/>
          <a:stretch>
            <a:fillRect/>
          </a:stretch>
        </p:blipFill>
        <p:spPr>
          <a:xfrm rot="16200000">
            <a:off x="-577850" y="737870"/>
            <a:ext cx="3174365" cy="201930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rcRect l="14575" t="-2037" r="5250" b="2037"/>
          <a:stretch>
            <a:fillRect/>
          </a:stretch>
        </p:blipFill>
        <p:spPr>
          <a:xfrm rot="16200000">
            <a:off x="-577850" y="3912235"/>
            <a:ext cx="3174365" cy="20193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ru-RU" altLang="ru-RU"/>
              <a:t>Городецкая роспись</a:t>
            </a:r>
            <a:endParaRPr lang="ru-RU" altLang="ru-RU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40840" y="1478280"/>
            <a:ext cx="10550525" cy="5379085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2"/>
          <a:srcRect l="14575" t="-2037" r="5250" b="2037"/>
          <a:stretch>
            <a:fillRect/>
          </a:stretch>
        </p:blipFill>
        <p:spPr>
          <a:xfrm rot="16200000">
            <a:off x="-607060" y="606425"/>
            <a:ext cx="3232785" cy="201930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rcRect l="14575" t="-2037" r="5250" b="2037"/>
          <a:stretch>
            <a:fillRect/>
          </a:stretch>
        </p:blipFill>
        <p:spPr>
          <a:xfrm rot="16200000">
            <a:off x="-751205" y="3983990"/>
            <a:ext cx="3521710" cy="20193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/>
      <p:graphicFrame>
        <p:nvGraphicFramePr>
          <p:cNvPr id="4" name="Таблица 3"/>
          <p:cNvGraphicFramePr/>
          <p:nvPr/>
        </p:nvGraphicFramePr>
        <p:xfrm>
          <a:off x="3046095" y="156845"/>
          <a:ext cx="8829675" cy="655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29675"/>
              </a:tblGrid>
              <a:tr h="5181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ru-RU" alt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Актуальность проекта:</a:t>
                      </a:r>
                      <a:endParaRPr lang="ru-RU" alt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035040">
                <a:tc>
                  <a:txBody>
                    <a:bodyPr/>
                    <a:p>
                      <a:pPr indent="0">
                        <a:buFont typeface="Arial" panose="020B0604020202020204" pitchFamily="34" charset="0"/>
                        <a:buNone/>
                      </a:pPr>
                      <a:endParaRPr lang="ru-RU" alt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ea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alt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Обусловлена большой значимостью воспитания нравственно - патриотических чувств у дошкольников в современном обществе. Каждому нашей богатой славными традициями страны, важно знать о её истории, о мастерстве русских умельцев, о народном искусстве.  Чтобы чувствовать любовь к Родине, воспитывать чувство прекрасного, принадлежность к русской культуре и традици</a:t>
                      </a:r>
                      <a:br>
                        <a:rPr lang="ru-RU" alt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</a:br>
                      <a:endParaRPr lang="ru-RU" alt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ea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alt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В своей работе, я уделяю особое внимание таким народным промыслам, как роспись предметов быта в разных техниках, это - Гжель, Хохлома, Городец, Жостово, Дымковская игрушка, Филимоновская игрушка и Матрёшка.</a:t>
                      </a:r>
                      <a:endParaRPr lang="ru-RU" alt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buNone/>
                      </a:pPr>
                      <a:endParaRPr lang="ru-RU" alt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buNone/>
                      </a:pPr>
                      <a:endParaRPr lang="ru-RU" alt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-184150" y="3926205"/>
            <a:ext cx="3430270" cy="2137410"/>
          </a:xfrm>
          <a:prstGeom prst="rect">
            <a:avLst/>
          </a:prstGeom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1"/>
          <a:srcRect l="12052" t="2692" r="5434" b="2513"/>
          <a:stretch>
            <a:fillRect/>
          </a:stretch>
        </p:blipFill>
        <p:spPr>
          <a:xfrm rot="16200000">
            <a:off x="39370" y="725170"/>
            <a:ext cx="2978150" cy="213233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727835" y="316865"/>
            <a:ext cx="8940165" cy="1148080"/>
          </a:xfrm>
        </p:spPr>
        <p:txBody>
          <a:bodyPr>
            <a:normAutofit/>
          </a:bodyPr>
          <a:p>
            <a:r>
              <a:rPr lang="ru-RU" altLang="en-US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Цель проекта: </a:t>
            </a:r>
            <a:endParaRPr lang="ru-RU" altLang="en-US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ru-RU" altLang="en-US"/>
          </a:p>
        </p:txBody>
      </p:sp>
      <p:graphicFrame>
        <p:nvGraphicFramePr>
          <p:cNvPr id="7" name="Таблица 6"/>
          <p:cNvGraphicFramePr/>
          <p:nvPr/>
        </p:nvGraphicFramePr>
        <p:xfrm>
          <a:off x="2633980" y="1464945"/>
          <a:ext cx="8711565" cy="49650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11565"/>
              </a:tblGrid>
              <a:tr h="4965065">
                <a:tc>
                  <a:txBody>
                    <a:bodyPr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alt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знакомство детей с народными промыслами нашей страны, формирование у детей познавательного интереса к русской культуре через ознакомление с декоративно - прикладным искусством и организацию художественно – продуктивной и творческой деятельности.</a:t>
                      </a:r>
                      <a:endParaRPr lang="ru-RU" alt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buNone/>
                      </a:pPr>
                      <a:endParaRPr lang="ru-RU" alt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1"/>
          <a:srcRect l="8414" t="-2037" r="5250" b="2037"/>
          <a:stretch>
            <a:fillRect/>
          </a:stretch>
        </p:blipFill>
        <p:spPr>
          <a:xfrm rot="16200000">
            <a:off x="-589915" y="3717925"/>
            <a:ext cx="3602990" cy="2151380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1"/>
          <a:srcRect l="27632" t="-2037" r="5250" b="2037"/>
          <a:stretch>
            <a:fillRect/>
          </a:stretch>
        </p:blipFill>
        <p:spPr>
          <a:xfrm rot="16200000">
            <a:off x="-240665" y="464820"/>
            <a:ext cx="2904490" cy="215138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ru-RU" altLang="en-US"/>
              <a:t>Методы проекта:</a:t>
            </a:r>
            <a:endParaRPr lang="ru-RU" altLang="en-US"/>
          </a:p>
        </p:txBody>
      </p:sp>
      <p:graphicFrame>
        <p:nvGraphicFramePr>
          <p:cNvPr id="4" name="Таблица 3"/>
          <p:cNvGraphicFramePr/>
          <p:nvPr/>
        </p:nvGraphicFramePr>
        <p:xfrm>
          <a:off x="2061845" y="1459230"/>
          <a:ext cx="4472305" cy="51473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3285"/>
                <a:gridCol w="2319020"/>
              </a:tblGrid>
              <a:tr h="83629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ru-RU" alt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Словсные:</a:t>
                      </a:r>
                      <a:endParaRPr lang="ru-RU" alt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ru-RU" altLang="en-US" sz="2400"/>
                        <a:t>Наглядные:</a:t>
                      </a:r>
                      <a:endParaRPr lang="ru-RU" altLang="en-US" sz="2400"/>
                    </a:p>
                  </a:txBody>
                  <a:tcPr/>
                </a:tc>
              </a:tr>
              <a:tr h="4311015"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/>
                        <a:t>1. Беседы, указания, словесные инструкции</a:t>
                      </a:r>
                      <a:endParaRPr lang="ru-RU" altLang="en-US"/>
                    </a:p>
                    <a:p>
                      <a:pPr>
                        <a:buNone/>
                      </a:pPr>
                      <a:r>
                        <a:rPr lang="ru-RU" altLang="en-US"/>
                        <a:t>2. Чтение художественной литературы.</a:t>
                      </a:r>
                      <a:endParaRPr lang="ru-RU" altLang="en-US"/>
                    </a:p>
                    <a:p>
                      <a:pPr>
                        <a:buNone/>
                      </a:pPr>
                      <a:r>
                        <a:rPr lang="ru-RU" altLang="en-US"/>
                        <a:t>3. Чтение стихотворений, сказок.</a:t>
                      </a:r>
                      <a:endParaRPr lang="ru-RU" altLang="en-US"/>
                    </a:p>
                    <a:p>
                      <a:pPr>
                        <a:buNone/>
                      </a:pPr>
                      <a:r>
                        <a:rPr lang="ru-RU" altLang="en-US"/>
                        <a:t>4. Разгадывание загадок.</a:t>
                      </a:r>
                      <a:endParaRPr lang="ru-RU" altLang="en-US"/>
                    </a:p>
                    <a:p>
                      <a:pPr>
                        <a:buNone/>
                      </a:pPr>
                      <a:r>
                        <a:rPr lang="ru-RU" altLang="en-US"/>
                        <a:t>5. Развлечения. </a:t>
                      </a:r>
                      <a:endParaRPr lang="ru-RU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/>
                        <a:t>1. Организация выставок.</a:t>
                      </a:r>
                      <a:endParaRPr lang="ru-RU" altLang="en-US"/>
                    </a:p>
                    <a:p>
                      <a:pPr>
                        <a:buNone/>
                      </a:pPr>
                      <a:r>
                        <a:rPr lang="ru-RU" altLang="en-US"/>
                        <a:t>2. Сбор фотоматериалов.</a:t>
                      </a:r>
                      <a:endParaRPr lang="ru-RU" altLang="en-US"/>
                    </a:p>
                    <a:p>
                      <a:pPr>
                        <a:buNone/>
                      </a:pPr>
                      <a:r>
                        <a:rPr lang="ru-RU" altLang="en-US"/>
                        <a:t>3. Рассматривание иллюстраций. </a:t>
                      </a:r>
                      <a:endParaRPr lang="ru-RU" altLang="en-US"/>
                    </a:p>
                    <a:p>
                      <a:pPr>
                        <a:buNone/>
                      </a:pPr>
                      <a:r>
                        <a:rPr lang="ru-RU" altLang="en-US"/>
                        <a:t>4. Информационные стенды.</a:t>
                      </a:r>
                      <a:endParaRPr lang="ru-RU" altLang="en-US"/>
                    </a:p>
                    <a:p>
                      <a:pPr>
                        <a:buNone/>
                      </a:pPr>
                      <a:r>
                        <a:rPr lang="ru-RU" altLang="en-US"/>
                        <a:t>5. Личный пример взрослых.</a:t>
                      </a:r>
                      <a:endParaRPr lang="ru-RU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0" name="Текстовое поле 99"/>
          <p:cNvSpPr txBox="1"/>
          <p:nvPr/>
        </p:nvSpPr>
        <p:spPr>
          <a:xfrm>
            <a:off x="7802245" y="1459230"/>
            <a:ext cx="3750945" cy="433324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indent="449580"/>
            <a:r>
              <a:rPr lang="en-US" b="1">
                <a:latin typeface="Times New Roman" panose="02020603050405020304" pitchFamily="18" charset="0"/>
              </a:rPr>
              <a:t> </a:t>
            </a:r>
            <a:endParaRPr lang="en-US" altLang="en-US" b="0">
              <a:latin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/>
          <p:nvPr/>
        </p:nvGraphicFramePr>
        <p:xfrm>
          <a:off x="6732905" y="1458595"/>
          <a:ext cx="5345430" cy="51473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45430"/>
              </a:tblGrid>
              <a:tr h="80200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ru-RU" altLang="en-US" sz="2400"/>
                        <a:t> Практические:</a:t>
                      </a:r>
                      <a:endParaRPr lang="ru-RU" altLang="en-US" sz="2400"/>
                    </a:p>
                  </a:txBody>
                  <a:tcPr/>
                </a:tc>
              </a:tr>
              <a:tr h="4345305"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/>
                        <a:t>1. Создание развивающей среды, обеспечивающей развитие интереса и любознательности детей.</a:t>
                      </a:r>
                      <a:endParaRPr lang="ru-RU" altLang="en-US"/>
                    </a:p>
                    <a:p>
                      <a:pPr>
                        <a:buNone/>
                      </a:pPr>
                      <a:r>
                        <a:rPr lang="ru-RU" altLang="en-US"/>
                        <a:t>2. Использование раскрасок (филимоновской, дымковской игрушки, матрёшки) в режимных моментах.</a:t>
                      </a:r>
                      <a:endParaRPr lang="ru-RU" altLang="en-US"/>
                    </a:p>
                    <a:p>
                      <a:pPr>
                        <a:buNone/>
                      </a:pPr>
                      <a:r>
                        <a:rPr lang="ru-RU" altLang="en-US"/>
                        <a:t>3. Использование костюмов (сарафаны, кокошники, косоворотка) в праздниках и мероприятий, проходящих на базе детского сада (праздник «Коляда», встреча на неделе открытых дверей, ярмарке, при постановки театрализованной сказки).</a:t>
                      </a:r>
                      <a:endParaRPr lang="ru-RU" altLang="en-US"/>
                    </a:p>
                    <a:p>
                      <a:pPr>
                        <a:buNone/>
                      </a:pPr>
                      <a:r>
                        <a:rPr lang="ru-RU" altLang="en-US"/>
                        <a:t>4. Дидактические игры.</a:t>
                      </a:r>
                      <a:endParaRPr lang="ru-RU" altLang="en-US"/>
                    </a:p>
                    <a:p>
                      <a:pPr>
                        <a:buNone/>
                      </a:pPr>
                      <a:r>
                        <a:rPr lang="ru-RU" altLang="en-US"/>
                        <a:t>5. Использование накопленного материала на занятиях.</a:t>
                      </a:r>
                      <a:endParaRPr lang="ru-RU" alt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1"/>
          <a:srcRect l="14575" t="-2037" r="5250" b="2037"/>
          <a:stretch>
            <a:fillRect/>
          </a:stretch>
        </p:blipFill>
        <p:spPr>
          <a:xfrm rot="16200000">
            <a:off x="-476885" y="664210"/>
            <a:ext cx="3057525" cy="2019300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1"/>
          <a:srcRect l="14575" t="-2037" r="5250" b="2037"/>
          <a:stretch>
            <a:fillRect/>
          </a:stretch>
        </p:blipFill>
        <p:spPr>
          <a:xfrm rot="16200000">
            <a:off x="-720725" y="3967480"/>
            <a:ext cx="3503295" cy="197675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ru-RU" altLang="en-US">
                <a:sym typeface="+mn-ea"/>
              </a:rPr>
              <a:t>Задачи пректа:</a:t>
            </a:r>
            <a:endParaRPr lang="ru-RU" altLang="en-US"/>
          </a:p>
        </p:txBody>
      </p:sp>
      <p:sp>
        <p:nvSpPr>
          <p:cNvPr id="5" name="Замещающий текст 4"/>
          <p:cNvSpPr>
            <a:spLocks noGrp="1"/>
          </p:cNvSpPr>
          <p:nvPr>
            <p:ph type="body" orient="vert" idx="1"/>
          </p:nvPr>
        </p:nvSpPr>
        <p:spPr/>
        <p:txBody>
          <a:bodyPr/>
          <a:p>
            <a:endParaRPr lang="ru-RU" altLang="en-US"/>
          </a:p>
        </p:txBody>
      </p:sp>
      <p:graphicFrame>
        <p:nvGraphicFramePr>
          <p:cNvPr id="6" name="Таблица 5"/>
          <p:cNvGraphicFramePr/>
          <p:nvPr/>
        </p:nvGraphicFramePr>
        <p:xfrm>
          <a:off x="2019300" y="1295400"/>
          <a:ext cx="9661525" cy="521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61525"/>
              </a:tblGrid>
              <a:tr h="521208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1800" b="0">
                          <a:latin typeface="Times New Roman" panose="02020603050405020304" pitchFamily="18" charset="0"/>
                          <a:sym typeface="+mn-ea"/>
                        </a:rPr>
                        <a:t>В</a:t>
                      </a:r>
                      <a:r>
                        <a:rPr lang="en-US" sz="2400" b="0">
                          <a:latin typeface="Times New Roman" panose="02020603050405020304" pitchFamily="18" charset="0"/>
                          <a:sym typeface="+mn-ea"/>
                        </a:rPr>
                        <a:t>о взаимодействии с детьми:-Донести до воспитанников, что они являются носителями великой русской культуры, наследниками великих мастеров.- Приобщать к многообразию и особенностям декоративно – прикладного искусства.- Воспитывать интерес и любовь к народному искусству, уважение к культуре, русским традициям и промыслам.- Развивать художественно – творческие способности в процессе восприятия произведений декоративного искусства и детской деятельности: рисование, лепка, аппликация.Во взаимодействии с родителями:- формировать партнерские взаимоотношения между педагогами, детьми и родителями.</a:t>
                      </a:r>
                      <a:endParaRPr lang="en-US" altLang="en-US" sz="2400" b="0">
                        <a:latin typeface="Times New Roman" panose="02020603050405020304" pitchFamily="18" charset="0"/>
                      </a:endParaRPr>
                    </a:p>
                    <a:p>
                      <a:pPr>
                        <a:buNone/>
                      </a:pPr>
                      <a:endParaRPr lang="ru-RU" altLang="en-US" sz="240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1"/>
          <a:srcRect l="14575" t="-2037" r="5250" b="2037"/>
          <a:stretch>
            <a:fillRect/>
          </a:stretch>
        </p:blipFill>
        <p:spPr>
          <a:xfrm rot="16200000">
            <a:off x="-577850" y="577215"/>
            <a:ext cx="3174365" cy="2019300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1"/>
          <a:srcRect l="14575" t="-2037" r="5250" b="2037"/>
          <a:stretch>
            <a:fillRect/>
          </a:stretch>
        </p:blipFill>
        <p:spPr>
          <a:xfrm rot="16200000">
            <a:off x="-831850" y="4006850"/>
            <a:ext cx="3683000" cy="20193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34565" y="97790"/>
            <a:ext cx="9870440" cy="6619240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2"/>
          <a:srcRect l="14575" t="-2037" r="5250" b="2037"/>
          <a:stretch>
            <a:fillRect/>
          </a:stretch>
        </p:blipFill>
        <p:spPr>
          <a:xfrm rot="16200000">
            <a:off x="-469265" y="469265"/>
            <a:ext cx="3174365" cy="2235835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rcRect l="14575" t="-2037" r="5250" b="2037"/>
          <a:stretch>
            <a:fillRect/>
          </a:stretch>
        </p:blipFill>
        <p:spPr>
          <a:xfrm rot="16200000">
            <a:off x="-653415" y="3828415"/>
            <a:ext cx="3543300" cy="22352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orient="vert" idx="1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055" y="0"/>
            <a:ext cx="9846310" cy="6857365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1"/>
          <a:srcRect l="14575" t="-2037" r="5250" b="2037"/>
          <a:stretch>
            <a:fillRect/>
          </a:stretch>
        </p:blipFill>
        <p:spPr>
          <a:xfrm rot="16200000">
            <a:off x="-459740" y="509270"/>
            <a:ext cx="3314065" cy="229489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1"/>
          <a:srcRect l="14575" t="-2037" r="5250" b="2037"/>
          <a:stretch>
            <a:fillRect/>
          </a:stretch>
        </p:blipFill>
        <p:spPr>
          <a:xfrm rot="16200000">
            <a:off x="-599440" y="3914140"/>
            <a:ext cx="3544570" cy="234505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ru-RU" altLang="en-US"/>
              <a:t>Гипотеза:</a:t>
            </a:r>
            <a:endParaRPr lang="ru-RU" altLang="en-US"/>
          </a:p>
        </p:txBody>
      </p:sp>
      <p:sp>
        <p:nvSpPr>
          <p:cNvPr id="5" name="Замещающий текст 4"/>
          <p:cNvSpPr>
            <a:spLocks noGrp="1"/>
          </p:cNvSpPr>
          <p:nvPr>
            <p:ph type="body" orient="vert" idx="1"/>
          </p:nvPr>
        </p:nvSpPr>
        <p:spPr>
          <a:xfrm rot="16200000">
            <a:off x="6156960" y="-901065"/>
            <a:ext cx="2964180" cy="7432675"/>
          </a:xfrm>
        </p:spPr>
        <p:txBody>
          <a:bodyPr>
            <a:normAutofit lnSpcReduction="20000"/>
          </a:bodyPr>
          <a:p>
            <a:r>
              <a:rPr lang="ru-RU" altLang="en-US">
                <a:sym typeface="+mn-ea"/>
              </a:rPr>
              <a:t>если знакомить дошкольников с народными промыслами России, мастерством русских умельцев и русским фольклором, то это позволит нашим детям почувствовать себя частью русского народа, ощутить гордость за свою страну, богатую славными традициями, и будет способствовать развитию у них нравственно-патриотических качеств.</a:t>
            </a:r>
            <a:endParaRPr lang="ru-RU" altLang="en-US"/>
          </a:p>
          <a:p>
            <a:endParaRPr lang="ru-RU" altLang="en-US"/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1"/>
          <a:srcRect l="14575" t="-2037" r="5250" b="2037"/>
          <a:stretch>
            <a:fillRect/>
          </a:stretch>
        </p:blipFill>
        <p:spPr>
          <a:xfrm rot="16200000">
            <a:off x="-578485" y="704850"/>
            <a:ext cx="3429635" cy="201930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1"/>
          <a:srcRect l="14575" t="-2037" r="5250" b="2037"/>
          <a:stretch>
            <a:fillRect/>
          </a:stretch>
        </p:blipFill>
        <p:spPr>
          <a:xfrm rot="16200000">
            <a:off x="-577215" y="4133850"/>
            <a:ext cx="3427730" cy="20193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3435</Words>
  <Application>WPS Presentation</Application>
  <PresentationFormat>Широкоэкранный</PresentationFormat>
  <Paragraphs>77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3" baseType="lpstr">
      <vt:lpstr>Arial</vt:lpstr>
      <vt:lpstr>SimSun</vt:lpstr>
      <vt:lpstr>Wingdings</vt:lpstr>
      <vt:lpstr>Times New Roman</vt:lpstr>
      <vt:lpstr>Calibri Light</vt:lpstr>
      <vt:lpstr>Calibri</vt:lpstr>
      <vt:lpstr>Microsoft YaHei</vt:lpstr>
      <vt:lpstr>Arial Unicode MS</vt:lpstr>
      <vt:lpstr>Тема Office</vt:lpstr>
      <vt:lpstr>      </vt:lpstr>
      <vt:lpstr>PowerPoint 演示文稿</vt:lpstr>
      <vt:lpstr>Цель проекта: </vt:lpstr>
      <vt:lpstr>Методы проекта:</vt:lpstr>
      <vt:lpstr>PowerPoint 演示文稿</vt:lpstr>
      <vt:lpstr>Задачи пректа:</vt:lpstr>
      <vt:lpstr>PowerPoint 演示文稿</vt:lpstr>
      <vt:lpstr>PowerPoint 演示文稿</vt:lpstr>
      <vt:lpstr>Гипотеза:</vt:lpstr>
      <vt:lpstr>PowerPoint 演示文稿</vt:lpstr>
      <vt:lpstr>PowerPoint 演示文稿</vt:lpstr>
      <vt:lpstr>PowerPoint 演示文稿</vt:lpstr>
      <vt:lpstr>PowerPoint 演示文稿</vt:lpstr>
      <vt:lpstr>Городецкая роспись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 User</dc:creator>
  <cp:lastModifiedBy>User</cp:lastModifiedBy>
  <cp:revision>18</cp:revision>
  <dcterms:created xsi:type="dcterms:W3CDTF">2023-04-16T12:47:00Z</dcterms:created>
  <dcterms:modified xsi:type="dcterms:W3CDTF">2024-01-09T09:39:33Z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C8E08DCA83314E238BC980E3EB4A9989_13</vt:lpwstr>
  </property>
  <property fmtid="{D5CDD505-2E9C-101B-9397-08002B2CF9AE}" pid="3" name="KSOProductBuildVer">
    <vt:lpwstr>1049-12.2.0.13359</vt:lpwstr>
  </property>
</Properties>
</file>