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525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86A7D420-FCAE-4BF8-9F25-6B1B5D3353FE}" type="datetimeFigureOut">
              <a:rPr lang="ru-RU" smtClean="0"/>
              <a:t>14.03.2018</a:t>
            </a:fld>
            <a:endParaRPr lang="ru-RU"/>
          </a:p>
        </p:txBody>
      </p:sp>
      <p:sp>
        <p:nvSpPr>
          <p:cNvPr id="8" name="Slide Number Placeholder 7"/>
          <p:cNvSpPr>
            <a:spLocks noGrp="1"/>
          </p:cNvSpPr>
          <p:nvPr>
            <p:ph type="sldNum" sz="quarter" idx="11"/>
          </p:nvPr>
        </p:nvSpPr>
        <p:spPr/>
        <p:txBody>
          <a:bodyPr/>
          <a:lstStyle/>
          <a:p>
            <a:fld id="{6A09D15E-41A5-403E-AA21-78EEE40CABA9}"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A7D420-FCAE-4BF8-9F25-6B1B5D3353FE}" type="datetimeFigureOut">
              <a:rPr lang="ru-RU" smtClean="0"/>
              <a:t>14.03.2018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6A7D420-FCAE-4BF8-9F25-6B1B5D3353FE}" type="datetimeFigureOut">
              <a:rPr lang="ru-RU" smtClean="0"/>
              <a:t>14.03.2018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86A7D420-FCAE-4BF8-9F25-6B1B5D3353FE}" type="datetimeFigureOut">
              <a:rPr lang="ru-RU" smtClean="0"/>
              <a:t>14.03.2018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A7D420-FCAE-4BF8-9F25-6B1B5D3353FE}" type="datetimeFigureOut">
              <a:rPr lang="ru-RU" smtClean="0"/>
              <a:t>14.03.2018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09D15E-41A5-403E-AA21-78EEE40CABA9}"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86A7D420-FCAE-4BF8-9F25-6B1B5D3353FE}" type="datetimeFigureOut">
              <a:rPr lang="ru-RU" smtClean="0"/>
              <a:t>14.03.2018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09D15E-41A5-403E-AA21-78EEE40CABA9}" type="slidenum">
              <a:rPr lang="ru-RU" smtClean="0"/>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86A7D420-FCAE-4BF8-9F25-6B1B5D3353FE}" type="datetimeFigureOut">
              <a:rPr lang="ru-RU" smtClean="0"/>
              <a:t>14.03.2018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A09D15E-41A5-403E-AA21-78EEE40CABA9}"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6A7D420-FCAE-4BF8-9F25-6B1B5D3353FE}" type="datetimeFigureOut">
              <a:rPr lang="ru-RU" smtClean="0"/>
              <a:t>14.03.2018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A7D420-FCAE-4BF8-9F25-6B1B5D3353FE}" type="datetimeFigureOut">
              <a:rPr lang="ru-RU" smtClean="0"/>
              <a:t>14.03.2018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A7D420-FCAE-4BF8-9F25-6B1B5D3353FE}" type="datetimeFigureOut">
              <a:rPr lang="ru-RU" smtClean="0"/>
              <a:t>14.03.2018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A7D420-FCAE-4BF8-9F25-6B1B5D3353FE}" type="datetimeFigureOut">
              <a:rPr lang="ru-RU" smtClean="0"/>
              <a:t>14.03.2018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09D15E-41A5-403E-AA21-78EEE40CABA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86A7D420-FCAE-4BF8-9F25-6B1B5D3353FE}" type="datetimeFigureOut">
              <a:rPr lang="ru-RU" smtClean="0"/>
              <a:t>14.03.2018</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A09D15E-41A5-403E-AA21-78EEE40CABA9}"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332657"/>
            <a:ext cx="7054552" cy="3816424"/>
          </a:xfrm>
        </p:spPr>
        <p:txBody>
          <a:bodyPr/>
          <a:lstStyle/>
          <a:p>
            <a:r>
              <a:rPr lang="ru-RU" sz="2400" dirty="0" smtClean="0"/>
              <a:t>Школьная научно-практическая конференция</a:t>
            </a:r>
            <a:br>
              <a:rPr lang="ru-RU" sz="2400" dirty="0" smtClean="0"/>
            </a:br>
            <a:r>
              <a:rPr lang="ru-RU" sz="2400" dirty="0" smtClean="0"/>
              <a:t>Секция: Английский язык</a:t>
            </a:r>
            <a:br>
              <a:rPr lang="ru-RU" sz="2400" dirty="0" smtClean="0"/>
            </a:br>
            <a:r>
              <a:rPr lang="ru-RU" sz="2400" dirty="0"/>
              <a:t/>
            </a:r>
            <a:br>
              <a:rPr lang="ru-RU" sz="2400" dirty="0"/>
            </a:br>
            <a:r>
              <a:rPr lang="ru-RU" sz="2400" dirty="0" smtClean="0"/>
              <a:t>Исследовательская работа</a:t>
            </a:r>
            <a:br>
              <a:rPr lang="ru-RU" sz="2400" dirty="0" smtClean="0"/>
            </a:br>
            <a:r>
              <a:rPr lang="ru-RU" sz="3600" dirty="0"/>
              <a:t/>
            </a:r>
            <a:br>
              <a:rPr lang="ru-RU" sz="3600" dirty="0"/>
            </a:br>
            <a:r>
              <a:rPr lang="en-US" sz="3600" dirty="0" smtClean="0"/>
              <a:t>How did the English Language appear?</a:t>
            </a:r>
            <a:r>
              <a:rPr lang="ru-RU" sz="2400" dirty="0" smtClean="0"/>
              <a:t/>
            </a:r>
            <a:br>
              <a:rPr lang="ru-RU" sz="2400" dirty="0" smtClean="0"/>
            </a:br>
            <a:endParaRPr lang="ru-RU" sz="2400" dirty="0"/>
          </a:p>
        </p:txBody>
      </p:sp>
      <p:sp>
        <p:nvSpPr>
          <p:cNvPr id="3" name="Подзаголовок 2"/>
          <p:cNvSpPr>
            <a:spLocks noGrp="1"/>
          </p:cNvSpPr>
          <p:nvPr>
            <p:ph type="subTitle" idx="1"/>
          </p:nvPr>
        </p:nvSpPr>
        <p:spPr>
          <a:xfrm>
            <a:off x="2743200" y="4653136"/>
            <a:ext cx="6400800" cy="1219200"/>
          </a:xfrm>
        </p:spPr>
        <p:txBody>
          <a:bodyPr>
            <a:normAutofit/>
          </a:bodyPr>
          <a:lstStyle/>
          <a:p>
            <a:r>
              <a:rPr lang="ru-RU" sz="1800" dirty="0" smtClean="0">
                <a:solidFill>
                  <a:schemeClr val="tx1">
                    <a:lumMod val="95000"/>
                    <a:lumOff val="5000"/>
                  </a:schemeClr>
                </a:solidFill>
              </a:rPr>
              <a:t>Выполнила: Рахматуллина </a:t>
            </a:r>
            <a:r>
              <a:rPr lang="ru-RU" sz="1800" dirty="0" err="1" smtClean="0">
                <a:solidFill>
                  <a:schemeClr val="tx1">
                    <a:lumMod val="95000"/>
                    <a:lumOff val="5000"/>
                  </a:schemeClr>
                </a:solidFill>
              </a:rPr>
              <a:t>Диляра</a:t>
            </a:r>
            <a:endParaRPr lang="ru-RU" sz="1800" dirty="0" smtClean="0">
              <a:solidFill>
                <a:schemeClr val="tx1">
                  <a:lumMod val="95000"/>
                  <a:lumOff val="5000"/>
                </a:schemeClr>
              </a:solidFill>
            </a:endParaRPr>
          </a:p>
          <a:p>
            <a:r>
              <a:rPr lang="ru-RU" sz="1800" dirty="0" smtClean="0">
                <a:solidFill>
                  <a:schemeClr val="tx1">
                    <a:lumMod val="95000"/>
                    <a:lumOff val="5000"/>
                  </a:schemeClr>
                </a:solidFill>
              </a:rPr>
              <a:t>                   Ученица 6 б класса </a:t>
            </a:r>
            <a:endParaRPr lang="en-US" sz="1800" dirty="0" smtClean="0">
              <a:solidFill>
                <a:schemeClr val="tx1">
                  <a:lumMod val="95000"/>
                  <a:lumOff val="5000"/>
                </a:schemeClr>
              </a:solidFill>
            </a:endParaRPr>
          </a:p>
          <a:p>
            <a:r>
              <a:rPr lang="ru-RU" sz="1800" dirty="0" smtClean="0">
                <a:solidFill>
                  <a:schemeClr val="tx1">
                    <a:lumMod val="95000"/>
                    <a:lumOff val="5000"/>
                  </a:schemeClr>
                </a:solidFill>
              </a:rPr>
              <a:t>                   МБОУ СОШ  № 76</a:t>
            </a:r>
            <a:endParaRPr lang="ru-RU" sz="1800" dirty="0">
              <a:solidFill>
                <a:schemeClr val="tx1">
                  <a:lumMod val="95000"/>
                  <a:lumOff val="5000"/>
                </a:schemeClr>
              </a:solidFill>
            </a:endParaRPr>
          </a:p>
        </p:txBody>
      </p:sp>
    </p:spTree>
    <p:extLst>
      <p:ext uri="{BB962C8B-B14F-4D97-AF65-F5344CB8AC3E}">
        <p14:creationId xmlns:p14="http://schemas.microsoft.com/office/powerpoint/2010/main" val="624829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Conclusion</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 </a:t>
            </a:r>
            <a:r>
              <a:rPr lang="en-US" sz="2200" dirty="0">
                <a:solidFill>
                  <a:schemeClr val="tx1">
                    <a:lumMod val="95000"/>
                    <a:lumOff val="5000"/>
                  </a:schemeClr>
                </a:solidFill>
              </a:rPr>
              <a:t>While working on my research I found out many interesting facts about English Language. Now I know, that English Language has a long and rich history, I found out, that Old English is very different from Modern English and difficult for 21st-century English speakers to understand.  English is an immensely rich language in terms of vocabulary, containing more synonyms than any other language. I found out, that the mother of all languages is Latin. That’s why knowing English, it’s very easy to learn another foreign language.</a:t>
            </a:r>
          </a:p>
          <a:p>
            <a:pPr marL="0" indent="0">
              <a:buNone/>
            </a:pPr>
            <a:r>
              <a:rPr lang="en-US" sz="2200" dirty="0">
                <a:solidFill>
                  <a:schemeClr val="tx1">
                    <a:lumMod val="95000"/>
                    <a:lumOff val="5000"/>
                  </a:schemeClr>
                </a:solidFill>
              </a:rPr>
              <a:t>   English is very popular, interesting and </a:t>
            </a:r>
            <a:r>
              <a:rPr lang="en-US" sz="2200" dirty="0" smtClean="0">
                <a:solidFill>
                  <a:schemeClr val="tx1">
                    <a:lumMod val="95000"/>
                    <a:lumOff val="5000"/>
                  </a:schemeClr>
                </a:solidFill>
              </a:rPr>
              <a:t>old</a:t>
            </a:r>
          </a:p>
          <a:p>
            <a:pPr marL="0" indent="0">
              <a:buNone/>
            </a:pPr>
            <a:r>
              <a:rPr lang="en-US" sz="2200" dirty="0" smtClean="0">
                <a:solidFill>
                  <a:schemeClr val="tx1">
                    <a:lumMod val="95000"/>
                    <a:lumOff val="5000"/>
                  </a:schemeClr>
                </a:solidFill>
              </a:rPr>
              <a:t> </a:t>
            </a:r>
            <a:r>
              <a:rPr lang="en-US" sz="2200" dirty="0">
                <a:solidFill>
                  <a:schemeClr val="tx1">
                    <a:lumMod val="95000"/>
                    <a:lumOff val="5000"/>
                  </a:schemeClr>
                </a:solidFill>
              </a:rPr>
              <a:t>language</a:t>
            </a:r>
            <a:r>
              <a:rPr lang="en-US" sz="2200" dirty="0" smtClean="0">
                <a:solidFill>
                  <a:schemeClr val="tx1">
                    <a:lumMod val="95000"/>
                    <a:lumOff val="5000"/>
                  </a:schemeClr>
                </a:solidFill>
              </a:rPr>
              <a:t>, </a:t>
            </a:r>
            <a:r>
              <a:rPr lang="en-US" sz="2200" dirty="0">
                <a:solidFill>
                  <a:schemeClr val="tx1">
                    <a:lumMod val="95000"/>
                    <a:lumOff val="5000"/>
                  </a:schemeClr>
                </a:solidFill>
              </a:rPr>
              <a:t>it has big globalization and a </a:t>
            </a:r>
            <a:r>
              <a:rPr lang="en-US" sz="2200" dirty="0" smtClean="0">
                <a:solidFill>
                  <a:schemeClr val="tx1">
                    <a:lumMod val="95000"/>
                    <a:lumOff val="5000"/>
                  </a:schemeClr>
                </a:solidFill>
              </a:rPr>
              <a:t>lot</a:t>
            </a:r>
          </a:p>
          <a:p>
            <a:pPr marL="0" indent="0">
              <a:buNone/>
            </a:pPr>
            <a:r>
              <a:rPr lang="en-US" sz="2200" dirty="0" smtClean="0">
                <a:solidFill>
                  <a:schemeClr val="tx1">
                    <a:lumMod val="95000"/>
                    <a:lumOff val="5000"/>
                  </a:schemeClr>
                </a:solidFill>
              </a:rPr>
              <a:t> </a:t>
            </a:r>
            <a:r>
              <a:rPr lang="en-US" sz="2200" dirty="0">
                <a:solidFill>
                  <a:schemeClr val="tx1">
                    <a:lumMod val="95000"/>
                    <a:lumOff val="5000"/>
                  </a:schemeClr>
                </a:solidFill>
              </a:rPr>
              <a:t>of countries use it for </a:t>
            </a:r>
            <a:r>
              <a:rPr lang="en-US" sz="2200" dirty="0" smtClean="0">
                <a:solidFill>
                  <a:schemeClr val="tx1">
                    <a:lumMod val="95000"/>
                    <a:lumOff val="5000"/>
                  </a:schemeClr>
                </a:solidFill>
              </a:rPr>
              <a:t>life </a:t>
            </a:r>
            <a:r>
              <a:rPr lang="en-US" sz="2200" dirty="0">
                <a:solidFill>
                  <a:schemeClr val="tx1">
                    <a:lumMod val="95000"/>
                    <a:lumOff val="5000"/>
                  </a:schemeClr>
                </a:solidFill>
              </a:rPr>
              <a:t>and job. </a:t>
            </a:r>
            <a:endParaRPr lang="ru-RU" sz="2200" dirty="0">
              <a:solidFill>
                <a:schemeClr val="tx1">
                  <a:lumMod val="95000"/>
                  <a:lumOff val="5000"/>
                </a:schemeClr>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240" y="4520449"/>
            <a:ext cx="2016224" cy="2016224"/>
          </a:xfrm>
          <a:prstGeom prst="rect">
            <a:avLst/>
          </a:prstGeom>
        </p:spPr>
      </p:pic>
    </p:spTree>
    <p:extLst>
      <p:ext uri="{BB962C8B-B14F-4D97-AF65-F5344CB8AC3E}">
        <p14:creationId xmlns:p14="http://schemas.microsoft.com/office/powerpoint/2010/main" val="3582674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List of literature</a:t>
            </a:r>
            <a:endParaRPr lang="ru-RU" dirty="0"/>
          </a:p>
        </p:txBody>
      </p:sp>
      <p:sp>
        <p:nvSpPr>
          <p:cNvPr id="3" name="Объект 2"/>
          <p:cNvSpPr>
            <a:spLocks noGrp="1"/>
          </p:cNvSpPr>
          <p:nvPr>
            <p:ph idx="1"/>
          </p:nvPr>
        </p:nvSpPr>
        <p:spPr/>
        <p:txBody>
          <a:bodyPr/>
          <a:lstStyle/>
          <a:p>
            <a:pPr marL="0" indent="0">
              <a:buNone/>
            </a:pPr>
            <a:r>
              <a:rPr lang="en-US" dirty="0">
                <a:solidFill>
                  <a:schemeClr val="tx1">
                    <a:lumMod val="95000"/>
                    <a:lumOff val="5000"/>
                  </a:schemeClr>
                </a:solidFill>
              </a:rPr>
              <a:t>1.https://englishfull.ru/</a:t>
            </a:r>
            <a:r>
              <a:rPr lang="en-US" dirty="0" err="1">
                <a:solidFill>
                  <a:schemeClr val="tx1">
                    <a:lumMod val="95000"/>
                    <a:lumOff val="5000"/>
                  </a:schemeClr>
                </a:solidFill>
              </a:rPr>
              <a:t>znat</a:t>
            </a:r>
            <a:r>
              <a:rPr lang="en-US" dirty="0">
                <a:solidFill>
                  <a:schemeClr val="tx1">
                    <a:lumMod val="95000"/>
                    <a:lumOff val="5000"/>
                  </a:schemeClr>
                </a:solidFill>
              </a:rPr>
              <a:t>/istoriya-anglijskogo.html</a:t>
            </a:r>
          </a:p>
          <a:p>
            <a:pPr marL="0" indent="0">
              <a:buNone/>
            </a:pPr>
            <a:r>
              <a:rPr lang="en-US" dirty="0">
                <a:solidFill>
                  <a:schemeClr val="tx1">
                    <a:lumMod val="95000"/>
                    <a:lumOff val="5000"/>
                  </a:schemeClr>
                </a:solidFill>
              </a:rPr>
              <a:t>2.https://ru.wikipedia.org/wiki/</a:t>
            </a:r>
            <a:r>
              <a:rPr lang="ru-RU" dirty="0" err="1">
                <a:solidFill>
                  <a:schemeClr val="tx1">
                    <a:lumMod val="95000"/>
                    <a:lumOff val="5000"/>
                  </a:schemeClr>
                </a:solidFill>
              </a:rPr>
              <a:t>Английский_язык</a:t>
            </a:r>
            <a:endParaRPr lang="ru-RU" dirty="0">
              <a:solidFill>
                <a:schemeClr val="tx1">
                  <a:lumMod val="95000"/>
                  <a:lumOff val="5000"/>
                </a:schemeClr>
              </a:solidFill>
            </a:endParaRPr>
          </a:p>
          <a:p>
            <a:pPr marL="0" indent="0">
              <a:buNone/>
            </a:pPr>
            <a:r>
              <a:rPr lang="ru-RU" dirty="0">
                <a:solidFill>
                  <a:schemeClr val="tx1">
                    <a:lumMod val="95000"/>
                    <a:lumOff val="5000"/>
                  </a:schemeClr>
                </a:solidFill>
              </a:rPr>
              <a:t>3.</a:t>
            </a:r>
            <a:r>
              <a:rPr lang="en-US" dirty="0">
                <a:solidFill>
                  <a:schemeClr val="tx1">
                    <a:lumMod val="95000"/>
                    <a:lumOff val="5000"/>
                  </a:schemeClr>
                </a:solidFill>
              </a:rPr>
              <a:t>http://fb.ru/article/162805/kak-poyavilsya-angliyskiy-yazyik-istoriya-poyavleniya-angliyskogo-yazyika</a:t>
            </a:r>
          </a:p>
          <a:p>
            <a:pPr marL="0" indent="0">
              <a:buNone/>
            </a:pPr>
            <a:r>
              <a:rPr lang="en-US" dirty="0">
                <a:solidFill>
                  <a:schemeClr val="tx1">
                    <a:lumMod val="95000"/>
                    <a:lumOff val="5000"/>
                  </a:schemeClr>
                </a:solidFill>
              </a:rPr>
              <a:t>4.https://www.native-english.ru/articles/history</a:t>
            </a:r>
          </a:p>
          <a:p>
            <a:pPr marL="0" indent="0">
              <a:buNone/>
            </a:pPr>
            <a:r>
              <a:rPr lang="en-US" dirty="0">
                <a:solidFill>
                  <a:schemeClr val="tx1">
                    <a:lumMod val="95000"/>
                    <a:lumOff val="5000"/>
                  </a:schemeClr>
                </a:solidFill>
              </a:rPr>
              <a:t>5."How English evolved into a global language". BBC. 20 December 2010. Retrieved  </a:t>
            </a:r>
            <a:r>
              <a:rPr lang="en-US" dirty="0" smtClean="0">
                <a:solidFill>
                  <a:schemeClr val="tx1">
                    <a:lumMod val="95000"/>
                    <a:lumOff val="5000"/>
                  </a:schemeClr>
                </a:solidFill>
              </a:rPr>
              <a:t>9 </a:t>
            </a:r>
            <a:r>
              <a:rPr lang="en-US" dirty="0">
                <a:solidFill>
                  <a:schemeClr val="tx1">
                    <a:lumMod val="95000"/>
                    <a:lumOff val="5000"/>
                  </a:schemeClr>
                </a:solidFill>
              </a:rPr>
              <a:t>August 2015.</a:t>
            </a:r>
          </a:p>
          <a:p>
            <a:pPr marL="0" indent="0">
              <a:buNone/>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4468" y="5013176"/>
            <a:ext cx="1854227" cy="1501924"/>
          </a:xfrm>
          <a:prstGeom prst="rect">
            <a:avLst/>
          </a:prstGeom>
        </p:spPr>
      </p:pic>
    </p:spTree>
    <p:extLst>
      <p:ext uri="{BB962C8B-B14F-4D97-AF65-F5344CB8AC3E}">
        <p14:creationId xmlns:p14="http://schemas.microsoft.com/office/powerpoint/2010/main" val="2025903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620688"/>
            <a:ext cx="7848872" cy="4401205"/>
          </a:xfrm>
          <a:prstGeom prst="rect">
            <a:avLst/>
          </a:prstGeom>
        </p:spPr>
        <p:txBody>
          <a:bodyPr wrap="square">
            <a:spAutoFit/>
          </a:bodyPr>
          <a:lstStyle/>
          <a:p>
            <a:r>
              <a:rPr lang="en-US" sz="2800" dirty="0" smtClean="0"/>
              <a:t>People always wanted to communicate with each other: to understand and to know more about other countries and nations and collaborate with them. That’s why people have been looking for a “unique” language to communicate. Today this place belongs to English.  Languages have their own history. Studying the rise and growth of the</a:t>
            </a:r>
            <a:endParaRPr lang="ru-RU" sz="2800" dirty="0" smtClean="0"/>
          </a:p>
          <a:p>
            <a:r>
              <a:rPr lang="en-US" sz="2800" dirty="0" smtClean="0"/>
              <a:t> language is no less exciting than</a:t>
            </a:r>
            <a:endParaRPr lang="ru-RU" sz="2800" dirty="0" smtClean="0"/>
          </a:p>
          <a:p>
            <a:r>
              <a:rPr lang="en-US" sz="2800" dirty="0" smtClean="0"/>
              <a:t> studying the world history. </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99584" y="4077072"/>
            <a:ext cx="2348880" cy="2348880"/>
          </a:xfrm>
          <a:prstGeom prst="rect">
            <a:avLst/>
          </a:prstGeom>
        </p:spPr>
      </p:pic>
    </p:spTree>
    <p:extLst>
      <p:ext uri="{BB962C8B-B14F-4D97-AF65-F5344CB8AC3E}">
        <p14:creationId xmlns:p14="http://schemas.microsoft.com/office/powerpoint/2010/main" val="2198242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4680520"/>
          </a:xfrm>
        </p:spPr>
        <p:txBody>
          <a:bodyPr>
            <a:normAutofit fontScale="85000" lnSpcReduction="10000"/>
          </a:bodyPr>
          <a:lstStyle/>
          <a:p>
            <a:pPr marL="0" indent="0">
              <a:buNone/>
            </a:pPr>
            <a:endParaRPr lang="en-US" dirty="0" smtClean="0">
              <a:solidFill>
                <a:schemeClr val="tx1">
                  <a:lumMod val="95000"/>
                  <a:lumOff val="5000"/>
                </a:schemeClr>
              </a:solidFill>
            </a:endParaRPr>
          </a:p>
          <a:p>
            <a:pPr marL="0" indent="0">
              <a:buNone/>
            </a:pPr>
            <a:r>
              <a:rPr lang="en-US" dirty="0" smtClean="0">
                <a:solidFill>
                  <a:schemeClr val="tx1">
                    <a:lumMod val="95000"/>
                    <a:lumOff val="5000"/>
                  </a:schemeClr>
                </a:solidFill>
              </a:rPr>
              <a:t> </a:t>
            </a:r>
            <a:r>
              <a:rPr lang="en-US" dirty="0">
                <a:solidFill>
                  <a:schemeClr val="tx1">
                    <a:lumMod val="95000"/>
                    <a:lumOff val="5000"/>
                  </a:schemeClr>
                </a:solidFill>
              </a:rPr>
              <a:t>The </a:t>
            </a:r>
            <a:r>
              <a:rPr lang="en-US" b="1" dirty="0">
                <a:solidFill>
                  <a:schemeClr val="tx1">
                    <a:lumMod val="95000"/>
                    <a:lumOff val="5000"/>
                  </a:schemeClr>
                </a:solidFill>
              </a:rPr>
              <a:t>aim</a:t>
            </a:r>
            <a:r>
              <a:rPr lang="en-US" dirty="0">
                <a:solidFill>
                  <a:schemeClr val="tx1">
                    <a:lumMod val="95000"/>
                    <a:lumOff val="5000"/>
                  </a:schemeClr>
                </a:solidFill>
              </a:rPr>
              <a:t> of my work is to find out how the English  </a:t>
            </a:r>
            <a:r>
              <a:rPr lang="en-US" dirty="0" smtClean="0">
                <a:solidFill>
                  <a:schemeClr val="tx1">
                    <a:lumMod val="95000"/>
                    <a:lumOff val="5000"/>
                  </a:schemeClr>
                </a:solidFill>
              </a:rPr>
              <a:t>   Language </a:t>
            </a:r>
            <a:r>
              <a:rPr lang="en-US" dirty="0">
                <a:solidFill>
                  <a:schemeClr val="tx1">
                    <a:lumMod val="95000"/>
                    <a:lumOff val="5000"/>
                  </a:schemeClr>
                </a:solidFill>
              </a:rPr>
              <a:t>appeared.</a:t>
            </a:r>
          </a:p>
          <a:p>
            <a:pPr marL="0" indent="0">
              <a:buNone/>
            </a:pPr>
            <a:r>
              <a:rPr lang="en-US" dirty="0">
                <a:solidFill>
                  <a:schemeClr val="tx1">
                    <a:lumMod val="95000"/>
                    <a:lumOff val="5000"/>
                  </a:schemeClr>
                </a:solidFill>
              </a:rPr>
              <a:t>   The </a:t>
            </a:r>
            <a:r>
              <a:rPr lang="en-US" b="1" dirty="0" smtClean="0">
                <a:solidFill>
                  <a:schemeClr val="tx1">
                    <a:lumMod val="95000"/>
                    <a:lumOff val="5000"/>
                  </a:schemeClr>
                </a:solidFill>
              </a:rPr>
              <a:t>tasks</a:t>
            </a:r>
            <a:r>
              <a:rPr lang="en-US" dirty="0" smtClean="0">
                <a:solidFill>
                  <a:schemeClr val="tx1">
                    <a:lumMod val="95000"/>
                    <a:lumOff val="5000"/>
                  </a:schemeClr>
                </a:solidFill>
              </a:rPr>
              <a:t> </a:t>
            </a:r>
            <a:r>
              <a:rPr lang="en-US" dirty="0">
                <a:solidFill>
                  <a:schemeClr val="tx1">
                    <a:lumMod val="95000"/>
                    <a:lumOff val="5000"/>
                  </a:schemeClr>
                </a:solidFill>
              </a:rPr>
              <a:t>of my work</a:t>
            </a:r>
            <a:r>
              <a:rPr lang="en-US" dirty="0" smtClean="0">
                <a:solidFill>
                  <a:schemeClr val="tx1">
                    <a:lumMod val="95000"/>
                    <a:lumOff val="5000"/>
                  </a:schemeClr>
                </a:solidFill>
              </a:rPr>
              <a:t>:</a:t>
            </a:r>
          </a:p>
          <a:p>
            <a:pPr marL="0" indent="0">
              <a:buNone/>
            </a:pPr>
            <a:r>
              <a:rPr lang="en-US" dirty="0" smtClean="0">
                <a:solidFill>
                  <a:schemeClr val="tx1">
                    <a:lumMod val="95000"/>
                    <a:lumOff val="5000"/>
                  </a:schemeClr>
                </a:solidFill>
              </a:rPr>
              <a:t>•</a:t>
            </a:r>
            <a:r>
              <a:rPr lang="en-US" dirty="0" smtClean="0">
                <a:solidFill>
                  <a:schemeClr val="tx1">
                    <a:lumMod val="95000"/>
                    <a:lumOff val="5000"/>
                  </a:schemeClr>
                </a:solidFill>
              </a:rPr>
              <a:t>To </a:t>
            </a:r>
            <a:r>
              <a:rPr lang="en-US" dirty="0">
                <a:solidFill>
                  <a:schemeClr val="tx1">
                    <a:lumMod val="95000"/>
                    <a:lumOff val="5000"/>
                  </a:schemeClr>
                </a:solidFill>
              </a:rPr>
              <a:t>know who started to speak English for the first </a:t>
            </a:r>
            <a:r>
              <a:rPr lang="en-US" dirty="0" smtClean="0">
                <a:solidFill>
                  <a:schemeClr val="tx1">
                    <a:lumMod val="95000"/>
                    <a:lumOff val="5000"/>
                  </a:schemeClr>
                </a:solidFill>
              </a:rPr>
              <a:t>time</a:t>
            </a:r>
            <a:endParaRPr lang="en-US" dirty="0">
              <a:solidFill>
                <a:schemeClr val="tx1">
                  <a:lumMod val="95000"/>
                  <a:lumOff val="5000"/>
                </a:schemeClr>
              </a:solidFill>
            </a:endParaRPr>
          </a:p>
          <a:p>
            <a:pPr marL="0" indent="0">
              <a:buNone/>
            </a:pPr>
            <a:r>
              <a:rPr lang="en-US" dirty="0" smtClean="0">
                <a:solidFill>
                  <a:schemeClr val="tx1">
                    <a:lumMod val="95000"/>
                    <a:lumOff val="5000"/>
                  </a:schemeClr>
                </a:solidFill>
              </a:rPr>
              <a:t>•When </a:t>
            </a:r>
            <a:r>
              <a:rPr lang="en-US" dirty="0">
                <a:solidFill>
                  <a:schemeClr val="tx1">
                    <a:lumMod val="95000"/>
                    <a:lumOff val="5000"/>
                  </a:schemeClr>
                </a:solidFill>
              </a:rPr>
              <a:t>and where the language appeared</a:t>
            </a:r>
          </a:p>
          <a:p>
            <a:pPr marL="0" indent="0">
              <a:buNone/>
            </a:pPr>
            <a:r>
              <a:rPr lang="en-US" dirty="0" smtClean="0">
                <a:solidFill>
                  <a:schemeClr val="tx1">
                    <a:lumMod val="95000"/>
                    <a:lumOff val="5000"/>
                  </a:schemeClr>
                </a:solidFill>
              </a:rPr>
              <a:t>•How </a:t>
            </a:r>
            <a:r>
              <a:rPr lang="en-US" dirty="0">
                <a:solidFill>
                  <a:schemeClr val="tx1">
                    <a:lumMod val="95000"/>
                    <a:lumOff val="5000"/>
                  </a:schemeClr>
                </a:solidFill>
              </a:rPr>
              <a:t>it became an </a:t>
            </a:r>
            <a:r>
              <a:rPr lang="en-US" dirty="0" err="1">
                <a:solidFill>
                  <a:schemeClr val="tx1">
                    <a:lumMod val="95000"/>
                    <a:lumOff val="5000"/>
                  </a:schemeClr>
                </a:solidFill>
              </a:rPr>
              <a:t>i</a:t>
            </a:r>
            <a:r>
              <a:rPr lang="en-US" dirty="0">
                <a:solidFill>
                  <a:schemeClr val="tx1">
                    <a:lumMod val="95000"/>
                    <a:lumOff val="5000"/>
                  </a:schemeClr>
                </a:solidFill>
              </a:rPr>
              <a:t> The actuality of my work: not only me, but also a lot of people wondered: how and where English language appeared. In our work we will find out how it happened. </a:t>
            </a:r>
          </a:p>
          <a:p>
            <a:pPr marL="0" indent="0">
              <a:buNone/>
            </a:pPr>
            <a:r>
              <a:rPr lang="en-US" dirty="0">
                <a:solidFill>
                  <a:schemeClr val="tx1">
                    <a:lumMod val="95000"/>
                    <a:lumOff val="5000"/>
                  </a:schemeClr>
                </a:solidFill>
              </a:rPr>
              <a:t>  The problem of my work is, that many people who have learnt English for years don’t know the history of the language.</a:t>
            </a:r>
          </a:p>
          <a:p>
            <a:pPr marL="0" indent="0">
              <a:buNone/>
            </a:pPr>
            <a:r>
              <a:rPr lang="en-US" dirty="0">
                <a:solidFill>
                  <a:schemeClr val="tx1">
                    <a:lumMod val="95000"/>
                    <a:lumOff val="5000"/>
                  </a:schemeClr>
                </a:solidFill>
              </a:rPr>
              <a:t>  Hypothesis: During the process of language contact between English and other languages the vocabulary of English due to borrowings is very rich. </a:t>
            </a:r>
            <a:r>
              <a:rPr lang="en-US" dirty="0" err="1">
                <a:solidFill>
                  <a:schemeClr val="tx1">
                    <a:lumMod val="95000"/>
                    <a:lumOff val="5000"/>
                  </a:schemeClr>
                </a:solidFill>
              </a:rPr>
              <a:t>nternational</a:t>
            </a:r>
            <a:r>
              <a:rPr lang="en-US" dirty="0">
                <a:solidFill>
                  <a:schemeClr val="tx1">
                    <a:lumMod val="95000"/>
                    <a:lumOff val="5000"/>
                  </a:schemeClr>
                </a:solidFill>
              </a:rPr>
              <a:t> </a:t>
            </a:r>
            <a:r>
              <a:rPr lang="en-US" dirty="0">
                <a:solidFill>
                  <a:schemeClr val="tx1">
                    <a:lumMod val="95000"/>
                    <a:lumOff val="5000"/>
                  </a:schemeClr>
                </a:solidFill>
              </a:rPr>
              <a:t>language </a:t>
            </a:r>
            <a:r>
              <a:rPr lang="en-US" dirty="0" smtClean="0">
                <a:solidFill>
                  <a:schemeClr val="tx1">
                    <a:lumMod val="95000"/>
                    <a:lumOff val="5000"/>
                  </a:schemeClr>
                </a:solidFill>
              </a:rPr>
              <a:t> </a:t>
            </a:r>
            <a:endParaRPr lang="ru-RU" dirty="0">
              <a:solidFill>
                <a:schemeClr val="tx1">
                  <a:lumMod val="95000"/>
                  <a:lumOff val="5000"/>
                </a:schemeClr>
              </a:solidFill>
            </a:endParaRPr>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28184" y="5326719"/>
            <a:ext cx="2773900" cy="1196740"/>
          </a:xfrm>
          <a:prstGeom prst="rect">
            <a:avLst/>
          </a:prstGeom>
        </p:spPr>
      </p:pic>
    </p:spTree>
    <p:extLst>
      <p:ext uri="{BB962C8B-B14F-4D97-AF65-F5344CB8AC3E}">
        <p14:creationId xmlns:p14="http://schemas.microsoft.com/office/powerpoint/2010/main" val="1785588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68144" y="260648"/>
            <a:ext cx="2831232" cy="1597496"/>
          </a:xfrm>
        </p:spPr>
        <p:txBody>
          <a:bodyPr/>
          <a:lstStyle/>
          <a:p>
            <a:r>
              <a:rPr lang="en-US" sz="4000" dirty="0" smtClean="0"/>
              <a:t>English Language</a:t>
            </a:r>
            <a:endParaRPr lang="ru-RU" sz="4000" dirty="0"/>
          </a:p>
        </p:txBody>
      </p:sp>
      <p:sp>
        <p:nvSpPr>
          <p:cNvPr id="3" name="Объект 2"/>
          <p:cNvSpPr>
            <a:spLocks noGrp="1"/>
          </p:cNvSpPr>
          <p:nvPr>
            <p:ph idx="1"/>
          </p:nvPr>
        </p:nvSpPr>
        <p:spPr>
          <a:xfrm>
            <a:off x="683568" y="620688"/>
            <a:ext cx="4572943" cy="5532214"/>
          </a:xfrm>
        </p:spPr>
        <p:txBody>
          <a:bodyPr>
            <a:normAutofit fontScale="62500" lnSpcReduction="20000"/>
          </a:bodyPr>
          <a:lstStyle/>
          <a:p>
            <a:pPr marL="0" indent="0">
              <a:buNone/>
            </a:pPr>
            <a:r>
              <a:rPr lang="en-US" dirty="0"/>
              <a:t> </a:t>
            </a:r>
            <a:r>
              <a:rPr lang="en-US" dirty="0">
                <a:solidFill>
                  <a:schemeClr val="tx1">
                    <a:lumMod val="95000"/>
                    <a:lumOff val="5000"/>
                  </a:schemeClr>
                </a:solidFill>
              </a:rPr>
              <a:t>English is classified as a Germanic language because it shares innovations with other Germanic languages such as Dutch, German, and Swedish. These shared innovations show that the languages have descended from a single common ancestor called Proto-Germanic. Some shared features of Germanic languages include the use of modal verbs, the division of verbs into strong and weak classes, and the sound changes affecting Proto-Indo-European consonants, known as Grimm's and Verner's laws. English is classified as an Anglo-Frisian language because Frisian and English share other features, such as the </a:t>
            </a:r>
            <a:r>
              <a:rPr lang="en-US" dirty="0" smtClean="0">
                <a:solidFill>
                  <a:schemeClr val="tx1">
                    <a:lumMod val="95000"/>
                    <a:lumOff val="5000"/>
                  </a:schemeClr>
                </a:solidFill>
              </a:rPr>
              <a:t>palatalization </a:t>
            </a:r>
            <a:r>
              <a:rPr lang="en-US" dirty="0">
                <a:solidFill>
                  <a:schemeClr val="tx1">
                    <a:lumMod val="95000"/>
                    <a:lumOff val="5000"/>
                  </a:schemeClr>
                </a:solidFill>
              </a:rPr>
              <a:t>of consonants that were velar consonants in </a:t>
            </a:r>
            <a:r>
              <a:rPr lang="en-US" dirty="0" smtClean="0">
                <a:solidFill>
                  <a:schemeClr val="tx1">
                    <a:lumMod val="95000"/>
                    <a:lumOff val="5000"/>
                  </a:schemeClr>
                </a:solidFill>
              </a:rPr>
              <a:t>Proto-Germanic.</a:t>
            </a:r>
            <a:endParaRPr lang="ru-RU" dirty="0">
              <a:solidFill>
                <a:schemeClr val="tx1">
                  <a:lumMod val="95000"/>
                  <a:lumOff val="5000"/>
                </a:schemeClr>
              </a:solidFill>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6136" y="2348880"/>
            <a:ext cx="2736304" cy="3212976"/>
          </a:xfrm>
          <a:prstGeom prst="rect">
            <a:avLst/>
          </a:prstGeom>
        </p:spPr>
      </p:pic>
    </p:spTree>
    <p:extLst>
      <p:ext uri="{BB962C8B-B14F-4D97-AF65-F5344CB8AC3E}">
        <p14:creationId xmlns:p14="http://schemas.microsoft.com/office/powerpoint/2010/main" val="932658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40152" y="188640"/>
            <a:ext cx="2831232" cy="1885528"/>
          </a:xfrm>
        </p:spPr>
        <p:txBody>
          <a:bodyPr/>
          <a:lstStyle/>
          <a:p>
            <a:r>
              <a:rPr lang="en-US" sz="4800" dirty="0" smtClean="0"/>
              <a:t>Old English</a:t>
            </a:r>
            <a:endParaRPr lang="ru-RU" sz="4800" dirty="0"/>
          </a:p>
        </p:txBody>
      </p:sp>
      <p:sp>
        <p:nvSpPr>
          <p:cNvPr id="3" name="Объект 2"/>
          <p:cNvSpPr>
            <a:spLocks noGrp="1"/>
          </p:cNvSpPr>
          <p:nvPr>
            <p:ph idx="1"/>
          </p:nvPr>
        </p:nvSpPr>
        <p:spPr>
          <a:xfrm>
            <a:off x="755576" y="404664"/>
            <a:ext cx="4716959" cy="5604222"/>
          </a:xfrm>
        </p:spPr>
        <p:txBody>
          <a:bodyPr>
            <a:normAutofit fontScale="70000" lnSpcReduction="20000"/>
          </a:bodyPr>
          <a:lstStyle/>
          <a:p>
            <a:pPr marL="0" indent="0">
              <a:buNone/>
            </a:pPr>
            <a:r>
              <a:rPr lang="en-US" dirty="0"/>
              <a:t> </a:t>
            </a:r>
            <a:r>
              <a:rPr lang="en-US" dirty="0">
                <a:solidFill>
                  <a:schemeClr val="tx1">
                    <a:lumMod val="95000"/>
                    <a:lumOff val="5000"/>
                  </a:schemeClr>
                </a:solidFill>
              </a:rPr>
              <a:t>The old English period in the history of English covers the period from four hundred forty-nine to one thousand sixty-six. In four hundred and forty-nine the ancestors of the English Celts and Romans invaded the Germanic tribes of the English, </a:t>
            </a:r>
            <a:r>
              <a:rPr lang="en-US" dirty="0" smtClean="0">
                <a:solidFill>
                  <a:schemeClr val="tx1">
                    <a:lumMod val="95000"/>
                    <a:lumOff val="5000"/>
                  </a:schemeClr>
                </a:solidFill>
              </a:rPr>
              <a:t>Saxons, </a:t>
            </a:r>
            <a:r>
              <a:rPr lang="en-US" dirty="0">
                <a:solidFill>
                  <a:schemeClr val="tx1">
                    <a:lumMod val="95000"/>
                    <a:lumOff val="5000"/>
                  </a:schemeClr>
                </a:solidFill>
              </a:rPr>
              <a:t>which are much larger than the local population. Thus, the English-Saxon dialect gradually supplanted the Celtic dialect, destroying or transforming existing words. Thanks to the Germanic tribes in English appeared many words with common roots of Germanic, which were also borrowed from Latin. These are words like "butter, Saturday, pound, inch". </a:t>
            </a:r>
            <a:endParaRPr lang="ru-RU" dirty="0">
              <a:solidFill>
                <a:schemeClr val="tx1">
                  <a:lumMod val="95000"/>
                  <a:lumOff val="5000"/>
                </a:schemeClr>
              </a:solidFill>
            </a:endParaRP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2420888"/>
            <a:ext cx="2707456" cy="3312368"/>
          </a:xfrm>
          <a:prstGeom prst="rect">
            <a:avLst/>
          </a:prstGeom>
        </p:spPr>
      </p:pic>
    </p:spTree>
    <p:extLst>
      <p:ext uri="{BB962C8B-B14F-4D97-AF65-F5344CB8AC3E}">
        <p14:creationId xmlns:p14="http://schemas.microsoft.com/office/powerpoint/2010/main" val="2612378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84168" y="188640"/>
            <a:ext cx="2615208" cy="1597496"/>
          </a:xfrm>
        </p:spPr>
        <p:txBody>
          <a:bodyPr/>
          <a:lstStyle/>
          <a:p>
            <a:r>
              <a:rPr lang="en-US" sz="4000" dirty="0"/>
              <a:t>Middle English</a:t>
            </a:r>
            <a:endParaRPr lang="ru-RU" sz="4000" dirty="0"/>
          </a:p>
        </p:txBody>
      </p:sp>
      <p:sp>
        <p:nvSpPr>
          <p:cNvPr id="3" name="Объект 2"/>
          <p:cNvSpPr>
            <a:spLocks noGrp="1"/>
          </p:cNvSpPr>
          <p:nvPr>
            <p:ph idx="1"/>
          </p:nvPr>
        </p:nvSpPr>
        <p:spPr>
          <a:xfrm>
            <a:off x="683568" y="476672"/>
            <a:ext cx="4716959" cy="5748238"/>
          </a:xfrm>
        </p:spPr>
        <p:txBody>
          <a:bodyPr>
            <a:normAutofit/>
          </a:bodyPr>
          <a:lstStyle/>
          <a:p>
            <a:pPr marL="0" indent="0">
              <a:buNone/>
            </a:pPr>
            <a:r>
              <a:rPr lang="en-US" sz="2000" dirty="0">
                <a:solidFill>
                  <a:schemeClr val="tx1">
                    <a:lumMod val="95000"/>
                    <a:lumOff val="5000"/>
                  </a:schemeClr>
                </a:solidFill>
              </a:rPr>
              <a:t>In the middle of the eleventh century, in the middle ages England was conquered by the French. So in the history of the English language began the era of three languages: French-for the aristocracy and the judiciary, Latin - for science and medicine, English-Saxon for the common people.  </a:t>
            </a:r>
          </a:p>
          <a:p>
            <a:pPr marL="0" indent="0">
              <a:buNone/>
            </a:pPr>
            <a:r>
              <a:rPr lang="en-US" sz="2000" dirty="0">
                <a:solidFill>
                  <a:schemeClr val="tx1">
                    <a:lumMod val="95000"/>
                    <a:lumOff val="5000"/>
                  </a:schemeClr>
                </a:solidFill>
              </a:rPr>
              <a:t>   The mixing of these three adverbs gave rise to the formation of the English, which today studies </a:t>
            </a:r>
            <a:r>
              <a:rPr lang="en-US" sz="2000" dirty="0" smtClean="0">
                <a:solidFill>
                  <a:schemeClr val="tx1">
                    <a:lumMod val="95000"/>
                    <a:lumOff val="5000"/>
                  </a:schemeClr>
                </a:solidFill>
              </a:rPr>
              <a:t>the </a:t>
            </a:r>
            <a:r>
              <a:rPr lang="en-US" sz="2000" dirty="0">
                <a:solidFill>
                  <a:schemeClr val="tx1">
                    <a:lumMod val="95000"/>
                    <a:lumOff val="5000"/>
                  </a:schemeClr>
                </a:solidFill>
              </a:rPr>
              <a:t>whole world</a:t>
            </a:r>
            <a:r>
              <a:rPr lang="en-US" sz="2000" dirty="0" smtClean="0">
                <a:solidFill>
                  <a:schemeClr val="tx1">
                    <a:lumMod val="95000"/>
                    <a:lumOff val="5000"/>
                  </a:schemeClr>
                </a:solidFill>
              </a:rPr>
              <a:t>.</a:t>
            </a:r>
          </a:p>
          <a:p>
            <a:pPr marL="0" indent="0">
              <a:buNone/>
            </a:pPr>
            <a:r>
              <a:rPr lang="en-US" sz="2000" dirty="0" smtClean="0">
                <a:solidFill>
                  <a:schemeClr val="tx1">
                    <a:lumMod val="95000"/>
                    <a:lumOff val="5000"/>
                  </a:schemeClr>
                </a:solidFill>
              </a:rPr>
              <a:t>  In the fourteenth century, English became literary, that is, it became the language of education and law. </a:t>
            </a:r>
            <a:endParaRPr lang="ru-RU" sz="2000" dirty="0">
              <a:solidFill>
                <a:schemeClr val="tx1">
                  <a:lumMod val="95000"/>
                  <a:lumOff val="5000"/>
                </a:schemeClr>
              </a:solidFill>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2125751"/>
            <a:ext cx="2880320" cy="3600400"/>
          </a:xfrm>
          <a:prstGeom prst="rect">
            <a:avLst/>
          </a:prstGeom>
        </p:spPr>
      </p:pic>
    </p:spTree>
    <p:extLst>
      <p:ext uri="{BB962C8B-B14F-4D97-AF65-F5344CB8AC3E}">
        <p14:creationId xmlns:p14="http://schemas.microsoft.com/office/powerpoint/2010/main" val="1008122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12160" y="188640"/>
            <a:ext cx="2615208" cy="1597496"/>
          </a:xfrm>
        </p:spPr>
        <p:txBody>
          <a:bodyPr/>
          <a:lstStyle/>
          <a:p>
            <a:r>
              <a:rPr lang="en-US" sz="4400" dirty="0"/>
              <a:t>New English</a:t>
            </a:r>
            <a:endParaRPr lang="ru-RU" sz="4400" dirty="0"/>
          </a:p>
        </p:txBody>
      </p:sp>
      <p:sp>
        <p:nvSpPr>
          <p:cNvPr id="3" name="Объект 2"/>
          <p:cNvSpPr>
            <a:spLocks noGrp="1"/>
          </p:cNvSpPr>
          <p:nvPr>
            <p:ph idx="1"/>
          </p:nvPr>
        </p:nvSpPr>
        <p:spPr/>
        <p:txBody>
          <a:bodyPr>
            <a:normAutofit/>
          </a:bodyPr>
          <a:lstStyle/>
          <a:p>
            <a:pPr marL="0" indent="0">
              <a:buNone/>
            </a:pPr>
            <a:r>
              <a:rPr lang="en-US" sz="1800" dirty="0">
                <a:solidFill>
                  <a:schemeClr val="tx1">
                    <a:lumMod val="95000"/>
                    <a:lumOff val="5000"/>
                  </a:schemeClr>
                </a:solidFill>
              </a:rPr>
              <a:t>The next period in the history of English was Early Modern English (1500–1700).</a:t>
            </a:r>
          </a:p>
          <a:p>
            <a:pPr marL="0" indent="0">
              <a:buNone/>
            </a:pPr>
            <a:r>
              <a:rPr lang="en-US" sz="1800" dirty="0">
                <a:solidFill>
                  <a:schemeClr val="tx1">
                    <a:lumMod val="95000"/>
                    <a:lumOff val="5000"/>
                  </a:schemeClr>
                </a:solidFill>
              </a:rPr>
              <a:t>William Shakespeare is considered to be the founder of modern literary English. He purified the language, introduced many idioms, new words, which are now used for communication. </a:t>
            </a:r>
            <a:endParaRPr lang="en-US" sz="1800" dirty="0" smtClean="0">
              <a:solidFill>
                <a:schemeClr val="tx1">
                  <a:lumMod val="95000"/>
                  <a:lumOff val="5000"/>
                </a:schemeClr>
              </a:solidFill>
            </a:endParaRPr>
          </a:p>
          <a:p>
            <a:pPr marL="0" indent="0">
              <a:buNone/>
            </a:pPr>
            <a:r>
              <a:rPr lang="en-US" sz="1800" dirty="0">
                <a:solidFill>
                  <a:schemeClr val="tx1">
                    <a:lumMod val="95000"/>
                    <a:lumOff val="5000"/>
                  </a:schemeClr>
                </a:solidFill>
              </a:rPr>
              <a:t> In the early twentieth century, the globalization of the English language was facilitated by the colonial policy of the United Kingdom. In the middle of the last century, the world importance of the United States increased, which also contributed to the popularity of the American version of the language</a:t>
            </a:r>
            <a:r>
              <a:rPr lang="en-US" sz="1800" dirty="0" smtClean="0">
                <a:solidFill>
                  <a:schemeClr val="tx1">
                    <a:lumMod val="95000"/>
                    <a:lumOff val="5000"/>
                  </a:schemeClr>
                </a:solidFill>
              </a:rPr>
              <a:t>.</a:t>
            </a:r>
          </a:p>
          <a:p>
            <a:pPr marL="0" indent="0">
              <a:buNone/>
            </a:pPr>
            <a:r>
              <a:rPr lang="en-US" sz="1800" dirty="0">
                <a:solidFill>
                  <a:schemeClr val="tx1">
                    <a:lumMod val="95000"/>
                    <a:lumOff val="5000"/>
                  </a:schemeClr>
                </a:solidFill>
              </a:rPr>
              <a:t>English has long been not only the language of international communication number one, but also the language of science, media, education, technology. </a:t>
            </a:r>
            <a:endParaRPr lang="ru-RU" sz="1800" dirty="0">
              <a:solidFill>
                <a:schemeClr val="tx1">
                  <a:lumMod val="95000"/>
                  <a:lumOff val="5000"/>
                </a:schemeClr>
              </a:solidFill>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2060848"/>
            <a:ext cx="2861452" cy="3384376"/>
          </a:xfrm>
          <a:prstGeom prst="rect">
            <a:avLst/>
          </a:prstGeom>
        </p:spPr>
      </p:pic>
    </p:spTree>
    <p:extLst>
      <p:ext uri="{BB962C8B-B14F-4D97-AF65-F5344CB8AC3E}">
        <p14:creationId xmlns:p14="http://schemas.microsoft.com/office/powerpoint/2010/main" val="1961591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411560"/>
          </a:xfrm>
        </p:spPr>
        <p:txBody>
          <a:bodyPr/>
          <a:lstStyle/>
          <a:p>
            <a:r>
              <a:rPr lang="en-US" sz="4400" dirty="0"/>
              <a:t>English as a </a:t>
            </a:r>
            <a:r>
              <a:rPr lang="en-US" sz="4400" dirty="0" smtClean="0"/>
              <a:t>global</a:t>
            </a:r>
            <a:br>
              <a:rPr lang="en-US" sz="4400" dirty="0" smtClean="0"/>
            </a:br>
            <a:r>
              <a:rPr lang="en-US" sz="4400" dirty="0" smtClean="0"/>
              <a:t> </a:t>
            </a:r>
            <a:r>
              <a:rPr lang="en-US" sz="4400" dirty="0"/>
              <a:t>language</a:t>
            </a:r>
            <a:endParaRPr lang="ru-RU" sz="4400" dirty="0"/>
          </a:p>
        </p:txBody>
      </p:sp>
      <p:sp>
        <p:nvSpPr>
          <p:cNvPr id="3" name="Объект 2"/>
          <p:cNvSpPr>
            <a:spLocks noGrp="1"/>
          </p:cNvSpPr>
          <p:nvPr>
            <p:ph idx="1"/>
          </p:nvPr>
        </p:nvSpPr>
        <p:spPr/>
        <p:txBody>
          <a:bodyPr>
            <a:normAutofit/>
          </a:bodyPr>
          <a:lstStyle/>
          <a:p>
            <a:pPr marL="0" indent="0">
              <a:buNone/>
            </a:pPr>
            <a:r>
              <a:rPr lang="en-US" sz="2000" dirty="0"/>
              <a:t> </a:t>
            </a:r>
            <a:r>
              <a:rPr lang="en-US" sz="2000" dirty="0">
                <a:solidFill>
                  <a:schemeClr val="tx1">
                    <a:lumMod val="95000"/>
                    <a:lumOff val="5000"/>
                  </a:schemeClr>
                </a:solidFill>
              </a:rPr>
              <a:t>Modern English, sometimes described as the first global lingua franca, is also regarded as the first world language. English is the world's most widely used language in newspaper publishing, book publishing, international telecommunications, scientific publishing, international trade, mass entertainment, and diplomacy. English used to have parity with French and German in </a:t>
            </a:r>
            <a:r>
              <a:rPr lang="en-US" sz="2000" dirty="0" smtClean="0">
                <a:solidFill>
                  <a:schemeClr val="tx1">
                    <a:lumMod val="95000"/>
                    <a:lumOff val="5000"/>
                  </a:schemeClr>
                </a:solidFill>
              </a:rPr>
              <a:t>scientific </a:t>
            </a:r>
            <a:r>
              <a:rPr lang="en-US" sz="2000" dirty="0">
                <a:solidFill>
                  <a:schemeClr val="tx1">
                    <a:lumMod val="95000"/>
                    <a:lumOff val="5000"/>
                  </a:schemeClr>
                </a:solidFill>
              </a:rPr>
              <a:t>research, but now it dominates that field. </a:t>
            </a:r>
            <a:endParaRPr lang="en-US" sz="2000" dirty="0" smtClean="0">
              <a:solidFill>
                <a:schemeClr val="tx1">
                  <a:lumMod val="95000"/>
                  <a:lumOff val="5000"/>
                </a:schemeClr>
              </a:solidFill>
            </a:endParaRPr>
          </a:p>
          <a:p>
            <a:pPr marL="0" indent="0">
              <a:buNone/>
            </a:pPr>
            <a:r>
              <a:rPr lang="en-US" sz="2000" dirty="0">
                <a:solidFill>
                  <a:schemeClr val="tx1">
                    <a:lumMod val="95000"/>
                    <a:lumOff val="5000"/>
                  </a:schemeClr>
                </a:solidFill>
              </a:rPr>
              <a:t>By the time of the foundation of the United Nations at the end of World War II, English had become pre-eminent and is now the main worldwide language of diplomacy and international relations. It is one of six official languages of the United Nations. Many other worldwide international organizations, including the International Olympic Committee, specify English as a working language or official language of the organization.</a:t>
            </a:r>
            <a:endParaRPr lang="ru-RU" sz="2000" dirty="0">
              <a:solidFill>
                <a:schemeClr val="tx1">
                  <a:lumMod val="95000"/>
                  <a:lumOff val="5000"/>
                </a:schemeClr>
              </a:solidFill>
            </a:endParaRPr>
          </a:p>
        </p:txBody>
      </p:sp>
    </p:spTree>
    <p:extLst>
      <p:ext uri="{BB962C8B-B14F-4D97-AF65-F5344CB8AC3E}">
        <p14:creationId xmlns:p14="http://schemas.microsoft.com/office/powerpoint/2010/main" val="3856796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12160" y="404664"/>
            <a:ext cx="2808312" cy="1584176"/>
          </a:xfrm>
        </p:spPr>
        <p:txBody>
          <a:bodyPr/>
          <a:lstStyle/>
          <a:p>
            <a:r>
              <a:rPr lang="en-US" sz="4400" dirty="0"/>
              <a:t>Word origins</a:t>
            </a:r>
            <a:endParaRPr lang="ru-RU" sz="4400" dirty="0"/>
          </a:p>
        </p:txBody>
      </p:sp>
      <p:sp>
        <p:nvSpPr>
          <p:cNvPr id="3" name="Объект 2"/>
          <p:cNvSpPr>
            <a:spLocks noGrp="1"/>
          </p:cNvSpPr>
          <p:nvPr>
            <p:ph idx="1"/>
          </p:nvPr>
        </p:nvSpPr>
        <p:spPr/>
        <p:txBody>
          <a:bodyPr>
            <a:normAutofit/>
          </a:bodyPr>
          <a:lstStyle/>
          <a:p>
            <a:pPr marL="0" indent="0">
              <a:buNone/>
            </a:pPr>
            <a:r>
              <a:rPr lang="en-US" sz="2000" dirty="0">
                <a:solidFill>
                  <a:schemeClr val="tx1">
                    <a:lumMod val="95000"/>
                    <a:lumOff val="5000"/>
                  </a:schemeClr>
                </a:solidFill>
              </a:rPr>
              <a:t>English, besides forming new words from existing words and their roots, also borrows words from other languages. This process of adding words from other languages is commonplace in many world languages, but English is characterized as being especially open to borrowing of foreign words throughout the last 1,000 years. </a:t>
            </a:r>
            <a:endParaRPr lang="en-US" sz="2000" dirty="0" smtClean="0">
              <a:solidFill>
                <a:schemeClr val="tx1">
                  <a:lumMod val="95000"/>
                  <a:lumOff val="5000"/>
                </a:schemeClr>
              </a:solidFill>
            </a:endParaRPr>
          </a:p>
          <a:p>
            <a:pPr marL="0" indent="0">
              <a:buNone/>
            </a:pPr>
            <a:r>
              <a:rPr lang="en-US" sz="2000" dirty="0">
                <a:solidFill>
                  <a:schemeClr val="tx1">
                    <a:lumMod val="95000"/>
                    <a:lumOff val="5000"/>
                  </a:schemeClr>
                </a:solidFill>
              </a:rPr>
              <a:t>French words from various periods of the development of French now make up one-third of the vocabulary of English. </a:t>
            </a:r>
          </a:p>
          <a:p>
            <a:pPr marL="0" indent="0">
              <a:buNone/>
            </a:pPr>
            <a:r>
              <a:rPr lang="en-US" sz="2000" dirty="0">
                <a:solidFill>
                  <a:schemeClr val="tx1">
                    <a:lumMod val="95000"/>
                    <a:lumOff val="5000"/>
                  </a:schemeClr>
                </a:solidFill>
              </a:rPr>
              <a:t>English has also borrowed many words directly from Latin, the ancestor of the Romance languages, during all stages of its development.</a:t>
            </a:r>
            <a:endParaRPr lang="ru-RU" sz="2000" dirty="0">
              <a:solidFill>
                <a:schemeClr val="tx1">
                  <a:lumMod val="95000"/>
                  <a:lumOff val="5000"/>
                </a:schemeClr>
              </a:solidFill>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092738">
            <a:off x="5072017" y="2079165"/>
            <a:ext cx="3384376" cy="3646735"/>
          </a:xfrm>
          <a:prstGeom prst="rect">
            <a:avLst/>
          </a:prstGeom>
        </p:spPr>
      </p:pic>
    </p:spTree>
    <p:extLst>
      <p:ext uri="{BB962C8B-B14F-4D97-AF65-F5344CB8AC3E}">
        <p14:creationId xmlns:p14="http://schemas.microsoft.com/office/powerpoint/2010/main" val="19653990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176</TotalTime>
  <Words>1091</Words>
  <Application>Microsoft Office PowerPoint</Application>
  <PresentationFormat>Экран (4:3)</PresentationFormat>
  <Paragraphs>46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Исполнительная</vt:lpstr>
      <vt:lpstr>Школьная научно-практическая конференция Секция: Английский язык  Исследовательская работа  How did the English Language appear? </vt:lpstr>
      <vt:lpstr>Презентация PowerPoint</vt:lpstr>
      <vt:lpstr>Презентация PowerPoint</vt:lpstr>
      <vt:lpstr>English Language</vt:lpstr>
      <vt:lpstr>Old English</vt:lpstr>
      <vt:lpstr>Middle English</vt:lpstr>
      <vt:lpstr>New English</vt:lpstr>
      <vt:lpstr>English as a global  language</vt:lpstr>
      <vt:lpstr>Word origins</vt:lpstr>
      <vt:lpstr>Conclusion</vt:lpstr>
      <vt:lpstr>List of literature</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Школьная научно-практическая конференция Секция: Английский язык  Исследовательская работа  How did the English Language appear?</dc:title>
  <dc:creator>ASUS</dc:creator>
  <cp:lastModifiedBy>ASUS</cp:lastModifiedBy>
  <cp:revision>13</cp:revision>
  <cp:lastPrinted>2018-03-12T15:51:50Z</cp:lastPrinted>
  <dcterms:created xsi:type="dcterms:W3CDTF">2018-03-07T11:03:32Z</dcterms:created>
  <dcterms:modified xsi:type="dcterms:W3CDTF">2018-03-14T09:47:44Z</dcterms:modified>
</cp:coreProperties>
</file>