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60" r:id="rId4"/>
    <p:sldId id="261" r:id="rId5"/>
    <p:sldId id="264" r:id="rId6"/>
    <p:sldId id="263" r:id="rId7"/>
    <p:sldId id="278" r:id="rId8"/>
    <p:sldId id="266" r:id="rId9"/>
    <p:sldId id="267" r:id="rId10"/>
    <p:sldId id="262" r:id="rId11"/>
    <p:sldId id="269" r:id="rId12"/>
    <p:sldId id="270" r:id="rId13"/>
    <p:sldId id="265" r:id="rId14"/>
    <p:sldId id="268" r:id="rId15"/>
    <p:sldId id="277" r:id="rId16"/>
    <p:sldId id="271" r:id="rId17"/>
    <p:sldId id="272" r:id="rId18"/>
    <p:sldId id="273" r:id="rId19"/>
    <p:sldId id="274" r:id="rId20"/>
    <p:sldId id="275" r:id="rId21"/>
    <p:sldId id="276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41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E3C32-13D7-4ABC-8D73-FC1718E40321}" type="doc">
      <dgm:prSet loTypeId="urn:microsoft.com/office/officeart/2005/8/layout/vList5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3B21852-E8AA-44A7-9197-6668A38C4E00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Название проекта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6500F389-2048-47B9-9965-0CB2CF44A15D}" type="parTrans" cxnId="{11EA06E6-687B-4AA5-B2D4-BFF7D6F42247}">
      <dgm:prSet/>
      <dgm:spPr/>
      <dgm:t>
        <a:bodyPr/>
        <a:lstStyle/>
        <a:p>
          <a:endParaRPr lang="ru-RU"/>
        </a:p>
      </dgm:t>
    </dgm:pt>
    <dgm:pt modelId="{13E93651-EC11-4BCD-A01C-7B1F170CDBC9}" type="sibTrans" cxnId="{11EA06E6-687B-4AA5-B2D4-BFF7D6F42247}">
      <dgm:prSet/>
      <dgm:spPr/>
      <dgm:t>
        <a:bodyPr/>
        <a:lstStyle/>
        <a:p>
          <a:endParaRPr lang="ru-RU"/>
        </a:p>
      </dgm:t>
    </dgm:pt>
    <dgm:pt modelId="{604990DC-5831-44C0-AB0C-44DCF4FCB52C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«Загадочная Индия»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096F4C07-D1E1-42BC-8CA8-097C2F075295}" type="parTrans" cxnId="{3B689D26-CCE9-4F53-84B8-98747FF5ACDF}">
      <dgm:prSet/>
      <dgm:spPr/>
      <dgm:t>
        <a:bodyPr/>
        <a:lstStyle/>
        <a:p>
          <a:endParaRPr lang="ru-RU"/>
        </a:p>
      </dgm:t>
    </dgm:pt>
    <dgm:pt modelId="{32FB2114-649D-4E2F-B180-4720D38BFE39}" type="sibTrans" cxnId="{3B689D26-CCE9-4F53-84B8-98747FF5ACDF}">
      <dgm:prSet/>
      <dgm:spPr/>
      <dgm:t>
        <a:bodyPr/>
        <a:lstStyle/>
        <a:p>
          <a:endParaRPr lang="ru-RU"/>
        </a:p>
      </dgm:t>
    </dgm:pt>
    <dgm:pt modelId="{5E894606-A281-4073-AAEA-E821BFC2F037}">
      <dgm:prSet phldrT="[Текст]" custT="1"/>
      <dgm:spPr/>
      <dgm:t>
        <a:bodyPr/>
        <a:lstStyle/>
        <a:p>
          <a:r>
            <a:rPr lang="ru-RU" sz="1800" b="1" smtClean="0">
              <a:latin typeface="Times New Roman" pitchFamily="18" charset="0"/>
              <a:cs typeface="Times New Roman" pitchFamily="18" charset="0"/>
            </a:rPr>
            <a:t>Вид проекта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978B80FB-C073-4A20-9D22-7C1179C76284}" type="parTrans" cxnId="{352ED274-3AD8-4A20-979C-98AD7C5814E7}">
      <dgm:prSet/>
      <dgm:spPr/>
      <dgm:t>
        <a:bodyPr/>
        <a:lstStyle/>
        <a:p>
          <a:endParaRPr lang="ru-RU"/>
        </a:p>
      </dgm:t>
    </dgm:pt>
    <dgm:pt modelId="{C768AA41-8ED5-4477-AF3B-FA5CE35C777D}" type="sibTrans" cxnId="{352ED274-3AD8-4A20-979C-98AD7C5814E7}">
      <dgm:prSet/>
      <dgm:spPr/>
      <dgm:t>
        <a:bodyPr/>
        <a:lstStyle/>
        <a:p>
          <a:endParaRPr lang="ru-RU"/>
        </a:p>
      </dgm:t>
    </dgm:pt>
    <dgm:pt modelId="{86CDCEDC-6F2A-4ADD-A90F-EBE0750F45EB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Длительность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2B6055B0-E8A3-4F5A-BAC4-87332360AC52}" type="parTrans" cxnId="{DDFE8CDA-951E-44C8-AFFF-369C3F499B09}">
      <dgm:prSet/>
      <dgm:spPr/>
      <dgm:t>
        <a:bodyPr/>
        <a:lstStyle/>
        <a:p>
          <a:endParaRPr lang="ru-RU"/>
        </a:p>
      </dgm:t>
    </dgm:pt>
    <dgm:pt modelId="{6EC42BAA-292E-40FC-BC3B-D962072BBFDF}" type="sibTrans" cxnId="{DDFE8CDA-951E-44C8-AFFF-369C3F499B09}">
      <dgm:prSet/>
      <dgm:spPr/>
      <dgm:t>
        <a:bodyPr/>
        <a:lstStyle/>
        <a:p>
          <a:endParaRPr lang="ru-RU"/>
        </a:p>
      </dgm:t>
    </dgm:pt>
    <dgm:pt modelId="{63D39194-2D58-430B-B5AB-16D50D1B777C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 неделя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7A70740B-8BDE-46EA-B849-8CB29F8FD5D0}" type="parTrans" cxnId="{139DECC3-0059-407D-9C00-0A034C84ED30}">
      <dgm:prSet/>
      <dgm:spPr/>
      <dgm:t>
        <a:bodyPr/>
        <a:lstStyle/>
        <a:p>
          <a:endParaRPr lang="ru-RU"/>
        </a:p>
      </dgm:t>
    </dgm:pt>
    <dgm:pt modelId="{6FFF5E47-55F1-478D-A6DC-0E3937CBCD76}" type="sibTrans" cxnId="{139DECC3-0059-407D-9C00-0A034C84ED30}">
      <dgm:prSet/>
      <dgm:spPr/>
      <dgm:t>
        <a:bodyPr/>
        <a:lstStyle/>
        <a:p>
          <a:endParaRPr lang="ru-RU"/>
        </a:p>
      </dgm:t>
    </dgm:pt>
    <dgm:pt modelId="{1D8887EB-9480-4260-AA0F-AAAB49C1743E}">
      <dgm:prSet phldrT="[Текст]" custT="1"/>
      <dgm:spPr/>
      <dgm:t>
        <a:bodyPr/>
        <a:lstStyle/>
        <a:p>
          <a:r>
            <a:rPr lang="ru-RU" sz="1800" b="1" smtClean="0">
              <a:latin typeface="Times New Roman" pitchFamily="18" charset="0"/>
              <a:cs typeface="Times New Roman" pitchFamily="18" charset="0"/>
            </a:rPr>
            <a:t>возраст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714CB038-A679-41C5-A752-F81DA8177786}" type="parTrans" cxnId="{71415242-06D0-4552-B3CA-9C3B07C9B343}">
      <dgm:prSet/>
      <dgm:spPr/>
      <dgm:t>
        <a:bodyPr/>
        <a:lstStyle/>
        <a:p>
          <a:endParaRPr lang="ru-RU"/>
        </a:p>
      </dgm:t>
    </dgm:pt>
    <dgm:pt modelId="{A1FEF858-05BA-49B6-A9AB-1A8587D93B8F}" type="sibTrans" cxnId="{71415242-06D0-4552-B3CA-9C3B07C9B343}">
      <dgm:prSet/>
      <dgm:spPr/>
      <dgm:t>
        <a:bodyPr/>
        <a:lstStyle/>
        <a:p>
          <a:endParaRPr lang="ru-RU"/>
        </a:p>
      </dgm:t>
    </dgm:pt>
    <dgm:pt modelId="{C8EC8416-4C96-4E8F-904B-60D58542CA99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Дети средней группы (4 лет)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1EBC0CF2-94EB-4BAF-809E-E6959BDD8A08}" type="parTrans" cxnId="{7E77E528-C457-4514-BECD-6B1A74FB0115}">
      <dgm:prSet/>
      <dgm:spPr/>
      <dgm:t>
        <a:bodyPr/>
        <a:lstStyle/>
        <a:p>
          <a:endParaRPr lang="ru-RU"/>
        </a:p>
      </dgm:t>
    </dgm:pt>
    <dgm:pt modelId="{444BA4A0-784E-4B56-BF34-9BEAA0EDC239}" type="sibTrans" cxnId="{7E77E528-C457-4514-BECD-6B1A74FB0115}">
      <dgm:prSet/>
      <dgm:spPr/>
      <dgm:t>
        <a:bodyPr/>
        <a:lstStyle/>
        <a:p>
          <a:endParaRPr lang="ru-RU"/>
        </a:p>
      </dgm:t>
    </dgm:pt>
    <dgm:pt modelId="{D45F9C56-D1D3-4B41-AA2A-CE28845FB83C}">
      <dgm:prSet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Творческий, познавательно-исследовательский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CC254692-07D3-43AD-A5D9-5BDD63F3F311}" type="parTrans" cxnId="{F8F50D08-7E3E-4B19-B144-8040F3EAD281}">
      <dgm:prSet/>
      <dgm:spPr/>
      <dgm:t>
        <a:bodyPr/>
        <a:lstStyle/>
        <a:p>
          <a:endParaRPr lang="ru-RU"/>
        </a:p>
      </dgm:t>
    </dgm:pt>
    <dgm:pt modelId="{DA312345-58E1-4740-800C-7645610F556D}" type="sibTrans" cxnId="{F8F50D08-7E3E-4B19-B144-8040F3EAD281}">
      <dgm:prSet/>
      <dgm:spPr/>
      <dgm:t>
        <a:bodyPr/>
        <a:lstStyle/>
        <a:p>
          <a:endParaRPr lang="ru-RU"/>
        </a:p>
      </dgm:t>
    </dgm:pt>
    <dgm:pt modelId="{FB3ECCA0-3F05-4F29-9EE2-95A5F4F4B9B6}">
      <dgm:prSet phldrT="[Текст]" custT="1"/>
      <dgm:spPr/>
      <dgm:t>
        <a:bodyPr/>
        <a:lstStyle/>
        <a:p>
          <a:r>
            <a:rPr lang="ru-RU" sz="1800" b="1" smtClean="0">
              <a:latin typeface="Times New Roman" pitchFamily="18" charset="0"/>
              <a:cs typeface="Times New Roman" pitchFamily="18" charset="0"/>
            </a:rPr>
            <a:t>области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7DD31CBD-2812-4988-AFBA-ACA3CDEC63D1}" type="parTrans" cxnId="{E033A283-70F8-405E-A528-0DB799E42647}">
      <dgm:prSet/>
      <dgm:spPr/>
      <dgm:t>
        <a:bodyPr/>
        <a:lstStyle/>
        <a:p>
          <a:endParaRPr lang="ru-RU"/>
        </a:p>
      </dgm:t>
    </dgm:pt>
    <dgm:pt modelId="{5E03DE77-7821-49EF-8C88-D5389AA77C7C}" type="sibTrans" cxnId="{E033A283-70F8-405E-A528-0DB799E42647}">
      <dgm:prSet/>
      <dgm:spPr/>
      <dgm:t>
        <a:bodyPr/>
        <a:lstStyle/>
        <a:p>
          <a:endParaRPr lang="ru-RU"/>
        </a:p>
      </dgm:t>
    </dgm:pt>
    <dgm:pt modelId="{0A8ECD84-BDC8-4B95-9C37-C6DA4CF429C2}">
      <dgm:prSet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Социально-коммуникативное развитие, художественно-эстетическое развитие, познавательное развитие, речевое развитие, физическое развитие.</a:t>
          </a:r>
          <a:endParaRPr lang="ru-RU" sz="1800" b="1" dirty="0"/>
        </a:p>
      </dgm:t>
    </dgm:pt>
    <dgm:pt modelId="{B677743D-E0C9-45A0-A56B-6575E27693DC}" type="parTrans" cxnId="{FABC72FC-28CB-4840-B741-01A657AF3CB4}">
      <dgm:prSet/>
      <dgm:spPr/>
      <dgm:t>
        <a:bodyPr/>
        <a:lstStyle/>
        <a:p>
          <a:endParaRPr lang="ru-RU"/>
        </a:p>
      </dgm:t>
    </dgm:pt>
    <dgm:pt modelId="{3F9C0BD0-D3D4-4EA0-8A01-E9427BBF09D7}" type="sibTrans" cxnId="{FABC72FC-28CB-4840-B741-01A657AF3CB4}">
      <dgm:prSet/>
      <dgm:spPr/>
      <dgm:t>
        <a:bodyPr/>
        <a:lstStyle/>
        <a:p>
          <a:endParaRPr lang="ru-RU"/>
        </a:p>
      </dgm:t>
    </dgm:pt>
    <dgm:pt modelId="{FA0E80C5-31E5-4238-B6D9-B98AC9A2F510}" type="pres">
      <dgm:prSet presAssocID="{5BAE3C32-13D7-4ABC-8D73-FC1718E4032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03085B-206D-4E56-BEBE-3A4FFFC8121A}" type="pres">
      <dgm:prSet presAssocID="{23B21852-E8AA-44A7-9197-6668A38C4E00}" presName="linNode" presStyleCnt="0"/>
      <dgm:spPr/>
    </dgm:pt>
    <dgm:pt modelId="{8F972A55-D73F-4BFB-82D0-3ADAC06D1678}" type="pres">
      <dgm:prSet presAssocID="{23B21852-E8AA-44A7-9197-6668A38C4E00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D576E-4A47-489A-AFF8-23DB507784E9}" type="pres">
      <dgm:prSet presAssocID="{23B21852-E8AA-44A7-9197-6668A38C4E00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466F58-97DA-411C-A40E-67981EF4C2E8}" type="pres">
      <dgm:prSet presAssocID="{13E93651-EC11-4BCD-A01C-7B1F170CDBC9}" presName="sp" presStyleCnt="0"/>
      <dgm:spPr/>
    </dgm:pt>
    <dgm:pt modelId="{18794896-0E78-4498-8C6D-726D4AB8E1A8}" type="pres">
      <dgm:prSet presAssocID="{5E894606-A281-4073-AAEA-E821BFC2F037}" presName="linNode" presStyleCnt="0"/>
      <dgm:spPr/>
    </dgm:pt>
    <dgm:pt modelId="{877C3070-B810-46A5-86BC-507D82C63D23}" type="pres">
      <dgm:prSet presAssocID="{5E894606-A281-4073-AAEA-E821BFC2F037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5F924-3276-4A7B-9730-6F059B8FB95C}" type="pres">
      <dgm:prSet presAssocID="{5E894606-A281-4073-AAEA-E821BFC2F037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85970D-10BC-431C-97CC-E955F7513548}" type="pres">
      <dgm:prSet presAssocID="{C768AA41-8ED5-4477-AF3B-FA5CE35C777D}" presName="sp" presStyleCnt="0"/>
      <dgm:spPr/>
    </dgm:pt>
    <dgm:pt modelId="{D3146C19-D591-4272-8F99-05521568E24C}" type="pres">
      <dgm:prSet presAssocID="{86CDCEDC-6F2A-4ADD-A90F-EBE0750F45EB}" presName="linNode" presStyleCnt="0"/>
      <dgm:spPr/>
    </dgm:pt>
    <dgm:pt modelId="{2B07E4BA-9E81-488A-9E3C-C2FF2A959A54}" type="pres">
      <dgm:prSet presAssocID="{86CDCEDC-6F2A-4ADD-A90F-EBE0750F45EB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497EA1-52EE-4F55-806B-6C4836F15F1D}" type="pres">
      <dgm:prSet presAssocID="{86CDCEDC-6F2A-4ADD-A90F-EBE0750F45EB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4A5EA2-5DBE-4D4F-BDB2-0509339B0B86}" type="pres">
      <dgm:prSet presAssocID="{6EC42BAA-292E-40FC-BC3B-D962072BBFDF}" presName="sp" presStyleCnt="0"/>
      <dgm:spPr/>
    </dgm:pt>
    <dgm:pt modelId="{CCB7395F-D2D5-4CAA-9F40-44DE1F71D657}" type="pres">
      <dgm:prSet presAssocID="{1D8887EB-9480-4260-AA0F-AAAB49C1743E}" presName="linNode" presStyleCnt="0"/>
      <dgm:spPr/>
    </dgm:pt>
    <dgm:pt modelId="{8A0DE92B-1B59-43AA-AF3A-552443CA9471}" type="pres">
      <dgm:prSet presAssocID="{1D8887EB-9480-4260-AA0F-AAAB49C1743E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A20157-3428-4C4F-BDC4-392B07201A04}" type="pres">
      <dgm:prSet presAssocID="{1D8887EB-9480-4260-AA0F-AAAB49C1743E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E6780B-B881-47EF-BF83-6A9E7E79DAC8}" type="pres">
      <dgm:prSet presAssocID="{A1FEF858-05BA-49B6-A9AB-1A8587D93B8F}" presName="sp" presStyleCnt="0"/>
      <dgm:spPr/>
    </dgm:pt>
    <dgm:pt modelId="{FEF2A885-E6FD-4D69-8B56-9C4719A0CCEC}" type="pres">
      <dgm:prSet presAssocID="{FB3ECCA0-3F05-4F29-9EE2-95A5F4F4B9B6}" presName="linNode" presStyleCnt="0"/>
      <dgm:spPr/>
    </dgm:pt>
    <dgm:pt modelId="{D33B872F-BECF-4A2F-8163-5F0F6EC03877}" type="pres">
      <dgm:prSet presAssocID="{FB3ECCA0-3F05-4F29-9EE2-95A5F4F4B9B6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BC5622-EF6C-4549-9F90-1EE179C1A61A}" type="pres">
      <dgm:prSet presAssocID="{FB3ECCA0-3F05-4F29-9EE2-95A5F4F4B9B6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FE8CDA-951E-44C8-AFFF-369C3F499B09}" srcId="{5BAE3C32-13D7-4ABC-8D73-FC1718E40321}" destId="{86CDCEDC-6F2A-4ADD-A90F-EBE0750F45EB}" srcOrd="2" destOrd="0" parTransId="{2B6055B0-E8A3-4F5A-BAC4-87332360AC52}" sibTransId="{6EC42BAA-292E-40FC-BC3B-D962072BBFDF}"/>
    <dgm:cxn modelId="{FACEAE46-2A8A-42BB-9BC9-C4098D32FF3F}" type="presOf" srcId="{23B21852-E8AA-44A7-9197-6668A38C4E00}" destId="{8F972A55-D73F-4BFB-82D0-3ADAC06D1678}" srcOrd="0" destOrd="0" presId="urn:microsoft.com/office/officeart/2005/8/layout/vList5"/>
    <dgm:cxn modelId="{EDCC0DA9-442F-45F0-B70D-AFE2C94E65D5}" type="presOf" srcId="{5E894606-A281-4073-AAEA-E821BFC2F037}" destId="{877C3070-B810-46A5-86BC-507D82C63D23}" srcOrd="0" destOrd="0" presId="urn:microsoft.com/office/officeart/2005/8/layout/vList5"/>
    <dgm:cxn modelId="{F8F50D08-7E3E-4B19-B144-8040F3EAD281}" srcId="{5E894606-A281-4073-AAEA-E821BFC2F037}" destId="{D45F9C56-D1D3-4B41-AA2A-CE28845FB83C}" srcOrd="0" destOrd="0" parTransId="{CC254692-07D3-43AD-A5D9-5BDD63F3F311}" sibTransId="{DA312345-58E1-4740-800C-7645610F556D}"/>
    <dgm:cxn modelId="{31915958-81EC-450F-8DFC-B299DE4016E8}" type="presOf" srcId="{86CDCEDC-6F2A-4ADD-A90F-EBE0750F45EB}" destId="{2B07E4BA-9E81-488A-9E3C-C2FF2A959A54}" srcOrd="0" destOrd="0" presId="urn:microsoft.com/office/officeart/2005/8/layout/vList5"/>
    <dgm:cxn modelId="{3B689D26-CCE9-4F53-84B8-98747FF5ACDF}" srcId="{23B21852-E8AA-44A7-9197-6668A38C4E00}" destId="{604990DC-5831-44C0-AB0C-44DCF4FCB52C}" srcOrd="0" destOrd="0" parTransId="{096F4C07-D1E1-42BC-8CA8-097C2F075295}" sibTransId="{32FB2114-649D-4E2F-B180-4720D38BFE39}"/>
    <dgm:cxn modelId="{352ED274-3AD8-4A20-979C-98AD7C5814E7}" srcId="{5BAE3C32-13D7-4ABC-8D73-FC1718E40321}" destId="{5E894606-A281-4073-AAEA-E821BFC2F037}" srcOrd="1" destOrd="0" parTransId="{978B80FB-C073-4A20-9D22-7C1179C76284}" sibTransId="{C768AA41-8ED5-4477-AF3B-FA5CE35C777D}"/>
    <dgm:cxn modelId="{498FF934-8F70-4365-B44C-29E9D14BAAA7}" type="presOf" srcId="{63D39194-2D58-430B-B5AB-16D50D1B777C}" destId="{04497EA1-52EE-4F55-806B-6C4836F15F1D}" srcOrd="0" destOrd="0" presId="urn:microsoft.com/office/officeart/2005/8/layout/vList5"/>
    <dgm:cxn modelId="{8B47DC27-DFDF-4AC3-BBCC-6884D49CEB1C}" type="presOf" srcId="{604990DC-5831-44C0-AB0C-44DCF4FCB52C}" destId="{56ED576E-4A47-489A-AFF8-23DB507784E9}" srcOrd="0" destOrd="0" presId="urn:microsoft.com/office/officeart/2005/8/layout/vList5"/>
    <dgm:cxn modelId="{FFA47EC2-A1B3-43D5-9FD6-7FBE440C2F12}" type="presOf" srcId="{1D8887EB-9480-4260-AA0F-AAAB49C1743E}" destId="{8A0DE92B-1B59-43AA-AF3A-552443CA9471}" srcOrd="0" destOrd="0" presId="urn:microsoft.com/office/officeart/2005/8/layout/vList5"/>
    <dgm:cxn modelId="{FABC72FC-28CB-4840-B741-01A657AF3CB4}" srcId="{FB3ECCA0-3F05-4F29-9EE2-95A5F4F4B9B6}" destId="{0A8ECD84-BDC8-4B95-9C37-C6DA4CF429C2}" srcOrd="0" destOrd="0" parTransId="{B677743D-E0C9-45A0-A56B-6575E27693DC}" sibTransId="{3F9C0BD0-D3D4-4EA0-8A01-E9427BBF09D7}"/>
    <dgm:cxn modelId="{E033A283-70F8-405E-A528-0DB799E42647}" srcId="{5BAE3C32-13D7-4ABC-8D73-FC1718E40321}" destId="{FB3ECCA0-3F05-4F29-9EE2-95A5F4F4B9B6}" srcOrd="4" destOrd="0" parTransId="{7DD31CBD-2812-4988-AFBA-ACA3CDEC63D1}" sibTransId="{5E03DE77-7821-49EF-8C88-D5389AA77C7C}"/>
    <dgm:cxn modelId="{541C1213-D2D5-4882-B37A-A787F351FD18}" type="presOf" srcId="{C8EC8416-4C96-4E8F-904B-60D58542CA99}" destId="{7CA20157-3428-4C4F-BDC4-392B07201A04}" srcOrd="0" destOrd="0" presId="urn:microsoft.com/office/officeart/2005/8/layout/vList5"/>
    <dgm:cxn modelId="{139DECC3-0059-407D-9C00-0A034C84ED30}" srcId="{86CDCEDC-6F2A-4ADD-A90F-EBE0750F45EB}" destId="{63D39194-2D58-430B-B5AB-16D50D1B777C}" srcOrd="0" destOrd="0" parTransId="{7A70740B-8BDE-46EA-B849-8CB29F8FD5D0}" sibTransId="{6FFF5E47-55F1-478D-A6DC-0E3937CBCD76}"/>
    <dgm:cxn modelId="{11EA06E6-687B-4AA5-B2D4-BFF7D6F42247}" srcId="{5BAE3C32-13D7-4ABC-8D73-FC1718E40321}" destId="{23B21852-E8AA-44A7-9197-6668A38C4E00}" srcOrd="0" destOrd="0" parTransId="{6500F389-2048-47B9-9965-0CB2CF44A15D}" sibTransId="{13E93651-EC11-4BCD-A01C-7B1F170CDBC9}"/>
    <dgm:cxn modelId="{4282E66F-E0E4-42EB-91C3-93CC885AB42D}" type="presOf" srcId="{0A8ECD84-BDC8-4B95-9C37-C6DA4CF429C2}" destId="{2CBC5622-EF6C-4549-9F90-1EE179C1A61A}" srcOrd="0" destOrd="0" presId="urn:microsoft.com/office/officeart/2005/8/layout/vList5"/>
    <dgm:cxn modelId="{71415242-06D0-4552-B3CA-9C3B07C9B343}" srcId="{5BAE3C32-13D7-4ABC-8D73-FC1718E40321}" destId="{1D8887EB-9480-4260-AA0F-AAAB49C1743E}" srcOrd="3" destOrd="0" parTransId="{714CB038-A679-41C5-A752-F81DA8177786}" sibTransId="{A1FEF858-05BA-49B6-A9AB-1A8587D93B8F}"/>
    <dgm:cxn modelId="{7712E1F9-243D-4853-8E81-6DF9095852FF}" type="presOf" srcId="{5BAE3C32-13D7-4ABC-8D73-FC1718E40321}" destId="{FA0E80C5-31E5-4238-B6D9-B98AC9A2F510}" srcOrd="0" destOrd="0" presId="urn:microsoft.com/office/officeart/2005/8/layout/vList5"/>
    <dgm:cxn modelId="{9793B9FD-1C29-47E6-9791-FCB061F14ACC}" type="presOf" srcId="{FB3ECCA0-3F05-4F29-9EE2-95A5F4F4B9B6}" destId="{D33B872F-BECF-4A2F-8163-5F0F6EC03877}" srcOrd="0" destOrd="0" presId="urn:microsoft.com/office/officeart/2005/8/layout/vList5"/>
    <dgm:cxn modelId="{ECBB7880-5CD2-4A1B-BBE7-C8E5936CEE5C}" type="presOf" srcId="{D45F9C56-D1D3-4B41-AA2A-CE28845FB83C}" destId="{9CD5F924-3276-4A7B-9730-6F059B8FB95C}" srcOrd="0" destOrd="0" presId="urn:microsoft.com/office/officeart/2005/8/layout/vList5"/>
    <dgm:cxn modelId="{7E77E528-C457-4514-BECD-6B1A74FB0115}" srcId="{1D8887EB-9480-4260-AA0F-AAAB49C1743E}" destId="{C8EC8416-4C96-4E8F-904B-60D58542CA99}" srcOrd="0" destOrd="0" parTransId="{1EBC0CF2-94EB-4BAF-809E-E6959BDD8A08}" sibTransId="{444BA4A0-784E-4B56-BF34-9BEAA0EDC239}"/>
    <dgm:cxn modelId="{55D250F9-BD7A-4337-9DAA-973EB93DBD48}" type="presParOf" srcId="{FA0E80C5-31E5-4238-B6D9-B98AC9A2F510}" destId="{AB03085B-206D-4E56-BEBE-3A4FFFC8121A}" srcOrd="0" destOrd="0" presId="urn:microsoft.com/office/officeart/2005/8/layout/vList5"/>
    <dgm:cxn modelId="{554A78C8-48AD-4E04-83B1-0245DE5E247A}" type="presParOf" srcId="{AB03085B-206D-4E56-BEBE-3A4FFFC8121A}" destId="{8F972A55-D73F-4BFB-82D0-3ADAC06D1678}" srcOrd="0" destOrd="0" presId="urn:microsoft.com/office/officeart/2005/8/layout/vList5"/>
    <dgm:cxn modelId="{53E97B52-745A-4942-87FC-FBD7440DE416}" type="presParOf" srcId="{AB03085B-206D-4E56-BEBE-3A4FFFC8121A}" destId="{56ED576E-4A47-489A-AFF8-23DB507784E9}" srcOrd="1" destOrd="0" presId="urn:microsoft.com/office/officeart/2005/8/layout/vList5"/>
    <dgm:cxn modelId="{8371B67D-947F-4AE8-8F86-E8AB49EE55FE}" type="presParOf" srcId="{FA0E80C5-31E5-4238-B6D9-B98AC9A2F510}" destId="{0F466F58-97DA-411C-A40E-67981EF4C2E8}" srcOrd="1" destOrd="0" presId="urn:microsoft.com/office/officeart/2005/8/layout/vList5"/>
    <dgm:cxn modelId="{3791B498-FEB8-4096-AD47-3BA2C672C006}" type="presParOf" srcId="{FA0E80C5-31E5-4238-B6D9-B98AC9A2F510}" destId="{18794896-0E78-4498-8C6D-726D4AB8E1A8}" srcOrd="2" destOrd="0" presId="urn:microsoft.com/office/officeart/2005/8/layout/vList5"/>
    <dgm:cxn modelId="{CDDF7E0A-CB3D-4EA9-9BC7-8FA149892689}" type="presParOf" srcId="{18794896-0E78-4498-8C6D-726D4AB8E1A8}" destId="{877C3070-B810-46A5-86BC-507D82C63D23}" srcOrd="0" destOrd="0" presId="urn:microsoft.com/office/officeart/2005/8/layout/vList5"/>
    <dgm:cxn modelId="{5409C481-6511-4244-92BE-DF40A57CA36E}" type="presParOf" srcId="{18794896-0E78-4498-8C6D-726D4AB8E1A8}" destId="{9CD5F924-3276-4A7B-9730-6F059B8FB95C}" srcOrd="1" destOrd="0" presId="urn:microsoft.com/office/officeart/2005/8/layout/vList5"/>
    <dgm:cxn modelId="{7D58A7D3-F56F-4103-A1E4-FF8699F4E228}" type="presParOf" srcId="{FA0E80C5-31E5-4238-B6D9-B98AC9A2F510}" destId="{7A85970D-10BC-431C-97CC-E955F7513548}" srcOrd="3" destOrd="0" presId="urn:microsoft.com/office/officeart/2005/8/layout/vList5"/>
    <dgm:cxn modelId="{03D10FA3-E8AD-45E5-8B74-E205C5EA9818}" type="presParOf" srcId="{FA0E80C5-31E5-4238-B6D9-B98AC9A2F510}" destId="{D3146C19-D591-4272-8F99-05521568E24C}" srcOrd="4" destOrd="0" presId="urn:microsoft.com/office/officeart/2005/8/layout/vList5"/>
    <dgm:cxn modelId="{BC0DBB54-5658-4B0E-9A5B-60E23A8FC659}" type="presParOf" srcId="{D3146C19-D591-4272-8F99-05521568E24C}" destId="{2B07E4BA-9E81-488A-9E3C-C2FF2A959A54}" srcOrd="0" destOrd="0" presId="urn:microsoft.com/office/officeart/2005/8/layout/vList5"/>
    <dgm:cxn modelId="{FF79236C-DC74-4E5A-A487-2D9721F0374D}" type="presParOf" srcId="{D3146C19-D591-4272-8F99-05521568E24C}" destId="{04497EA1-52EE-4F55-806B-6C4836F15F1D}" srcOrd="1" destOrd="0" presId="urn:microsoft.com/office/officeart/2005/8/layout/vList5"/>
    <dgm:cxn modelId="{C2B15B5C-6352-4495-8640-1AAF3F7E8545}" type="presParOf" srcId="{FA0E80C5-31E5-4238-B6D9-B98AC9A2F510}" destId="{3D4A5EA2-5DBE-4D4F-BDB2-0509339B0B86}" srcOrd="5" destOrd="0" presId="urn:microsoft.com/office/officeart/2005/8/layout/vList5"/>
    <dgm:cxn modelId="{8EF9CC20-9F38-4186-AD21-6A388DE83133}" type="presParOf" srcId="{FA0E80C5-31E5-4238-B6D9-B98AC9A2F510}" destId="{CCB7395F-D2D5-4CAA-9F40-44DE1F71D657}" srcOrd="6" destOrd="0" presId="urn:microsoft.com/office/officeart/2005/8/layout/vList5"/>
    <dgm:cxn modelId="{A15EAB82-45BC-40F7-BF7F-0F9B88F2496F}" type="presParOf" srcId="{CCB7395F-D2D5-4CAA-9F40-44DE1F71D657}" destId="{8A0DE92B-1B59-43AA-AF3A-552443CA9471}" srcOrd="0" destOrd="0" presId="urn:microsoft.com/office/officeart/2005/8/layout/vList5"/>
    <dgm:cxn modelId="{099A443A-11F6-46D5-A983-A00F3BBB0333}" type="presParOf" srcId="{CCB7395F-D2D5-4CAA-9F40-44DE1F71D657}" destId="{7CA20157-3428-4C4F-BDC4-392B07201A04}" srcOrd="1" destOrd="0" presId="urn:microsoft.com/office/officeart/2005/8/layout/vList5"/>
    <dgm:cxn modelId="{9E308E36-3406-4755-81D2-A7558F172D33}" type="presParOf" srcId="{FA0E80C5-31E5-4238-B6D9-B98AC9A2F510}" destId="{B6E6780B-B881-47EF-BF83-6A9E7E79DAC8}" srcOrd="7" destOrd="0" presId="urn:microsoft.com/office/officeart/2005/8/layout/vList5"/>
    <dgm:cxn modelId="{A257E611-FB34-438F-91FD-26B962E8A36A}" type="presParOf" srcId="{FA0E80C5-31E5-4238-B6D9-B98AC9A2F510}" destId="{FEF2A885-E6FD-4D69-8B56-9C4719A0CCEC}" srcOrd="8" destOrd="0" presId="urn:microsoft.com/office/officeart/2005/8/layout/vList5"/>
    <dgm:cxn modelId="{DC8608F8-857C-4C26-ADB1-D9828695121D}" type="presParOf" srcId="{FEF2A885-E6FD-4D69-8B56-9C4719A0CCEC}" destId="{D33B872F-BECF-4A2F-8163-5F0F6EC03877}" srcOrd="0" destOrd="0" presId="urn:microsoft.com/office/officeart/2005/8/layout/vList5"/>
    <dgm:cxn modelId="{A3C521F7-4FC6-4CE1-98BE-681D3789929A}" type="presParOf" srcId="{FEF2A885-E6FD-4D69-8B56-9C4719A0CCEC}" destId="{2CBC5622-EF6C-4549-9F90-1EE179C1A61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D576E-4A47-489A-AFF8-23DB507784E9}">
      <dsp:nvSpPr>
        <dsp:cNvPr id="0" name=""/>
        <dsp:cNvSpPr/>
      </dsp:nvSpPr>
      <dsp:spPr>
        <a:xfrm rot="5400000">
          <a:off x="5095892" y="-2054806"/>
          <a:ext cx="874404" cy="5207618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«Загадочная Индия»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929286" y="154485"/>
        <a:ext cx="5164933" cy="789034"/>
      </dsp:txXfrm>
    </dsp:sp>
    <dsp:sp modelId="{8F972A55-D73F-4BFB-82D0-3ADAC06D1678}">
      <dsp:nvSpPr>
        <dsp:cNvPr id="0" name=""/>
        <dsp:cNvSpPr/>
      </dsp:nvSpPr>
      <dsp:spPr>
        <a:xfrm>
          <a:off x="0" y="2499"/>
          <a:ext cx="2929285" cy="109300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Название проекта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356" y="55855"/>
        <a:ext cx="2822573" cy="986294"/>
      </dsp:txXfrm>
    </dsp:sp>
    <dsp:sp modelId="{9CD5F924-3276-4A7B-9730-6F059B8FB95C}">
      <dsp:nvSpPr>
        <dsp:cNvPr id="0" name=""/>
        <dsp:cNvSpPr/>
      </dsp:nvSpPr>
      <dsp:spPr>
        <a:xfrm rot="5400000">
          <a:off x="5095892" y="-907149"/>
          <a:ext cx="874404" cy="5207618"/>
        </a:xfrm>
        <a:prstGeom prst="round2SameRect">
          <a:avLst/>
        </a:prstGeom>
        <a:solidFill>
          <a:schemeClr val="accent2">
            <a:tint val="40000"/>
            <a:alpha val="90000"/>
            <a:hueOff val="1256455"/>
            <a:satOff val="-1094"/>
            <a:lumOff val="-1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1256455"/>
              <a:satOff val="-1094"/>
              <a:lumOff val="-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Творческий, познавательно-исследовательский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929286" y="1302142"/>
        <a:ext cx="5164933" cy="789034"/>
      </dsp:txXfrm>
    </dsp:sp>
    <dsp:sp modelId="{877C3070-B810-46A5-86BC-507D82C63D23}">
      <dsp:nvSpPr>
        <dsp:cNvPr id="0" name=""/>
        <dsp:cNvSpPr/>
      </dsp:nvSpPr>
      <dsp:spPr>
        <a:xfrm>
          <a:off x="0" y="1150156"/>
          <a:ext cx="2929285" cy="1093006"/>
        </a:xfrm>
        <a:prstGeom prst="round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Times New Roman" pitchFamily="18" charset="0"/>
              <a:cs typeface="Times New Roman" pitchFamily="18" charset="0"/>
            </a:rPr>
            <a:t>Вид проекта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356" y="1203512"/>
        <a:ext cx="2822573" cy="986294"/>
      </dsp:txXfrm>
    </dsp:sp>
    <dsp:sp modelId="{04497EA1-52EE-4F55-806B-6C4836F15F1D}">
      <dsp:nvSpPr>
        <dsp:cNvPr id="0" name=""/>
        <dsp:cNvSpPr/>
      </dsp:nvSpPr>
      <dsp:spPr>
        <a:xfrm rot="5400000">
          <a:off x="5095892" y="240506"/>
          <a:ext cx="874404" cy="5207618"/>
        </a:xfrm>
        <a:prstGeom prst="round2SameRect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1 неделя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929286" y="2449798"/>
        <a:ext cx="5164933" cy="789034"/>
      </dsp:txXfrm>
    </dsp:sp>
    <dsp:sp modelId="{2B07E4BA-9E81-488A-9E3C-C2FF2A959A54}">
      <dsp:nvSpPr>
        <dsp:cNvPr id="0" name=""/>
        <dsp:cNvSpPr/>
      </dsp:nvSpPr>
      <dsp:spPr>
        <a:xfrm>
          <a:off x="0" y="2297812"/>
          <a:ext cx="2929285" cy="1093006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Длительность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356" y="2351168"/>
        <a:ext cx="2822573" cy="986294"/>
      </dsp:txXfrm>
    </dsp:sp>
    <dsp:sp modelId="{7CA20157-3428-4C4F-BDC4-392B07201A04}">
      <dsp:nvSpPr>
        <dsp:cNvPr id="0" name=""/>
        <dsp:cNvSpPr/>
      </dsp:nvSpPr>
      <dsp:spPr>
        <a:xfrm rot="5400000">
          <a:off x="5095892" y="1388163"/>
          <a:ext cx="874404" cy="5207618"/>
        </a:xfrm>
        <a:prstGeom prst="round2SameRect">
          <a:avLst/>
        </a:prstGeom>
        <a:solidFill>
          <a:schemeClr val="accent2">
            <a:tint val="40000"/>
            <a:alpha val="90000"/>
            <a:hueOff val="3769366"/>
            <a:satOff val="-3283"/>
            <a:lumOff val="-4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3769366"/>
              <a:satOff val="-3283"/>
              <a:lumOff val="-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Дети средней группы (4 лет)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929286" y="3597455"/>
        <a:ext cx="5164933" cy="789034"/>
      </dsp:txXfrm>
    </dsp:sp>
    <dsp:sp modelId="{8A0DE92B-1B59-43AA-AF3A-552443CA9471}">
      <dsp:nvSpPr>
        <dsp:cNvPr id="0" name=""/>
        <dsp:cNvSpPr/>
      </dsp:nvSpPr>
      <dsp:spPr>
        <a:xfrm>
          <a:off x="0" y="3445469"/>
          <a:ext cx="2929285" cy="1093006"/>
        </a:xfrm>
        <a:prstGeom prst="round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Times New Roman" pitchFamily="18" charset="0"/>
              <a:cs typeface="Times New Roman" pitchFamily="18" charset="0"/>
            </a:rPr>
            <a:t>возраст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356" y="3498825"/>
        <a:ext cx="2822573" cy="986294"/>
      </dsp:txXfrm>
    </dsp:sp>
    <dsp:sp modelId="{2CBC5622-EF6C-4549-9F90-1EE179C1A61A}">
      <dsp:nvSpPr>
        <dsp:cNvPr id="0" name=""/>
        <dsp:cNvSpPr/>
      </dsp:nvSpPr>
      <dsp:spPr>
        <a:xfrm rot="5400000">
          <a:off x="5095892" y="2535819"/>
          <a:ext cx="874404" cy="5207618"/>
        </a:xfrm>
        <a:prstGeom prst="round2Same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Социально-коммуникативное развитие, художественно-эстетическое развитие, познавательное развитие, речевое развитие, физическое развитие.</a:t>
          </a:r>
          <a:endParaRPr lang="ru-RU" sz="1800" b="1" kern="1200" dirty="0"/>
        </a:p>
      </dsp:txBody>
      <dsp:txXfrm rot="-5400000">
        <a:off x="2929286" y="4745111"/>
        <a:ext cx="5164933" cy="789034"/>
      </dsp:txXfrm>
    </dsp:sp>
    <dsp:sp modelId="{D33B872F-BECF-4A2F-8163-5F0F6EC03877}">
      <dsp:nvSpPr>
        <dsp:cNvPr id="0" name=""/>
        <dsp:cNvSpPr/>
      </dsp:nvSpPr>
      <dsp:spPr>
        <a:xfrm>
          <a:off x="0" y="4593125"/>
          <a:ext cx="2929285" cy="1093006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Times New Roman" pitchFamily="18" charset="0"/>
              <a:cs typeface="Times New Roman" pitchFamily="18" charset="0"/>
            </a:rPr>
            <a:t>области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356" y="4646481"/>
        <a:ext cx="2822573" cy="986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974C0-6108-4943-AF0D-79D30119CE5E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828E1-30C0-496C-BF51-19E3F844E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242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828E1-30C0-496C-BF51-19E3F844E5D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898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F0DCD-4AEA-422F-8AE9-85663677C642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E468-3977-4CC7-AF24-7BC998F15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88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F0DCD-4AEA-422F-8AE9-85663677C642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E468-3977-4CC7-AF24-7BC998F15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06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F0DCD-4AEA-422F-8AE9-85663677C642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E468-3977-4CC7-AF24-7BC998F15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98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F0DCD-4AEA-422F-8AE9-85663677C642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E468-3977-4CC7-AF24-7BC998F15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2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F0DCD-4AEA-422F-8AE9-85663677C642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E468-3977-4CC7-AF24-7BC998F15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33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F0DCD-4AEA-422F-8AE9-85663677C642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E468-3977-4CC7-AF24-7BC998F15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89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F0DCD-4AEA-422F-8AE9-85663677C642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E468-3977-4CC7-AF24-7BC998F15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85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F0DCD-4AEA-422F-8AE9-85663677C642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E468-3977-4CC7-AF24-7BC998F15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8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F0DCD-4AEA-422F-8AE9-85663677C642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E468-3977-4CC7-AF24-7BC998F15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11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F0DCD-4AEA-422F-8AE9-85663677C642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E468-3977-4CC7-AF24-7BC998F15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52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F0DCD-4AEA-422F-8AE9-85663677C642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E468-3977-4CC7-AF24-7BC998F15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13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F0DCD-4AEA-422F-8AE9-85663677C642}" type="datetimeFigureOut">
              <a:rPr lang="ru-RU" smtClean="0"/>
              <a:t>18.10.2025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FE468-3977-4CC7-AF24-7BC998F15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41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10" Type="http://schemas.openxmlformats.org/officeDocument/2006/relationships/image" Target="../media/image6.jpe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3.wdp"/><Relationship Id="rId7" Type="http://schemas.openxmlformats.org/officeDocument/2006/relationships/image" Target="../media/image2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1"/>
            <a:ext cx="9296400" cy="6818578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683769" y="679047"/>
            <a:ext cx="13388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40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ru-RU" sz="4000" b="1" cap="all" dirty="0" smtClean="0">
              <a:ln w="9000" cmpd="sng">
                <a:solidFill>
                  <a:srgbClr val="00206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340768"/>
            <a:ext cx="549022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all" spc="0" dirty="0" smtClean="0">
                <a:ln w="28575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ru-RU" sz="6000" b="1" cap="all" spc="0" dirty="0" smtClean="0">
                <a:ln w="28575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6000" b="1" cap="all" spc="0" dirty="0" smtClean="0">
                <a:ln w="28575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АДОЧ</a:t>
            </a:r>
            <a:r>
              <a:rPr lang="ru-RU" sz="6000" b="1" cap="all" spc="0" dirty="0" smtClean="0">
                <a:ln w="28575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sz="6000" b="1" cap="all" spc="0" dirty="0" smtClean="0">
                <a:ln w="28575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Я</a:t>
            </a:r>
          </a:p>
          <a:p>
            <a:pPr algn="ctr"/>
            <a:endParaRPr lang="ru-RU" sz="6000" b="1" cap="all" spc="0" dirty="0">
              <a:ln w="28575" cmpd="sng">
                <a:solidFill>
                  <a:schemeClr val="bg2">
                    <a:lumMod val="25000"/>
                  </a:schemeClr>
                </a:solidFill>
                <a:prstDash val="solid"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5229200"/>
            <a:ext cx="3821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выполнили: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Н.А.Матвевнина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5539" y="6449246"/>
            <a:ext cx="118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Усинск.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3789" y="1196752"/>
            <a:ext cx="6984776" cy="4656518"/>
          </a:xfrm>
          <a:prstGeom prst="rect">
            <a:avLst/>
          </a:prstGeom>
        </p:spPr>
      </p:pic>
      <p:pic>
        <p:nvPicPr>
          <p:cNvPr id="1026" name="Picture 2" descr="https://media.fulledu.ru/firms/covers/2018.04.21.01/thumbnail/1000400000000000001501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76466"/>
            <a:ext cx="2187307" cy="17403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98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5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51520" y="1124744"/>
            <a:ext cx="8568952" cy="532859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«Итог проекта»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узнали об Индии, её культуре и обычаях, об искусстве, о растительном и животном мире. Значительно повысился интерес детей к другим странам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выставки детских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работ :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- рисунки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Священное животное" (слон, корова, павлин), "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Мандала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",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Лотос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"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3. Просмотр презентаций: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"Из России в Индию", "Добро пожаловать в Индию!", "Флора и фауна Индии", "Культура, обычаи, традиции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",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"Города Индии", "Разговор танца и жестов"</a:t>
            </a:r>
          </a:p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Консультации для родителей: "Поговорим об Индии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"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5. Создание макета фотозоны</a:t>
            </a:r>
          </a:p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6. Создание мини музея «Кусочек Индии»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Наглядный и информационный материал по теме проекта.</a:t>
            </a:r>
          </a:p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8. Мини выступление детей «Гости из Индии»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Портфолио проекта.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348" r="94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095" y="3717032"/>
            <a:ext cx="2293377" cy="2885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395603"/>
            <a:ext cx="7041490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2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5820">
            <a:off x="235019" y="999203"/>
            <a:ext cx="4435014" cy="2101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07173" y="1364977"/>
            <a:ext cx="4355976" cy="2064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642217"/>
            <a:ext cx="6336704" cy="3002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3349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180" y="260648"/>
            <a:ext cx="6228184" cy="2951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07226">
            <a:off x="-625878" y="2338556"/>
            <a:ext cx="5273824" cy="2498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720">
            <a:off x="3845253" y="3422117"/>
            <a:ext cx="4992525" cy="2365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4830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6954">
            <a:off x="460311" y="4091382"/>
            <a:ext cx="4685007" cy="2219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017">
            <a:off x="4012613" y="2512848"/>
            <a:ext cx="4890617" cy="2317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8856">
            <a:off x="393502" y="483166"/>
            <a:ext cx="4711003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4331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2425"/>
            <a:ext cx="5186350" cy="24574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2612" y="1198017"/>
            <a:ext cx="3943881" cy="1868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6449" y="1706569"/>
            <a:ext cx="4948678" cy="2344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0578" y="3474962"/>
            <a:ext cx="3732936" cy="1768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978" y="1126158"/>
            <a:ext cx="4221088" cy="20001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267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62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80920" cy="5904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61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3618">
            <a:off x="224050" y="590275"/>
            <a:ext cx="4860032" cy="2302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402">
            <a:off x="3488742" y="1762465"/>
            <a:ext cx="5751368" cy="27252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205">
            <a:off x="497375" y="4141841"/>
            <a:ext cx="4498575" cy="2131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1697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8"/>
            <a:ext cx="7164288" cy="3394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7164288" cy="33947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33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7476"/>
            <a:ext cx="6547583" cy="310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48980"/>
            <a:ext cx="7307422" cy="3462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172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5" y="116632"/>
            <a:ext cx="5184576" cy="2456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3" y="1987548"/>
            <a:ext cx="5561321" cy="2635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93096"/>
            <a:ext cx="5148065" cy="2439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7827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374492208"/>
              </p:ext>
            </p:extLst>
          </p:nvPr>
        </p:nvGraphicFramePr>
        <p:xfrm>
          <a:off x="395536" y="476672"/>
          <a:ext cx="8136904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6392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1" y="216024"/>
            <a:ext cx="3613974" cy="6425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3071">
            <a:off x="3387261" y="1951265"/>
            <a:ext cx="6237312" cy="2955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9241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36" y="238336"/>
            <a:ext cx="6381328" cy="6381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809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62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683569" y="1844825"/>
            <a:ext cx="7848872" cy="100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7" y="2852936"/>
            <a:ext cx="5256584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09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89691" y="922532"/>
            <a:ext cx="7948104" cy="31393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Актуальность проекта: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путешествие – близкая и понятная детям форма деятельности, несёт богатый эмоциональный заряд. Разнообразие внешнего информационного потока (телепередачи, рассказы взрослых) даёт основание предполагать, что определённые знания о разных странах у детей есть. Новая получаемая информация предоставляет прекрасный  материал для развития активной мыслительной деятельности: анализа, сравнения, высказывания суждений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проблема проекта: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недостаточные представления детей, о странах мира, государственных символах о традициях и культуре народов разных стран.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641" y="3758470"/>
            <a:ext cx="4176718" cy="27844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2392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67544" y="620688"/>
            <a:ext cx="8208912" cy="331236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развитие познавательной активности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дошкольников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процессе формирования географических представлений. Воспитание 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детей толерантного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отношения к людям других национальностей через организацию совместной творческо-познавательной деятельности педагогов, детей и родителей по ознакомлению с традициями, национальными особенностями и культурой индийского народа.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94792" l="4102" r="956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9989" y="3284984"/>
            <a:ext cx="4764021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67544" y="188640"/>
            <a:ext cx="8136904" cy="547260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задачи проекта: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- формировать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целостную картину мира. Расширить представление дошкольников о жизни людей в других странах;</a:t>
            </a:r>
          </a:p>
          <a:p>
            <a:pPr lvl="0" algn="just"/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развивать  познавательно - исследовательскую и продуктивную деятельность; </a:t>
            </a:r>
          </a:p>
          <a:p>
            <a:pPr lvl="0"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- формировать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у дошкольников коммуникативные навыки в ходе творческого взаимодействия со взрослыми и сверстниками;</a:t>
            </a:r>
          </a:p>
          <a:p>
            <a:pPr lvl="0"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- воспитывать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толерантность, чувство уважения к другим народам, их традициям и культуре;</a:t>
            </a:r>
          </a:p>
          <a:p>
            <a:pPr lvl="0"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- развивать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у дошкольников память,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внимание, речь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и логическое мышление.</a:t>
            </a:r>
          </a:p>
        </p:txBody>
      </p:sp>
    </p:spTree>
    <p:extLst>
      <p:ext uri="{BB962C8B-B14F-4D97-AF65-F5344CB8AC3E}">
        <p14:creationId xmlns:p14="http://schemas.microsoft.com/office/powerpoint/2010/main" val="425895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568952" cy="626469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планируемый результат: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-четкое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представление у дошкольников того, что кроме России есть  другие страны; </a:t>
            </a:r>
          </a:p>
          <a:p>
            <a:pPr lvl="0"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-сформированное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начальное понимание о сходстве и различии разных стран (Россия - Индия (географическое положение, растительный и животный мир, языковая культура,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обычаи и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т.д.)); </a:t>
            </a:r>
          </a:p>
          <a:p>
            <a:pPr lvl="0"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-сформированное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начальное представление о жизни людей в другой конкретной стране, интерес к культуре и традициям другого народа;</a:t>
            </a:r>
          </a:p>
          <a:p>
            <a:pPr lvl="0"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-формирование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элементарных навыков работы с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глобусом и картой;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-формирование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представления о последовательности процесса познавательно – исследовательской деятельности. Постановка проблемных вопросов; определение источников получение необходимой информации; анализ и обобщение полученных знаний, применение их для получения конечного продукта.</a:t>
            </a:r>
          </a:p>
          <a:p>
            <a:pPr lvl="0"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-воспитание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качеств личности необходимых для достижения поставленной цели: самостоятельность, инициативность, трудолюбие, аккуратность,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коммуникативность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5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23528" y="1196752"/>
            <a:ext cx="8352928" cy="23042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"Подготовительный</a:t>
            </a:r>
            <a:r>
              <a:rPr lang="ru-RU" b="1" dirty="0"/>
              <a:t>" </a:t>
            </a:r>
            <a:endParaRPr lang="ru-RU" b="1" dirty="0" smtClean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подбор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литературы, наглядных и дидактических материалов: настольно-дидактические игры, иллюстрации, видеотека познавательных фильмов и презентаций по теме проекта;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подготовка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 для организации творческой и познавательно-исследовательской деятельности: материалы и оборудование для изготовления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фотозоны, костюмов.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17067"/>
            <a:ext cx="7041490" cy="609653"/>
          </a:xfrm>
          <a:prstGeom prst="rect">
            <a:avLst/>
          </a:prstGeom>
        </p:spPr>
      </p:pic>
      <p:pic>
        <p:nvPicPr>
          <p:cNvPr id="9" name="Рисунок 8" descr="Белоснежный ажурный дворец, словно парит в воздухе над грязью и бедностью индийского города Агра.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3771041"/>
            <a:ext cx="5904656" cy="2682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6980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37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964285" y="0"/>
            <a:ext cx="7215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  <a:endParaRPr lang="ru-RU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514401"/>
            <a:ext cx="8654234" cy="3829198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 этап "Подготовительный"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- подбор литературы, наглядных и дидактических материалов: настольно-дидактические игры, иллюстрации, видеотека познавательных фильмов и презентаций по теме проекта;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подготовка материалов для организации творческой и познавательно-исследовательской деятельности: материалы и оборудование для изготовления самодельных альбома,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леп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-бука, буклета;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подготовка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справочно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–информационного материала для педагогов и родителей.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031" r="956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5" y="5371339"/>
            <a:ext cx="9144000" cy="17827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769441"/>
            <a:ext cx="8654234" cy="597192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этап «Мотивационный»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Что мы знаем?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Индия - это страна не похожая на Россию;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там живут слоны, тигры, много фруктов, нет зимой снега;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у народа Индии необычные танцы и пестрая, красивая одежда;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в джунглях Индии среди диких животных жил мальчик по имени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Маугли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2. Что мы хотим узнать?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На чем можно доехать до Индии?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Какие там дома?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Какие еще животные живут в Индии?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Какие еще сказки есть в Индии?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В какие игры играют дети Индии?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На каком языке говорят там люди?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Какой флаг, герб и гимн у индусов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3. Как мы это узнаем?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Через сеть Интернет;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спросить у взрослого;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поездка в Индию;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просмотр познавательных телепередач.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49" b="100000" l="6100" r="8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557" y="3755404"/>
            <a:ext cx="4009443" cy="267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9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" y="83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964285" y="0"/>
            <a:ext cx="7215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  <a:endParaRPr lang="ru-RU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054" y="900545"/>
            <a:ext cx="8241405" cy="173636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этап «Реализация проекта»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Практический метод: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развивающей среды;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Оформление уголков в группе для познавательного развития детей.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1543" y="2924944"/>
            <a:ext cx="8280920" cy="160055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 startAt="2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 startAt="2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Словесный метод: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еседы, наблюдения;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Чтение художественной литературы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Дидактические игры, сюжетно-ролевые,  игры малой и средней подвижности.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647" y="4797152"/>
            <a:ext cx="8280920" cy="187220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 startAt="2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  Наглядный метод: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Выставки;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Сбор фотоматериалов;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Рассматривание иллюстраций, просмотр презентаций;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Ознакомление с художественными образами искусства;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Личный пример взрослого.</a:t>
            </a:r>
          </a:p>
          <a:p>
            <a:pPr marL="285750" indent="-285750">
              <a:buFontTx/>
              <a:buChar char="-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89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859</Words>
  <Application>Microsoft Office PowerPoint</Application>
  <PresentationFormat>Экран (4:3)</PresentationFormat>
  <Paragraphs>91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RePack by Diakov</cp:lastModifiedBy>
  <cp:revision>54</cp:revision>
  <dcterms:created xsi:type="dcterms:W3CDTF">2019-08-21T06:16:27Z</dcterms:created>
  <dcterms:modified xsi:type="dcterms:W3CDTF">2025-10-18T18:05:49Z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3356108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S8.2.3</vt:lpwstr>
  </property>
</Properties>
</file>