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5"/>
  </p:notesMasterIdLst>
  <p:sldIdLst>
    <p:sldId id="322" r:id="rId2"/>
    <p:sldId id="323" r:id="rId3"/>
    <p:sldId id="486" r:id="rId4"/>
    <p:sldId id="334" r:id="rId5"/>
    <p:sldId id="335" r:id="rId6"/>
    <p:sldId id="487" r:id="rId7"/>
    <p:sldId id="408" r:id="rId8"/>
    <p:sldId id="409" r:id="rId9"/>
    <p:sldId id="488" r:id="rId10"/>
    <p:sldId id="300" r:id="rId11"/>
    <p:sldId id="301" r:id="rId12"/>
    <p:sldId id="430" r:id="rId13"/>
    <p:sldId id="431" r:id="rId14"/>
    <p:sldId id="489" r:id="rId15"/>
    <p:sldId id="476" r:id="rId16"/>
    <p:sldId id="490" r:id="rId17"/>
    <p:sldId id="477" r:id="rId18"/>
    <p:sldId id="346" r:id="rId19"/>
    <p:sldId id="347" r:id="rId20"/>
    <p:sldId id="491" r:id="rId21"/>
    <p:sldId id="462" r:id="rId22"/>
    <p:sldId id="463" r:id="rId23"/>
    <p:sldId id="492" r:id="rId24"/>
    <p:sldId id="376" r:id="rId25"/>
    <p:sldId id="377" r:id="rId26"/>
    <p:sldId id="493" r:id="rId27"/>
    <p:sldId id="434" r:id="rId28"/>
    <p:sldId id="435" r:id="rId29"/>
    <p:sldId id="494" r:id="rId30"/>
    <p:sldId id="294" r:id="rId31"/>
    <p:sldId id="295" r:id="rId32"/>
    <p:sldId id="496" r:id="rId33"/>
    <p:sldId id="366" r:id="rId34"/>
    <p:sldId id="367" r:id="rId35"/>
    <p:sldId id="498" r:id="rId36"/>
    <p:sldId id="316" r:id="rId37"/>
    <p:sldId id="499" r:id="rId38"/>
    <p:sldId id="500" r:id="rId39"/>
    <p:sldId id="390" r:id="rId40"/>
    <p:sldId id="391" r:id="rId41"/>
    <p:sldId id="512" r:id="rId42"/>
    <p:sldId id="276" r:id="rId43"/>
    <p:sldId id="277" r:id="rId44"/>
    <p:sldId id="513" r:id="rId45"/>
    <p:sldId id="266" r:id="rId46"/>
    <p:sldId id="267" r:id="rId47"/>
    <p:sldId id="514" r:id="rId48"/>
    <p:sldId id="368" r:id="rId49"/>
    <p:sldId id="369" r:id="rId50"/>
    <p:sldId id="515" r:id="rId51"/>
    <p:sldId id="354" r:id="rId52"/>
    <p:sldId id="355" r:id="rId53"/>
    <p:sldId id="516" r:id="rId54"/>
    <p:sldId id="388" r:id="rId55"/>
    <p:sldId id="517" r:id="rId56"/>
    <p:sldId id="389" r:id="rId57"/>
    <p:sldId id="472" r:id="rId58"/>
    <p:sldId id="473" r:id="rId59"/>
    <p:sldId id="518" r:id="rId60"/>
    <p:sldId id="358" r:id="rId61"/>
    <p:sldId id="359" r:id="rId62"/>
    <p:sldId id="519" r:id="rId63"/>
    <p:sldId id="392" r:id="rId64"/>
    <p:sldId id="393" r:id="rId65"/>
    <p:sldId id="609" r:id="rId66"/>
    <p:sldId id="374" r:id="rId67"/>
    <p:sldId id="375" r:id="rId68"/>
    <p:sldId id="608" r:id="rId69"/>
    <p:sldId id="470" r:id="rId70"/>
    <p:sldId id="471" r:id="rId71"/>
    <p:sldId id="607" r:id="rId72"/>
    <p:sldId id="372" r:id="rId73"/>
    <p:sldId id="373" r:id="rId74"/>
    <p:sldId id="606" r:id="rId75"/>
    <p:sldId id="468" r:id="rId76"/>
    <p:sldId id="469" r:id="rId77"/>
    <p:sldId id="605" r:id="rId78"/>
    <p:sldId id="422" r:id="rId79"/>
    <p:sldId id="423" r:id="rId80"/>
    <p:sldId id="604" r:id="rId81"/>
    <p:sldId id="268" r:id="rId82"/>
    <p:sldId id="269" r:id="rId83"/>
    <p:sldId id="603" r:id="rId84"/>
    <p:sldId id="412" r:id="rId85"/>
    <p:sldId id="413" r:id="rId86"/>
    <p:sldId id="602" r:id="rId87"/>
    <p:sldId id="370" r:id="rId88"/>
    <p:sldId id="371" r:id="rId89"/>
    <p:sldId id="601" r:id="rId90"/>
    <p:sldId id="402" r:id="rId91"/>
    <p:sldId id="403" r:id="rId92"/>
    <p:sldId id="600" r:id="rId93"/>
    <p:sldId id="484" r:id="rId94"/>
    <p:sldId id="485" r:id="rId95"/>
    <p:sldId id="599" r:id="rId96"/>
    <p:sldId id="336" r:id="rId97"/>
    <p:sldId id="337" r:id="rId98"/>
    <p:sldId id="598" r:id="rId99"/>
    <p:sldId id="306" r:id="rId100"/>
    <p:sldId id="307" r:id="rId101"/>
    <p:sldId id="597" r:id="rId102"/>
    <p:sldId id="270" r:id="rId103"/>
    <p:sldId id="271" r:id="rId104"/>
    <p:sldId id="596" r:id="rId105"/>
    <p:sldId id="256" r:id="rId106"/>
    <p:sldId id="257" r:id="rId107"/>
    <p:sldId id="398" r:id="rId108"/>
    <p:sldId id="399" r:id="rId109"/>
    <p:sldId id="594" r:id="rId110"/>
    <p:sldId id="304" r:id="rId111"/>
    <p:sldId id="305" r:id="rId112"/>
    <p:sldId id="592" r:id="rId113"/>
    <p:sldId id="378" r:id="rId114"/>
    <p:sldId id="379" r:id="rId115"/>
    <p:sldId id="591" r:id="rId116"/>
    <p:sldId id="314" r:id="rId117"/>
    <p:sldId id="315" r:id="rId118"/>
    <p:sldId id="590" r:id="rId119"/>
    <p:sldId id="446" r:id="rId120"/>
    <p:sldId id="447" r:id="rId121"/>
    <p:sldId id="589" r:id="rId122"/>
    <p:sldId id="352" r:id="rId123"/>
    <p:sldId id="353" r:id="rId124"/>
    <p:sldId id="588" r:id="rId125"/>
    <p:sldId id="466" r:id="rId126"/>
    <p:sldId id="467" r:id="rId127"/>
    <p:sldId id="586" r:id="rId128"/>
    <p:sldId id="364" r:id="rId129"/>
    <p:sldId id="365" r:id="rId130"/>
    <p:sldId id="585" r:id="rId131"/>
    <p:sldId id="362" r:id="rId132"/>
    <p:sldId id="363" r:id="rId133"/>
    <p:sldId id="584" r:id="rId134"/>
    <p:sldId id="442" r:id="rId135"/>
    <p:sldId id="443" r:id="rId136"/>
    <p:sldId id="583" r:id="rId137"/>
    <p:sldId id="444" r:id="rId138"/>
    <p:sldId id="445" r:id="rId139"/>
    <p:sldId id="582" r:id="rId140"/>
    <p:sldId id="436" r:id="rId141"/>
    <p:sldId id="437" r:id="rId142"/>
    <p:sldId id="581" r:id="rId143"/>
    <p:sldId id="460" r:id="rId144"/>
    <p:sldId id="461" r:id="rId145"/>
    <p:sldId id="580" r:id="rId146"/>
    <p:sldId id="458" r:id="rId147"/>
    <p:sldId id="459" r:id="rId148"/>
    <p:sldId id="579" r:id="rId149"/>
    <p:sldId id="338" r:id="rId150"/>
    <p:sldId id="339" r:id="rId151"/>
    <p:sldId id="578" r:id="rId152"/>
    <p:sldId id="262" r:id="rId153"/>
    <p:sldId id="263" r:id="rId154"/>
    <p:sldId id="577" r:id="rId155"/>
    <p:sldId id="360" r:id="rId156"/>
    <p:sldId id="361" r:id="rId157"/>
    <p:sldId id="576" r:id="rId158"/>
    <p:sldId id="426" r:id="rId159"/>
    <p:sldId id="427" r:id="rId160"/>
    <p:sldId id="575" r:id="rId161"/>
    <p:sldId id="482" r:id="rId162"/>
    <p:sldId id="483" r:id="rId163"/>
    <p:sldId id="574" r:id="rId164"/>
    <p:sldId id="418" r:id="rId165"/>
    <p:sldId id="419" r:id="rId166"/>
    <p:sldId id="573" r:id="rId167"/>
    <p:sldId id="274" r:id="rId168"/>
    <p:sldId id="275" r:id="rId169"/>
    <p:sldId id="572" r:id="rId170"/>
    <p:sldId id="286" r:id="rId171"/>
    <p:sldId id="287" r:id="rId172"/>
    <p:sldId id="570" r:id="rId173"/>
    <p:sldId id="414" r:id="rId174"/>
    <p:sldId id="415" r:id="rId175"/>
    <p:sldId id="569" r:id="rId176"/>
    <p:sldId id="272" r:id="rId177"/>
    <p:sldId id="273" r:id="rId178"/>
    <p:sldId id="568" r:id="rId179"/>
    <p:sldId id="320" r:id="rId180"/>
    <p:sldId id="321" r:id="rId181"/>
    <p:sldId id="567" r:id="rId182"/>
    <p:sldId id="340" r:id="rId183"/>
    <p:sldId id="341" r:id="rId184"/>
    <p:sldId id="565" r:id="rId185"/>
    <p:sldId id="386" r:id="rId186"/>
    <p:sldId id="387" r:id="rId187"/>
    <p:sldId id="564" r:id="rId188"/>
    <p:sldId id="416" r:id="rId189"/>
    <p:sldId id="417" r:id="rId190"/>
    <p:sldId id="563" r:id="rId191"/>
    <p:sldId id="420" r:id="rId192"/>
    <p:sldId id="421" r:id="rId193"/>
    <p:sldId id="562" r:id="rId194"/>
    <p:sldId id="384" r:id="rId195"/>
    <p:sldId id="385" r:id="rId196"/>
    <p:sldId id="561" r:id="rId197"/>
    <p:sldId id="410" r:id="rId198"/>
    <p:sldId id="411" r:id="rId199"/>
    <p:sldId id="560" r:id="rId200"/>
    <p:sldId id="318" r:id="rId201"/>
    <p:sldId id="319" r:id="rId202"/>
    <p:sldId id="559" r:id="rId203"/>
    <p:sldId id="330" r:id="rId204"/>
    <p:sldId id="331" r:id="rId205"/>
    <p:sldId id="557" r:id="rId206"/>
    <p:sldId id="396" r:id="rId207"/>
    <p:sldId id="397" r:id="rId208"/>
    <p:sldId id="556" r:id="rId209"/>
    <p:sldId id="454" r:id="rId210"/>
    <p:sldId id="455" r:id="rId211"/>
    <p:sldId id="555" r:id="rId212"/>
    <p:sldId id="428" r:id="rId213"/>
    <p:sldId id="429" r:id="rId214"/>
    <p:sldId id="554" r:id="rId215"/>
    <p:sldId id="406" r:id="rId216"/>
    <p:sldId id="407" r:id="rId217"/>
    <p:sldId id="553" r:id="rId218"/>
    <p:sldId id="308" r:id="rId219"/>
    <p:sldId id="309" r:id="rId220"/>
    <p:sldId id="552" r:id="rId221"/>
    <p:sldId id="440" r:id="rId222"/>
    <p:sldId id="441" r:id="rId223"/>
    <p:sldId id="551" r:id="rId224"/>
    <p:sldId id="288" r:id="rId225"/>
    <p:sldId id="289" r:id="rId226"/>
    <p:sldId id="550" r:id="rId227"/>
    <p:sldId id="310" r:id="rId228"/>
    <p:sldId id="311" r:id="rId229"/>
    <p:sldId id="549" r:id="rId230"/>
    <p:sldId id="380" r:id="rId231"/>
    <p:sldId id="381" r:id="rId232"/>
    <p:sldId id="548" r:id="rId233"/>
    <p:sldId id="356" r:id="rId234"/>
    <p:sldId id="357" r:id="rId235"/>
    <p:sldId id="547" r:id="rId236"/>
    <p:sldId id="382" r:id="rId237"/>
    <p:sldId id="383" r:id="rId238"/>
    <p:sldId id="546" r:id="rId239"/>
    <p:sldId id="280" r:id="rId240"/>
    <p:sldId id="281" r:id="rId241"/>
    <p:sldId id="545" r:id="rId242"/>
    <p:sldId id="464" r:id="rId243"/>
    <p:sldId id="465" r:id="rId244"/>
    <p:sldId id="544" r:id="rId245"/>
    <p:sldId id="264" r:id="rId246"/>
    <p:sldId id="265" r:id="rId247"/>
    <p:sldId id="543" r:id="rId248"/>
    <p:sldId id="474" r:id="rId249"/>
    <p:sldId id="475" r:id="rId250"/>
    <p:sldId id="542" r:id="rId251"/>
    <p:sldId id="296" r:id="rId252"/>
    <p:sldId id="297" r:id="rId253"/>
    <p:sldId id="541" r:id="rId254"/>
    <p:sldId id="328" r:id="rId255"/>
    <p:sldId id="329" r:id="rId256"/>
    <p:sldId id="540" r:id="rId257"/>
    <p:sldId id="448" r:id="rId258"/>
    <p:sldId id="449" r:id="rId259"/>
    <p:sldId id="539" r:id="rId260"/>
    <p:sldId id="312" r:id="rId261"/>
    <p:sldId id="313" r:id="rId262"/>
    <p:sldId id="538" r:id="rId263"/>
    <p:sldId id="432" r:id="rId264"/>
    <p:sldId id="433" r:id="rId265"/>
    <p:sldId id="537" r:id="rId266"/>
    <p:sldId id="424" r:id="rId267"/>
    <p:sldId id="425" r:id="rId268"/>
    <p:sldId id="536" r:id="rId269"/>
    <p:sldId id="298" r:id="rId270"/>
    <p:sldId id="299" r:id="rId271"/>
    <p:sldId id="535" r:id="rId272"/>
    <p:sldId id="478" r:id="rId273"/>
    <p:sldId id="479" r:id="rId274"/>
    <p:sldId id="534" r:id="rId275"/>
    <p:sldId id="326" r:id="rId276"/>
    <p:sldId id="327" r:id="rId277"/>
    <p:sldId id="533" r:id="rId278"/>
    <p:sldId id="258" r:id="rId279"/>
    <p:sldId id="259" r:id="rId280"/>
    <p:sldId id="532" r:id="rId281"/>
    <p:sldId id="350" r:id="rId282"/>
    <p:sldId id="351" r:id="rId283"/>
    <p:sldId id="531" r:id="rId284"/>
    <p:sldId id="284" r:id="rId285"/>
    <p:sldId id="285" r:id="rId286"/>
    <p:sldId id="530" r:id="rId287"/>
    <p:sldId id="292" r:id="rId288"/>
    <p:sldId id="293" r:id="rId289"/>
    <p:sldId id="529" r:id="rId290"/>
    <p:sldId id="400" r:id="rId291"/>
    <p:sldId id="401" r:id="rId292"/>
    <p:sldId id="528" r:id="rId293"/>
    <p:sldId id="344" r:id="rId294"/>
    <p:sldId id="345" r:id="rId295"/>
    <p:sldId id="527" r:id="rId296"/>
    <p:sldId id="394" r:id="rId297"/>
    <p:sldId id="395" r:id="rId298"/>
    <p:sldId id="526" r:id="rId299"/>
    <p:sldId id="282" r:id="rId300"/>
    <p:sldId id="283" r:id="rId301"/>
    <p:sldId id="525" r:id="rId302"/>
    <p:sldId id="348" r:id="rId303"/>
    <p:sldId id="349" r:id="rId304"/>
    <p:sldId id="524" r:id="rId305"/>
    <p:sldId id="332" r:id="rId306"/>
    <p:sldId id="333" r:id="rId307"/>
    <p:sldId id="523" r:id="rId308"/>
    <p:sldId id="404" r:id="rId309"/>
    <p:sldId id="405" r:id="rId310"/>
    <p:sldId id="522" r:id="rId311"/>
    <p:sldId id="450" r:id="rId312"/>
    <p:sldId id="451" r:id="rId313"/>
    <p:sldId id="521" r:id="rId314"/>
    <p:sldId id="278" r:id="rId315"/>
    <p:sldId id="279" r:id="rId316"/>
    <p:sldId id="520" r:id="rId317"/>
    <p:sldId id="260" r:id="rId318"/>
    <p:sldId id="261" r:id="rId319"/>
    <p:sldId id="511" r:id="rId320"/>
    <p:sldId id="456" r:id="rId321"/>
    <p:sldId id="457" r:id="rId322"/>
    <p:sldId id="510" r:id="rId323"/>
    <p:sldId id="302" r:id="rId324"/>
    <p:sldId id="303" r:id="rId325"/>
    <p:sldId id="509" r:id="rId326"/>
    <p:sldId id="452" r:id="rId327"/>
    <p:sldId id="453" r:id="rId328"/>
    <p:sldId id="508" r:id="rId329"/>
    <p:sldId id="480" r:id="rId330"/>
    <p:sldId id="481" r:id="rId331"/>
    <p:sldId id="507" r:id="rId332"/>
    <p:sldId id="438" r:id="rId333"/>
    <p:sldId id="439" r:id="rId334"/>
    <p:sldId id="506" r:id="rId335"/>
    <p:sldId id="342" r:id="rId336"/>
    <p:sldId id="343" r:id="rId337"/>
    <p:sldId id="505" r:id="rId338"/>
    <p:sldId id="324" r:id="rId339"/>
    <p:sldId id="325" r:id="rId340"/>
    <p:sldId id="504" r:id="rId341"/>
    <p:sldId id="290" r:id="rId342"/>
    <p:sldId id="291" r:id="rId343"/>
    <p:sldId id="503" r:id="rId344"/>
  </p:sldIdLst>
  <p:sldSz cx="18288000" cy="10274300"/>
  <p:notesSz cx="18288000" cy="10274300"/>
  <p:embeddedFontLst>
    <p:embeddedFont>
      <p:font typeface="ABPLDV+Noto Serif" panose="020B0604020202020204" charset="0"/>
      <p:regular r:id="rId346"/>
    </p:embeddedFont>
    <p:embeddedFont>
      <p:font typeface="ADRKUO+Noto Serif" panose="020B0604020202020204" charset="0"/>
      <p:regular r:id="rId347"/>
    </p:embeddedFont>
    <p:embeddedFont>
      <p:font typeface="AWFBUD+Noto Serif" panose="020B0604020202020204" charset="0"/>
      <p:regular r:id="rId348"/>
    </p:embeddedFont>
    <p:embeddedFont>
      <p:font typeface="BDMRJG+Noto Serif" panose="020B0604020202020204" charset="0"/>
      <p:regular r:id="rId349"/>
    </p:embeddedFont>
    <p:embeddedFont>
      <p:font typeface="BUQALJ+Noto Serif" panose="020B0604020202020204" charset="0"/>
      <p:regular r:id="rId350"/>
    </p:embeddedFont>
    <p:embeddedFont>
      <p:font typeface="BWNNOE+Noto Serif" panose="020B0604020202020204" charset="0"/>
      <p:regular r:id="rId351"/>
    </p:embeddedFont>
    <p:embeddedFont>
      <p:font typeface="Calibri" panose="020F0502020204030204" pitchFamily="34" charset="0"/>
      <p:regular r:id="rId352"/>
      <p:bold r:id="rId353"/>
      <p:italic r:id="rId354"/>
      <p:boldItalic r:id="rId355"/>
    </p:embeddedFont>
    <p:embeddedFont>
      <p:font typeface="CWFMWD+Noto Serif" panose="020B0604020202020204" charset="0"/>
      <p:regular r:id="rId356"/>
    </p:embeddedFont>
    <p:embeddedFont>
      <p:font typeface="CWOLPQ+Noto Serif" panose="020B0604020202020204" charset="0"/>
      <p:regular r:id="rId357"/>
    </p:embeddedFont>
    <p:embeddedFont>
      <p:font typeface="DDADOQ+Noto Serif" panose="020B0604020202020204" charset="0"/>
      <p:regular r:id="rId358"/>
    </p:embeddedFont>
    <p:embeddedFont>
      <p:font typeface="DGQJDS+Noto Serif" panose="020B0604020202020204" charset="0"/>
      <p:regular r:id="rId359"/>
    </p:embeddedFont>
    <p:embeddedFont>
      <p:font typeface="DKMTVG+Noto Serif" panose="020B0604020202020204" charset="0"/>
      <p:regular r:id="rId360"/>
    </p:embeddedFont>
    <p:embeddedFont>
      <p:font typeface="DTLGDS+Noto Serif" panose="020B0604020202020204" charset="0"/>
      <p:regular r:id="rId361"/>
    </p:embeddedFont>
    <p:embeddedFont>
      <p:font typeface="EVEJSI+Noto Serif" panose="020B0604020202020204" charset="0"/>
      <p:regular r:id="rId362"/>
    </p:embeddedFont>
    <p:embeddedFont>
      <p:font typeface="EVGMES+Noto Serif" panose="020B0604020202020204" charset="0"/>
      <p:regular r:id="rId363"/>
    </p:embeddedFont>
    <p:embeddedFont>
      <p:font typeface="FACIQO+Noto Serif" panose="020B0604020202020204" charset="0"/>
      <p:regular r:id="rId364"/>
    </p:embeddedFont>
    <p:embeddedFont>
      <p:font typeface="FTSBLD+Noto Serif" panose="020B0604020202020204" charset="0"/>
      <p:regular r:id="rId365"/>
    </p:embeddedFont>
    <p:embeddedFont>
      <p:font typeface="GFGHNC+Noto Serif" panose="020B0604020202020204" charset="0"/>
      <p:regular r:id="rId366"/>
    </p:embeddedFont>
    <p:embeddedFont>
      <p:font typeface="GNCDFW+Noto Serif" panose="020B0604020202020204" charset="0"/>
      <p:regular r:id="rId367"/>
    </p:embeddedFont>
    <p:embeddedFont>
      <p:font typeface="HBJQSB+Noto Serif" panose="020B0604020202020204" charset="0"/>
      <p:regular r:id="rId368"/>
    </p:embeddedFont>
    <p:embeddedFont>
      <p:font typeface="IFLHEH+Noto Serif" panose="020B0604020202020204" charset="0"/>
      <p:regular r:id="rId369"/>
    </p:embeddedFont>
    <p:embeddedFont>
      <p:font typeface="IICMTR+Noto Serif" panose="020B0604020202020204" charset="0"/>
      <p:regular r:id="rId370"/>
    </p:embeddedFont>
    <p:embeddedFont>
      <p:font typeface="IQELBQ+Noto Serif" panose="020B0604020202020204" charset="0"/>
      <p:regular r:id="rId371"/>
    </p:embeddedFont>
    <p:embeddedFont>
      <p:font typeface="JGKGBS+Noto Serif" panose="020B0604020202020204" charset="0"/>
      <p:regular r:id="rId372"/>
    </p:embeddedFont>
    <p:embeddedFont>
      <p:font typeface="JQOBEO+Noto Serif" panose="020B0604020202020204" charset="0"/>
      <p:regular r:id="rId373"/>
    </p:embeddedFont>
    <p:embeddedFont>
      <p:font typeface="KMLOGU+Noto Serif" panose="020B0604020202020204" charset="0"/>
      <p:regular r:id="rId374"/>
    </p:embeddedFont>
    <p:embeddedFont>
      <p:font typeface="KRGMNH+Noto Serif" panose="020B0604020202020204" charset="0"/>
      <p:regular r:id="rId375"/>
    </p:embeddedFont>
    <p:embeddedFont>
      <p:font typeface="LMMEVG+Noto Serif" panose="020B0604020202020204" charset="0"/>
      <p:regular r:id="rId376"/>
    </p:embeddedFont>
    <p:embeddedFont>
      <p:font typeface="LQBFOC+Noto Serif" panose="020B0604020202020204" charset="0"/>
      <p:regular r:id="rId377"/>
    </p:embeddedFont>
    <p:embeddedFont>
      <p:font typeface="MIBCMJ+Noto Serif" panose="020B0604020202020204" charset="0"/>
      <p:regular r:id="rId378"/>
    </p:embeddedFont>
    <p:embeddedFont>
      <p:font typeface="NOCHSR+Noto Serif" panose="020B0604020202020204" charset="0"/>
      <p:regular r:id="rId379"/>
    </p:embeddedFont>
    <p:embeddedFont>
      <p:font typeface="NTOFMG+Noto Serif" panose="020B0604020202020204" charset="0"/>
      <p:regular r:id="rId380"/>
    </p:embeddedFont>
    <p:embeddedFont>
      <p:font typeface="OKVMLK+Noto Serif" panose="020B0604020202020204" charset="0"/>
      <p:regular r:id="rId381"/>
    </p:embeddedFont>
    <p:embeddedFont>
      <p:font typeface="OTAPNI+Noto Serif" panose="020B0604020202020204" charset="0"/>
      <p:regular r:id="rId382"/>
    </p:embeddedFont>
    <p:embeddedFont>
      <p:font typeface="OUPMBC+Noto Serif" panose="020B0604020202020204" charset="0"/>
      <p:regular r:id="rId383"/>
    </p:embeddedFont>
    <p:embeddedFont>
      <p:font typeface="OWNQDO+Noto Serif" panose="020B0604020202020204" charset="0"/>
      <p:regular r:id="rId384"/>
    </p:embeddedFont>
    <p:embeddedFont>
      <p:font typeface="PKBKNQ+Noto Serif" panose="020B0604020202020204" charset="0"/>
      <p:regular r:id="rId385"/>
    </p:embeddedFont>
    <p:embeddedFont>
      <p:font typeface="QOKHCK+Noto Serif" panose="020B0604020202020204" charset="0"/>
      <p:regular r:id="rId386"/>
    </p:embeddedFont>
    <p:embeddedFont>
      <p:font typeface="RBGLNK+Noto Serif" panose="020B0604020202020204" charset="0"/>
      <p:regular r:id="rId387"/>
    </p:embeddedFont>
    <p:embeddedFont>
      <p:font typeface="RKHLED+Noto Serif" panose="020B0604020202020204" charset="0"/>
      <p:regular r:id="rId388"/>
    </p:embeddedFont>
    <p:embeddedFont>
      <p:font typeface="RWNVIJ+Noto Serif" panose="020B0604020202020204" charset="0"/>
      <p:regular r:id="rId389"/>
    </p:embeddedFont>
    <p:embeddedFont>
      <p:font typeface="SKKELR+Noto Serif" panose="020B0604020202020204" charset="0"/>
      <p:regular r:id="rId390"/>
    </p:embeddedFont>
    <p:embeddedFont>
      <p:font typeface="TINNPW+Noto Serif" panose="020B0604020202020204" charset="0"/>
      <p:regular r:id="rId391"/>
    </p:embeddedFont>
    <p:embeddedFont>
      <p:font typeface="TMBHEH+Noto Serif" panose="020B0604020202020204" charset="0"/>
      <p:regular r:id="rId392"/>
    </p:embeddedFont>
    <p:embeddedFont>
      <p:font typeface="UCPKCC+Noto Serif" panose="020B0604020202020204" charset="0"/>
      <p:regular r:id="rId393"/>
    </p:embeddedFont>
    <p:embeddedFont>
      <p:font typeface="UEPBEF+Noto Serif" panose="020B0604020202020204" charset="0"/>
      <p:regular r:id="rId394"/>
    </p:embeddedFont>
    <p:embeddedFont>
      <p:font typeface="UIIQCH+Noto Serif" panose="020B0604020202020204" charset="0"/>
      <p:regular r:id="rId395"/>
    </p:embeddedFont>
    <p:embeddedFont>
      <p:font typeface="VVEQGL+Noto Serif" panose="020B0604020202020204" charset="0"/>
      <p:regular r:id="rId39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9A664CD-CB8C-4834-A0E2-4DEDD92F7F3C}">
          <p14:sldIdLst>
            <p14:sldId id="322"/>
            <p14:sldId id="323"/>
            <p14:sldId id="486"/>
            <p14:sldId id="334"/>
            <p14:sldId id="335"/>
            <p14:sldId id="487"/>
            <p14:sldId id="408"/>
            <p14:sldId id="409"/>
            <p14:sldId id="488"/>
            <p14:sldId id="300"/>
            <p14:sldId id="301"/>
            <p14:sldId id="430"/>
            <p14:sldId id="431"/>
            <p14:sldId id="489"/>
            <p14:sldId id="476"/>
            <p14:sldId id="490"/>
            <p14:sldId id="477"/>
            <p14:sldId id="346"/>
            <p14:sldId id="347"/>
            <p14:sldId id="491"/>
            <p14:sldId id="462"/>
            <p14:sldId id="463"/>
            <p14:sldId id="492"/>
            <p14:sldId id="376"/>
            <p14:sldId id="377"/>
            <p14:sldId id="493"/>
            <p14:sldId id="434"/>
            <p14:sldId id="435"/>
            <p14:sldId id="494"/>
            <p14:sldId id="294"/>
            <p14:sldId id="295"/>
            <p14:sldId id="496"/>
            <p14:sldId id="366"/>
            <p14:sldId id="367"/>
            <p14:sldId id="498"/>
            <p14:sldId id="316"/>
            <p14:sldId id="499"/>
            <p14:sldId id="500"/>
            <p14:sldId id="390"/>
            <p14:sldId id="391"/>
            <p14:sldId id="512"/>
            <p14:sldId id="276"/>
            <p14:sldId id="277"/>
            <p14:sldId id="513"/>
            <p14:sldId id="266"/>
            <p14:sldId id="267"/>
            <p14:sldId id="514"/>
            <p14:sldId id="368"/>
            <p14:sldId id="369"/>
            <p14:sldId id="515"/>
            <p14:sldId id="354"/>
            <p14:sldId id="355"/>
            <p14:sldId id="516"/>
            <p14:sldId id="388"/>
            <p14:sldId id="517"/>
            <p14:sldId id="389"/>
            <p14:sldId id="472"/>
            <p14:sldId id="473"/>
            <p14:sldId id="518"/>
            <p14:sldId id="358"/>
            <p14:sldId id="359"/>
            <p14:sldId id="519"/>
            <p14:sldId id="392"/>
            <p14:sldId id="393"/>
            <p14:sldId id="609"/>
            <p14:sldId id="374"/>
            <p14:sldId id="375"/>
            <p14:sldId id="608"/>
            <p14:sldId id="470"/>
            <p14:sldId id="471"/>
            <p14:sldId id="607"/>
            <p14:sldId id="372"/>
            <p14:sldId id="373"/>
            <p14:sldId id="606"/>
            <p14:sldId id="468"/>
            <p14:sldId id="469"/>
            <p14:sldId id="605"/>
            <p14:sldId id="422"/>
            <p14:sldId id="423"/>
            <p14:sldId id="604"/>
            <p14:sldId id="268"/>
            <p14:sldId id="269"/>
            <p14:sldId id="603"/>
            <p14:sldId id="412"/>
            <p14:sldId id="413"/>
            <p14:sldId id="602"/>
            <p14:sldId id="370"/>
            <p14:sldId id="371"/>
            <p14:sldId id="601"/>
            <p14:sldId id="402"/>
            <p14:sldId id="403"/>
            <p14:sldId id="600"/>
            <p14:sldId id="484"/>
            <p14:sldId id="485"/>
            <p14:sldId id="599"/>
            <p14:sldId id="336"/>
            <p14:sldId id="337"/>
            <p14:sldId id="598"/>
            <p14:sldId id="306"/>
            <p14:sldId id="307"/>
            <p14:sldId id="597"/>
            <p14:sldId id="270"/>
            <p14:sldId id="271"/>
            <p14:sldId id="596"/>
            <p14:sldId id="256"/>
            <p14:sldId id="257"/>
            <p14:sldId id="398"/>
            <p14:sldId id="399"/>
            <p14:sldId id="594"/>
            <p14:sldId id="304"/>
            <p14:sldId id="305"/>
            <p14:sldId id="592"/>
            <p14:sldId id="378"/>
            <p14:sldId id="379"/>
            <p14:sldId id="591"/>
            <p14:sldId id="314"/>
            <p14:sldId id="315"/>
            <p14:sldId id="590"/>
            <p14:sldId id="446"/>
            <p14:sldId id="447"/>
            <p14:sldId id="589"/>
            <p14:sldId id="352"/>
            <p14:sldId id="353"/>
            <p14:sldId id="588"/>
            <p14:sldId id="466"/>
            <p14:sldId id="467"/>
            <p14:sldId id="586"/>
            <p14:sldId id="364"/>
            <p14:sldId id="365"/>
            <p14:sldId id="585"/>
            <p14:sldId id="362"/>
            <p14:sldId id="363"/>
            <p14:sldId id="584"/>
            <p14:sldId id="442"/>
            <p14:sldId id="443"/>
            <p14:sldId id="583"/>
            <p14:sldId id="444"/>
            <p14:sldId id="445"/>
            <p14:sldId id="582"/>
            <p14:sldId id="436"/>
            <p14:sldId id="437"/>
            <p14:sldId id="581"/>
            <p14:sldId id="460"/>
            <p14:sldId id="461"/>
            <p14:sldId id="580"/>
            <p14:sldId id="458"/>
            <p14:sldId id="459"/>
            <p14:sldId id="579"/>
            <p14:sldId id="338"/>
            <p14:sldId id="339"/>
            <p14:sldId id="578"/>
            <p14:sldId id="262"/>
            <p14:sldId id="263"/>
            <p14:sldId id="577"/>
            <p14:sldId id="360"/>
            <p14:sldId id="361"/>
            <p14:sldId id="576"/>
            <p14:sldId id="426"/>
            <p14:sldId id="427"/>
            <p14:sldId id="575"/>
            <p14:sldId id="482"/>
            <p14:sldId id="483"/>
            <p14:sldId id="574"/>
            <p14:sldId id="418"/>
            <p14:sldId id="419"/>
            <p14:sldId id="573"/>
            <p14:sldId id="274"/>
            <p14:sldId id="275"/>
            <p14:sldId id="572"/>
            <p14:sldId id="286"/>
            <p14:sldId id="287"/>
            <p14:sldId id="570"/>
            <p14:sldId id="414"/>
            <p14:sldId id="415"/>
            <p14:sldId id="569"/>
            <p14:sldId id="272"/>
            <p14:sldId id="273"/>
            <p14:sldId id="568"/>
            <p14:sldId id="320"/>
            <p14:sldId id="321"/>
            <p14:sldId id="567"/>
            <p14:sldId id="340"/>
            <p14:sldId id="341"/>
            <p14:sldId id="565"/>
            <p14:sldId id="386"/>
            <p14:sldId id="387"/>
            <p14:sldId id="564"/>
            <p14:sldId id="416"/>
            <p14:sldId id="417"/>
            <p14:sldId id="563"/>
            <p14:sldId id="420"/>
            <p14:sldId id="421"/>
            <p14:sldId id="562"/>
            <p14:sldId id="384"/>
            <p14:sldId id="385"/>
            <p14:sldId id="561"/>
            <p14:sldId id="410"/>
            <p14:sldId id="411"/>
            <p14:sldId id="560"/>
            <p14:sldId id="318"/>
            <p14:sldId id="319"/>
            <p14:sldId id="559"/>
            <p14:sldId id="330"/>
            <p14:sldId id="331"/>
            <p14:sldId id="557"/>
            <p14:sldId id="396"/>
            <p14:sldId id="397"/>
            <p14:sldId id="556"/>
            <p14:sldId id="454"/>
            <p14:sldId id="455"/>
            <p14:sldId id="555"/>
            <p14:sldId id="428"/>
            <p14:sldId id="429"/>
            <p14:sldId id="554"/>
            <p14:sldId id="406"/>
            <p14:sldId id="407"/>
            <p14:sldId id="553"/>
            <p14:sldId id="308"/>
            <p14:sldId id="309"/>
            <p14:sldId id="552"/>
            <p14:sldId id="440"/>
            <p14:sldId id="441"/>
            <p14:sldId id="551"/>
            <p14:sldId id="288"/>
            <p14:sldId id="289"/>
            <p14:sldId id="550"/>
            <p14:sldId id="310"/>
            <p14:sldId id="311"/>
            <p14:sldId id="549"/>
            <p14:sldId id="380"/>
            <p14:sldId id="381"/>
            <p14:sldId id="548"/>
            <p14:sldId id="356"/>
            <p14:sldId id="357"/>
            <p14:sldId id="547"/>
            <p14:sldId id="382"/>
            <p14:sldId id="383"/>
            <p14:sldId id="546"/>
            <p14:sldId id="280"/>
            <p14:sldId id="281"/>
            <p14:sldId id="545"/>
            <p14:sldId id="464"/>
            <p14:sldId id="465"/>
            <p14:sldId id="544"/>
            <p14:sldId id="264"/>
            <p14:sldId id="265"/>
            <p14:sldId id="543"/>
            <p14:sldId id="474"/>
            <p14:sldId id="475"/>
            <p14:sldId id="542"/>
            <p14:sldId id="296"/>
            <p14:sldId id="297"/>
            <p14:sldId id="541"/>
            <p14:sldId id="328"/>
            <p14:sldId id="329"/>
            <p14:sldId id="540"/>
            <p14:sldId id="448"/>
            <p14:sldId id="449"/>
            <p14:sldId id="539"/>
            <p14:sldId id="312"/>
            <p14:sldId id="313"/>
            <p14:sldId id="538"/>
            <p14:sldId id="432"/>
            <p14:sldId id="433"/>
            <p14:sldId id="537"/>
            <p14:sldId id="424"/>
            <p14:sldId id="425"/>
            <p14:sldId id="536"/>
            <p14:sldId id="298"/>
            <p14:sldId id="299"/>
            <p14:sldId id="535"/>
            <p14:sldId id="478"/>
            <p14:sldId id="479"/>
            <p14:sldId id="534"/>
            <p14:sldId id="326"/>
            <p14:sldId id="327"/>
            <p14:sldId id="533"/>
            <p14:sldId id="258"/>
            <p14:sldId id="259"/>
            <p14:sldId id="532"/>
            <p14:sldId id="350"/>
            <p14:sldId id="351"/>
            <p14:sldId id="531"/>
            <p14:sldId id="284"/>
            <p14:sldId id="285"/>
            <p14:sldId id="530"/>
            <p14:sldId id="292"/>
            <p14:sldId id="293"/>
            <p14:sldId id="529"/>
            <p14:sldId id="400"/>
            <p14:sldId id="401"/>
            <p14:sldId id="528"/>
            <p14:sldId id="344"/>
            <p14:sldId id="345"/>
            <p14:sldId id="527"/>
            <p14:sldId id="394"/>
            <p14:sldId id="395"/>
            <p14:sldId id="526"/>
            <p14:sldId id="282"/>
            <p14:sldId id="283"/>
            <p14:sldId id="525"/>
            <p14:sldId id="348"/>
            <p14:sldId id="349"/>
            <p14:sldId id="524"/>
            <p14:sldId id="332"/>
            <p14:sldId id="333"/>
            <p14:sldId id="523"/>
            <p14:sldId id="404"/>
            <p14:sldId id="405"/>
            <p14:sldId id="522"/>
            <p14:sldId id="450"/>
            <p14:sldId id="451"/>
            <p14:sldId id="521"/>
            <p14:sldId id="278"/>
            <p14:sldId id="279"/>
            <p14:sldId id="520"/>
            <p14:sldId id="260"/>
            <p14:sldId id="261"/>
            <p14:sldId id="511"/>
            <p14:sldId id="456"/>
            <p14:sldId id="457"/>
            <p14:sldId id="510"/>
            <p14:sldId id="302"/>
            <p14:sldId id="303"/>
            <p14:sldId id="509"/>
            <p14:sldId id="452"/>
            <p14:sldId id="453"/>
            <p14:sldId id="508"/>
            <p14:sldId id="480"/>
            <p14:sldId id="481"/>
            <p14:sldId id="507"/>
            <p14:sldId id="438"/>
            <p14:sldId id="439"/>
            <p14:sldId id="506"/>
            <p14:sldId id="342"/>
            <p14:sldId id="343"/>
            <p14:sldId id="505"/>
            <p14:sldId id="324"/>
            <p14:sldId id="325"/>
            <p14:sldId id="504"/>
            <p14:sldId id="290"/>
            <p14:sldId id="291"/>
            <p14:sldId id="5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на Умутаева" initials="АУ" lastIdx="1" clrIdx="0">
    <p:extLst>
      <p:ext uri="{19B8F6BF-5375-455C-9EA6-DF929625EA0E}">
        <p15:presenceInfo xmlns:p15="http://schemas.microsoft.com/office/powerpoint/2012/main" userId="S::umutaeva@licey21.su::189d3003-d3e3-406d-97b8-e4cb40669da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0" autoAdjust="0"/>
  </p:normalViewPr>
  <p:slideViewPr>
    <p:cSldViewPr>
      <p:cViewPr varScale="1">
        <p:scale>
          <a:sx n="72" d="100"/>
          <a:sy n="72" d="100"/>
        </p:scale>
        <p:origin x="636" y="72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-29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font" Target="fonts/font21.fntdata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font" Target="fonts/font11.fntdata"/><Relationship Id="rId377" Type="http://schemas.openxmlformats.org/officeDocument/2006/relationships/font" Target="fonts/font32.fntdata"/><Relationship Id="rId398" Type="http://schemas.openxmlformats.org/officeDocument/2006/relationships/presProps" Target="pres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font" Target="fonts/font1.fntdata"/><Relationship Id="rId367" Type="http://schemas.openxmlformats.org/officeDocument/2006/relationships/font" Target="fonts/font22.fntdata"/><Relationship Id="rId388" Type="http://schemas.openxmlformats.org/officeDocument/2006/relationships/font" Target="fonts/font43.fntdata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font" Target="fonts/font12.fntdata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378" Type="http://schemas.openxmlformats.org/officeDocument/2006/relationships/font" Target="fonts/font33.fntdata"/><Relationship Id="rId399" Type="http://schemas.openxmlformats.org/officeDocument/2006/relationships/viewProps" Target="viewProps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font" Target="fonts/font2.fntdata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font" Target="fonts/font23.fntdata"/><Relationship Id="rId389" Type="http://schemas.openxmlformats.org/officeDocument/2006/relationships/font" Target="fonts/font44.fntdata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font" Target="fonts/font13.fntdata"/><Relationship Id="rId379" Type="http://schemas.openxmlformats.org/officeDocument/2006/relationships/font" Target="fonts/font34.fntdata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390" Type="http://schemas.openxmlformats.org/officeDocument/2006/relationships/font" Target="fonts/font45.fntdata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font" Target="fonts/font3.fntdata"/><Relationship Id="rId369" Type="http://schemas.openxmlformats.org/officeDocument/2006/relationships/font" Target="fonts/font24.fntdata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380" Type="http://schemas.openxmlformats.org/officeDocument/2006/relationships/font" Target="fonts/font35.fntdata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font" Target="fonts/font14.fntdata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font" Target="fonts/font25.fntdata"/><Relationship Id="rId391" Type="http://schemas.openxmlformats.org/officeDocument/2006/relationships/font" Target="fonts/font46.fntdata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font" Target="fonts/font4.fntdata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font" Target="fonts/font15.fntdata"/><Relationship Id="rId381" Type="http://schemas.openxmlformats.org/officeDocument/2006/relationships/font" Target="fonts/font36.fntdata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350" Type="http://schemas.openxmlformats.org/officeDocument/2006/relationships/font" Target="fonts/font5.fntdata"/><Relationship Id="rId371" Type="http://schemas.openxmlformats.org/officeDocument/2006/relationships/font" Target="fonts/font26.fntdata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font" Target="fonts/font47.fntdata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font" Target="fonts/font16.fntdata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font" Target="fonts/font37.fntdata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font" Target="fonts/font6.fntdata"/><Relationship Id="rId372" Type="http://schemas.openxmlformats.org/officeDocument/2006/relationships/font" Target="fonts/font27.fntdata"/><Relationship Id="rId393" Type="http://schemas.openxmlformats.org/officeDocument/2006/relationships/font" Target="fonts/font48.fntdata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font" Target="fonts/font17.fntdata"/><Relationship Id="rId383" Type="http://schemas.openxmlformats.org/officeDocument/2006/relationships/font" Target="fonts/font38.fntdata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font" Target="fonts/font7.fntdata"/><Relationship Id="rId373" Type="http://schemas.openxmlformats.org/officeDocument/2006/relationships/font" Target="fonts/font28.fntdata"/><Relationship Id="rId394" Type="http://schemas.openxmlformats.org/officeDocument/2006/relationships/font" Target="fonts/font49.fntdata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font" Target="fonts/font18.fntdata"/><Relationship Id="rId384" Type="http://schemas.openxmlformats.org/officeDocument/2006/relationships/font" Target="fonts/font39.fntdata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font" Target="fonts/font8.fntdata"/><Relationship Id="rId374" Type="http://schemas.openxmlformats.org/officeDocument/2006/relationships/font" Target="fonts/font29.fntdata"/><Relationship Id="rId395" Type="http://schemas.openxmlformats.org/officeDocument/2006/relationships/font" Target="fonts/font50.fntdata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font" Target="fonts/font19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font" Target="fonts/font40.fntdata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font" Target="fonts/font9.fntdata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font" Target="fonts/font30.fntdata"/><Relationship Id="rId396" Type="http://schemas.openxmlformats.org/officeDocument/2006/relationships/font" Target="fonts/font51.fntdata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theme" Target="theme/theme1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font" Target="fonts/font20.fntdata"/><Relationship Id="rId386" Type="http://schemas.openxmlformats.org/officeDocument/2006/relationships/font" Target="fonts/font41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font" Target="fonts/font10.fntdata"/><Relationship Id="rId376" Type="http://schemas.openxmlformats.org/officeDocument/2006/relationships/font" Target="fonts/font31.fntdata"/><Relationship Id="rId397" Type="http://schemas.openxmlformats.org/officeDocument/2006/relationships/commentAuthors" Target="commentAuthors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tableStyles" Target="tableStyles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notesMaster" Target="notesMasters/notesMaster1.xml"/><Relationship Id="rId387" Type="http://schemas.openxmlformats.org/officeDocument/2006/relationships/font" Target="fonts/font42.fntdata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9-10T13:44:32.843" idx="1">
    <p:pos x="1335" y="3561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43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43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DCB38-2BD2-419A-8C98-4C7C1D62698B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4288"/>
            <a:ext cx="6172200" cy="3467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828800" y="4945063"/>
            <a:ext cx="14630400" cy="4044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59950"/>
            <a:ext cx="7924800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0358438" y="9759950"/>
            <a:ext cx="7924800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48339-7497-435E-9604-48C862875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2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48339-7497-435E-9604-48C8628757CA}" type="slidenum">
              <a:rPr lang="ru-RU" smtClean="0"/>
              <a:t>267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69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48339-7497-435E-9604-48C8628757CA}" type="slidenum">
              <a:rPr lang="ru-RU" smtClean="0"/>
              <a:t>268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4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9/11/2024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u.wikipedia.org/wiki/%D0%94%D1%8E%D0%B9%D0%BC%D0%BE%D0%B2%D0%BE%D1%87%D0%BA%D0%B0" TargetMode="Externa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u.wikipedia.org/wiki/%D0%94%D1%8E%D0%B9%D0%BC%D0%BE%D0%B2%D0%BE%D1%87%D0%BA%D0%B0" TargetMode="Externa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127313" y="1365974"/>
            <a:ext cx="6312210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8339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Яков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Лазаревич</a:t>
            </a:r>
          </a:p>
          <a:p>
            <a:pPr marL="148232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Аким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36242" y="1365977"/>
            <a:ext cx="758915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696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Нина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Михайловна</a:t>
            </a:r>
          </a:p>
          <a:p>
            <a:pPr marL="83909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Артюхова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888678"/>
            <a:ext cx="16993888" cy="6670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Поэт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художник,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представитель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ленинградского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андеграунда,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родился</a:t>
            </a:r>
            <a:r>
              <a:rPr sz="3700" spc="7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эвакуации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Вологодской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области.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После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войны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матерью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700" spc="113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братом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переехал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Ленинград.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Рисовал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раннего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детства,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должен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был</a:t>
            </a:r>
            <a:r>
              <a:rPr sz="3700" spc="64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стать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художником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.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Учился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художественной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школе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при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Академии</a:t>
            </a:r>
            <a:r>
              <a:rPr sz="3700" spc="8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художеств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был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исключён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из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неё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1960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году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за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попытки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отстоять</a:t>
            </a:r>
            <a:r>
              <a:rPr sz="3700" spc="26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свою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индивидуальность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.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4" y="888678"/>
            <a:ext cx="16993888" cy="7487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1971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году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выпустил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первую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книжку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детских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стихов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рассказов</a:t>
            </a:r>
            <a:r>
              <a:rPr sz="3700" spc="73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под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названием</a:t>
            </a:r>
            <a:r>
              <a:rPr sz="3700" spc="52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«Чудаки»,</a:t>
            </a:r>
            <a:r>
              <a:rPr sz="3700" spc="52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ставшую</a:t>
            </a:r>
            <a:r>
              <a:rPr sz="3700" spc="52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популярной;</a:t>
            </a:r>
            <a:r>
              <a:rPr sz="3700" spc="52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по</a:t>
            </a:r>
            <a:r>
              <a:rPr sz="3700" spc="52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нескольким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произведениям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из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неё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(«Гостеприимство»,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«Апельсин»)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были</a:t>
            </a:r>
            <a:r>
              <a:rPr sz="3700" spc="104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сделаны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выпуски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журнала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«Ералаш».</a:t>
            </a:r>
            <a:r>
              <a:rPr sz="3700" spc="153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Многие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его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стихи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вошли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700" spc="15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питерский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городской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фольклор</a:t>
            </a:r>
            <a:r>
              <a:rPr sz="3700" dirty="0">
                <a:solidFill>
                  <a:srgbClr val="000000"/>
                </a:solidFill>
                <a:latin typeface="PKBKNQ+Noto Serif"/>
                <a:cs typeface="PKBKNQ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 За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полгода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до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смерти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был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принят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Союз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писателей.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Умер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30</a:t>
            </a:r>
            <a:r>
              <a:rPr lang="ru-RU" sz="3700" spc="96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апреля</a:t>
            </a:r>
          </a:p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1992г.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Петербурге.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доме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на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ул.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Пушкинской,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10</a:t>
            </a:r>
            <a:r>
              <a:rPr lang="ru-RU" sz="3700" spc="312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PKBKNQ+Noto Serif"/>
                <a:cs typeface="PKBKNQ+Noto Serif"/>
              </a:rPr>
              <a:t>открыта мемориальная доска с его именем.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PKBKNQ+Noto Serif"/>
              <a:cs typeface="PKBKNQ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87659785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46733" y="1300456"/>
            <a:ext cx="862667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0135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Елена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Валентиновна</a:t>
            </a:r>
          </a:p>
          <a:p>
            <a:pPr marL="92228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Григорьева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1072" y="600646"/>
            <a:ext cx="16705857" cy="7809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Москвичка,</a:t>
            </a:r>
            <a:r>
              <a:rPr sz="3700" spc="12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выпускница</a:t>
            </a:r>
            <a:r>
              <a:rPr sz="3700" spc="12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Московского</a:t>
            </a:r>
            <a:r>
              <a:rPr sz="3700" spc="12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гос.</a:t>
            </a:r>
            <a:r>
              <a:rPr sz="3700" spc="12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института</a:t>
            </a:r>
            <a:r>
              <a:rPr sz="3700" spc="12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культуры,</a:t>
            </a:r>
            <a:r>
              <a:rPr sz="3700" spc="12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Елена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Валентиновна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Григорьева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работала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детской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библиотеке,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700" spc="19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знаменитой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Ломоносовской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.</a:t>
            </a:r>
            <a:r>
              <a:rPr sz="3700" spc="73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Она</a:t>
            </a:r>
            <a:r>
              <a:rPr sz="3700" spc="73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устраивала</a:t>
            </a:r>
            <a:r>
              <a:rPr sz="3700" spc="73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такие</a:t>
            </a:r>
            <a:r>
              <a:rPr sz="3700" spc="73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шумные,</a:t>
            </a:r>
            <a:r>
              <a:rPr sz="3700" spc="73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такие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интеллектуальные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,</a:t>
            </a:r>
            <a:r>
              <a:rPr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«массовые</a:t>
            </a:r>
            <a:r>
              <a:rPr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мероприятия»,</a:t>
            </a:r>
            <a:r>
              <a:rPr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как</a:t>
            </a:r>
            <a:r>
              <a:rPr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это</a:t>
            </a:r>
            <a:r>
              <a:rPr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тогда</a:t>
            </a:r>
            <a:r>
              <a:rPr lang="ru-RU" sz="3700" spc="4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называлось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которые</a:t>
            </a:r>
            <a:r>
              <a:rPr sz="3700" spc="146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навсегда</a:t>
            </a:r>
            <a:r>
              <a:rPr sz="3700" spc="146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запоминались</a:t>
            </a:r>
            <a:r>
              <a:rPr sz="3700" spc="146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читателям.</a:t>
            </a:r>
            <a:r>
              <a:rPr sz="3700" spc="146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Постоянно</a:t>
            </a:r>
            <a:r>
              <a:rPr sz="3700" spc="146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печаталась</a:t>
            </a:r>
            <a:r>
              <a:rPr sz="3700" spc="146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периодике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–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«Мурзилке»,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«Пионере»,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«Костре»,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«Веселых</a:t>
            </a:r>
            <a:r>
              <a:rPr sz="3700" spc="8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картинках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»,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Кукумбере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»…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7" y="-47557"/>
            <a:ext cx="17065897" cy="8973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Стихи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для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взрослых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поэтесса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публикует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под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псевдонимом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Елена</a:t>
            </a:r>
            <a:r>
              <a:rPr sz="3700" spc="4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Нигри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Псевдоним</a:t>
            </a:r>
            <a:r>
              <a:rPr sz="3700" spc="1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«Нигри»,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такой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забавный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700" spc="1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детский,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собран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из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двух</a:t>
            </a:r>
            <a:r>
              <a:rPr sz="3700" spc="1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фамилий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: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девичьей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фамилии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Елены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-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Николаевская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фамилии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мужа</a:t>
            </a:r>
            <a:r>
              <a:rPr sz="3700" spc="2755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—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Григорьева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.</a:t>
            </a:r>
            <a:r>
              <a:rPr sz="3700" spc="75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Мать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Елены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с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15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лет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росла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одна.</a:t>
            </a:r>
            <a:r>
              <a:rPr sz="3700" spc="75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Она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стала</a:t>
            </a:r>
            <a:r>
              <a:rPr sz="3700" spc="75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метеорологом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вышла</a:t>
            </a:r>
            <a:r>
              <a:rPr sz="3700" spc="123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замуж</a:t>
            </a:r>
            <a:r>
              <a:rPr sz="3700" spc="123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за</a:t>
            </a:r>
            <a:r>
              <a:rPr sz="3700" spc="123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лётчика-испытателя</a:t>
            </a:r>
            <a:r>
              <a:rPr sz="3700" spc="123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Деловери.</a:t>
            </a:r>
            <a:r>
              <a:rPr sz="3700" spc="123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Блестящий</a:t>
            </a:r>
            <a:r>
              <a:rPr sz="3700" spc="123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редактор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Елена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Григорьева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работала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журнале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«Клепа»,</a:t>
            </a:r>
            <a:r>
              <a:rPr sz="3700" spc="2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РИЦ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«Черная</a:t>
            </a:r>
            <a:r>
              <a:rPr sz="3700" spc="2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курица»,</a:t>
            </a:r>
            <a:r>
              <a:rPr sz="3700" spc="2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издательствах</a:t>
            </a:r>
            <a:r>
              <a:rPr sz="3700" dirty="0">
                <a:solidFill>
                  <a:srgbClr val="000000"/>
                </a:solidFill>
                <a:latin typeface="OUPMBC+Noto Serif"/>
                <a:cs typeface="OUPMBC+Noto Serif"/>
              </a:rPr>
              <a:t> «Белый город» и «Оникс».</a:t>
            </a:r>
          </a:p>
        </p:txBody>
      </p:sp>
    </p:spTree>
    <p:extLst>
      <p:ext uri="{BB962C8B-B14F-4D97-AF65-F5344CB8AC3E}">
        <p14:creationId xmlns:p14="http://schemas.microsoft.com/office/powerpoint/2010/main" val="38659372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91970" y="1515181"/>
            <a:ext cx="6542996" cy="4831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9011" marR="0">
              <a:lnSpc>
                <a:spcPts val="12392"/>
              </a:lnSpc>
              <a:spcBef>
                <a:spcPts val="0"/>
              </a:spcBef>
              <a:spcAft>
                <a:spcPts val="0"/>
              </a:spcAft>
            </a:pPr>
            <a:r>
              <a:rPr sz="9100" dirty="0">
                <a:solidFill>
                  <a:srgbClr val="212225"/>
                </a:solidFill>
                <a:latin typeface="TINNPW+Noto Serif"/>
                <a:cs typeface="TINNPW+Noto Serif"/>
              </a:rPr>
              <a:t>Владимир</a:t>
            </a:r>
          </a:p>
          <a:p>
            <a:pPr marL="0" marR="0">
              <a:lnSpc>
                <a:spcPts val="12392"/>
              </a:lnSpc>
              <a:spcBef>
                <a:spcPts val="282"/>
              </a:spcBef>
              <a:spcAft>
                <a:spcPts val="0"/>
              </a:spcAft>
            </a:pPr>
            <a:r>
              <a:rPr sz="9100" dirty="0">
                <a:solidFill>
                  <a:srgbClr val="212225"/>
                </a:solidFill>
                <a:latin typeface="TINNPW+Noto Serif"/>
                <a:cs typeface="TINNPW+Noto Serif"/>
              </a:rPr>
              <a:t>Яковлевич</a:t>
            </a:r>
          </a:p>
          <a:p>
            <a:pPr marL="779561" marR="0">
              <a:lnSpc>
                <a:spcPts val="12392"/>
              </a:lnSpc>
              <a:spcBef>
                <a:spcPts val="232"/>
              </a:spcBef>
              <a:spcAft>
                <a:spcPts val="0"/>
              </a:spcAft>
            </a:pPr>
            <a:r>
              <a:rPr sz="9100" dirty="0">
                <a:solidFill>
                  <a:srgbClr val="212225"/>
                </a:solidFill>
                <a:latin typeface="TINNPW+Noto Serif"/>
                <a:cs typeface="TINNPW+Noto Serif"/>
              </a:rPr>
              <a:t>Данько ꢀ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282878"/>
            <a:ext cx="17353928" cy="8108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Детский</a:t>
            </a:r>
            <a:r>
              <a:rPr sz="3500" spc="71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поэт,</a:t>
            </a:r>
            <a:r>
              <a:rPr sz="3500" spc="71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прозаик,</a:t>
            </a:r>
            <a:r>
              <a:rPr sz="3500" spc="71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переводчик,</a:t>
            </a:r>
            <a:r>
              <a:rPr sz="3500" spc="71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художник-</a:t>
            </a:r>
          </a:p>
          <a:p>
            <a:pPr marL="0" marR="0" algn="just">
              <a:lnSpc>
                <a:spcPct val="150000"/>
              </a:lnSpc>
              <a:spcBef>
                <a:spcPts val="14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иллюстратор.</a:t>
            </a:r>
            <a:r>
              <a:rPr sz="3500" spc="84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Родился</a:t>
            </a:r>
            <a:r>
              <a:rPr sz="3500" spc="84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3500" spc="84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1936</a:t>
            </a:r>
            <a:r>
              <a:rPr sz="3500" spc="84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году</a:t>
            </a:r>
            <a:r>
              <a:rPr sz="3500" spc="84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3500" spc="84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Краматорске.</a:t>
            </a:r>
            <a:r>
              <a:rPr sz="3500" spc="84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Писать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он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начал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с</a:t>
            </a:r>
            <a:r>
              <a:rPr sz="3500" spc="58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1950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года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и</a:t>
            </a:r>
            <a:r>
              <a:rPr sz="3500" spc="58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стал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автором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более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40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книг,</a:t>
            </a:r>
            <a:r>
              <a:rPr sz="3500" spc="58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таких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как</a:t>
            </a:r>
            <a:r>
              <a:rPr sz="3500" spc="203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"Чудесное</a:t>
            </a:r>
            <a:r>
              <a:rPr sz="3500" spc="203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окошко",</a:t>
            </a:r>
            <a:r>
              <a:rPr sz="3500" spc="203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"Дождик,</a:t>
            </a:r>
            <a:r>
              <a:rPr sz="3500" spc="203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деревце</a:t>
            </a:r>
            <a:r>
              <a:rPr sz="3500" spc="203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и</a:t>
            </a:r>
            <a:r>
              <a:rPr sz="3500" spc="203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мальчик",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"Школа</a:t>
            </a:r>
            <a:r>
              <a:rPr sz="3500" spc="79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чудес",</a:t>
            </a:r>
            <a:r>
              <a:rPr sz="3500" spc="79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"Карусель",</a:t>
            </a:r>
            <a:r>
              <a:rPr sz="3500" spc="79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"Белый</a:t>
            </a:r>
            <a:r>
              <a:rPr sz="3500" spc="79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барашек"</a:t>
            </a:r>
            <a:r>
              <a:rPr sz="3500" spc="79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и</a:t>
            </a:r>
            <a:r>
              <a:rPr sz="3500" spc="79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другие.</a:t>
            </a:r>
            <a:r>
              <a:rPr sz="3500" spc="79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По</a:t>
            </a:r>
          </a:p>
          <a:p>
            <a:pPr marL="0" marR="0" algn="just">
              <a:lnSpc>
                <a:spcPct val="150000"/>
              </a:lnSpc>
              <a:spcBef>
                <a:spcPts val="14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стихам</a:t>
            </a:r>
            <a:r>
              <a:rPr sz="3500" spc="322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Владимира</a:t>
            </a:r>
            <a:r>
              <a:rPr sz="3500" spc="322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Яковлевича</a:t>
            </a:r>
            <a:r>
              <a:rPr sz="3500" spc="322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"Сколько</a:t>
            </a:r>
            <a:r>
              <a:rPr sz="3500" spc="322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у</a:t>
            </a:r>
            <a:r>
              <a:rPr sz="3500" spc="322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ромашки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лепестков"</a:t>
            </a:r>
            <a:r>
              <a:rPr sz="3500" spc="2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была</a:t>
            </a:r>
            <a:r>
              <a:rPr sz="3500" spc="2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написана</a:t>
            </a:r>
            <a:r>
              <a:rPr sz="3500" spc="2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песенка</a:t>
            </a:r>
            <a:r>
              <a:rPr sz="3500" spc="2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композитором</a:t>
            </a:r>
            <a:r>
              <a:rPr sz="3500" spc="25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Марком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Минковым,</a:t>
            </a:r>
            <a:r>
              <a:rPr sz="3500" spc="35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она</a:t>
            </a:r>
            <a:r>
              <a:rPr sz="3500" spc="35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прозвучала</a:t>
            </a:r>
            <a:r>
              <a:rPr sz="3500" spc="35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впервые</a:t>
            </a:r>
            <a:r>
              <a:rPr sz="3500" spc="35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на</a:t>
            </a:r>
            <a:r>
              <a:rPr sz="3500" spc="355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Всемирном</a:t>
            </a:r>
          </a:p>
          <a:p>
            <a:pPr marL="0" marR="0" algn="just">
              <a:lnSpc>
                <a:spcPct val="150000"/>
              </a:lnSpc>
              <a:spcBef>
                <a:spcPts val="9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фестивале молодежи и студентов в 1985 году в исполнении</a:t>
            </a:r>
          </a:p>
          <a:p>
            <a:pPr marL="0" marR="0" algn="just">
              <a:lnSpc>
                <a:spcPct val="150000"/>
              </a:lnSpc>
              <a:spcBef>
                <a:spcPts val="147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INNPW+Noto Serif"/>
                <a:cs typeface="TINNPW+Noto Serif"/>
              </a:rPr>
              <a:t>Валентины Толкуновой.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11579" y="1450434"/>
            <a:ext cx="707123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4778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Виктор</a:t>
            </a:r>
          </a:p>
          <a:p>
            <a:pPr marL="44112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Юзефович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Драгунский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-55013"/>
            <a:ext cx="17281920" cy="90817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Писатель-прозаик,</a:t>
            </a:r>
            <a:r>
              <a:rPr sz="3750" spc="41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поэт,</a:t>
            </a:r>
            <a:r>
              <a:rPr sz="3750" spc="41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классик</a:t>
            </a:r>
            <a:r>
              <a:rPr sz="3750" spc="41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советской</a:t>
            </a:r>
            <a:r>
              <a:rPr sz="3750" spc="41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литературы,</a:t>
            </a:r>
            <a:r>
              <a:rPr sz="3750" spc="41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автор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известного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 детского цикла «Денискины рассказы».</a:t>
            </a:r>
          </a:p>
          <a:p>
            <a:pPr marL="0" marR="0" algn="just">
              <a:lnSpc>
                <a:spcPct val="200000"/>
              </a:lnSpc>
              <a:spcBef>
                <a:spcPts val="143"/>
              </a:spcBef>
              <a:spcAft>
                <a:spcPts val="0"/>
              </a:spcAft>
            </a:pP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Виктор Юзефович Драгунский родился 1 декабря 1913 года в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Нью-Йорке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.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Семья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Виктора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Юзефовича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находилась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тяжелом</a:t>
            </a:r>
            <a:r>
              <a:rPr sz="3750" spc="25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материальном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положении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,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поэтому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ему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пришлось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рано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пойти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работать.</a:t>
            </a:r>
            <a:r>
              <a:rPr sz="3750" spc="91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Драгунский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работал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 в цирке и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театре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.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Кроме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театра,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Виктора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Юзефовича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влекала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литературная</a:t>
            </a:r>
            <a:r>
              <a:rPr sz="3750" spc="3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деятельность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,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он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писал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юморески,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интермедии,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фельетоны,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сценки</a:t>
            </a:r>
            <a:r>
              <a:rPr sz="3750" spc="666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и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др.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endParaRPr sz="3750" dirty="0">
              <a:solidFill>
                <a:srgbClr val="000000"/>
              </a:solidFill>
              <a:latin typeface="VVEQGL+Noto Serif"/>
              <a:cs typeface="VVEQGL+Noto Serif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1392734"/>
            <a:ext cx="17137904" cy="5632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1940</a:t>
            </a:r>
            <a:r>
              <a:rPr sz="3750" spc="66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году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произведения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 Драгунского впервые появились в печати.</a:t>
            </a:r>
          </a:p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1959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году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печати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впервые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появляются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произведения</a:t>
            </a:r>
            <a:r>
              <a:rPr sz="3750" spc="179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писателя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Драгунского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для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детей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из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серии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«Денискины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рассказы».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Они</a:t>
            </a:r>
            <a:r>
              <a:rPr sz="3750" spc="618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принесли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автору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большую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популярность.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Многие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из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рассказов</a:t>
            </a:r>
            <a:r>
              <a:rPr sz="3750" spc="469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были</a:t>
            </a:r>
            <a:r>
              <a:rPr lang="ru-RU" sz="375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 err="1">
                <a:solidFill>
                  <a:srgbClr val="000000"/>
                </a:solidFill>
                <a:latin typeface="VVEQGL+Noto Serif"/>
                <a:cs typeface="VVEQGL+Noto Serif"/>
              </a:rPr>
              <a:t>экранизированы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5048" y="8593534"/>
            <a:ext cx="12566190" cy="686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106"/>
              </a:lnSpc>
              <a:spcBef>
                <a:spcPts val="0"/>
              </a:spcBef>
              <a:spcAft>
                <a:spcPts val="0"/>
              </a:spcAft>
            </a:pP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6 мая 1972 года Виктор</a:t>
            </a:r>
            <a:r>
              <a:rPr sz="3750" spc="972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VVEQGL+Noto Serif"/>
                <a:cs typeface="VVEQGL+Noto Serif"/>
              </a:rPr>
              <a:t>Драгунский умер в Москве.</a:t>
            </a:r>
          </a:p>
        </p:txBody>
      </p:sp>
    </p:spTree>
    <p:extLst>
      <p:ext uri="{BB962C8B-B14F-4D97-AF65-F5344CB8AC3E}">
        <p14:creationId xmlns:p14="http://schemas.microsoft.com/office/powerpoint/2010/main" val="3312495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384622"/>
            <a:ext cx="17137904" cy="874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Русская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детская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писательница,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которая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почти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всю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свою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жизнь</a:t>
            </a:r>
            <a:r>
              <a:rPr sz="3600" spc="50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посвятила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созданию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 ярких и добрых произведений для детей.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Родилась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lang="ru-RU" sz="3600" spc="773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семье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книжного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издателя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М.В.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Сабашникова.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Для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отца</a:t>
            </a:r>
            <a:r>
              <a:rPr lang="ru-RU" sz="3600" spc="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Нины литературная деятельность была не просто делом, приносящим прибыль, а настоящим увлечением, страстью.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Увлекалась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будущая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писательница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химией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и</a:t>
            </a:r>
            <a:r>
              <a:rPr lang="ru-RU" sz="3600" spc="523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астрономией,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что</a:t>
            </a:r>
            <a:r>
              <a:rPr lang="ru-RU" sz="3600" spc="5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сказалось на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её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будущей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профессии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–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она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стала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химиком,</a:t>
            </a:r>
            <a:r>
              <a:rPr lang="ru-RU" sz="3600" spc="101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не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переставая</a:t>
            </a:r>
            <a:r>
              <a:rPr lang="ru-RU" sz="3600" spc="1011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FGHNC+Noto Serif"/>
                <a:cs typeface="GFGHNC+Noto Serif"/>
              </a:rPr>
              <a:t>мечтать писать для детей.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4883" y="301507"/>
            <a:ext cx="5665366" cy="63952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188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Овсей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Овсеевич</a:t>
            </a:r>
          </a:p>
          <a:p>
            <a:pPr marL="69353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(Шике)</a:t>
            </a:r>
          </a:p>
          <a:p>
            <a:pPr marL="149185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Дриз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7056" y="-263450"/>
            <a:ext cx="16993888" cy="91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Еврейский советский поэт, писавший на языке идиш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Родился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16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мая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1908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года.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Рос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сиротой.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Его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отец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Шика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Дриз,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почти</a:t>
            </a:r>
            <a:r>
              <a:rPr sz="3800" spc="3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сразу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после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свадьбы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отправился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за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океан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125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поисках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заработка</a:t>
            </a:r>
            <a:r>
              <a:rPr sz="3800" spc="125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и</a:t>
            </a:r>
            <a:r>
              <a:rPr sz="3800" spc="125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125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пути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скончался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. И детство Шике Дриза-младшего прошло в доме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деда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Закончив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начальную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еврейскую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школу,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Дриз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поехал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2323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Киев</a:t>
            </a:r>
            <a:r>
              <a:rPr sz="3800" spc="23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и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поступил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работу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завод.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Он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мечтал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стать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скульптором.</a:t>
            </a:r>
            <a:r>
              <a:rPr sz="3800" spc="53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</a:t>
            </a:r>
            <a:r>
              <a:rPr sz="3800" spc="53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малых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лет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 рисовал, лепил. Но в полную силу его талант открылся в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поэзии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805673"/>
            <a:ext cx="16921880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238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1273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1930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году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вышел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первый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сборник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стихов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Овсея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Дриза</a:t>
            </a:r>
            <a:r>
              <a:rPr sz="3800" spc="12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“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Светлое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бытие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”. А в 1934 году — следующий сборник “Стальная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мощь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”.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начала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60-х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годов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его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книги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идише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и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переводе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</a:t>
            </a:r>
            <a:r>
              <a:rPr sz="3800" spc="118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русский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выходят</a:t>
            </a:r>
            <a:r>
              <a:rPr sz="3800" spc="192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миллионными</a:t>
            </a:r>
            <a:r>
              <a:rPr sz="3800" spc="192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тиражами.</a:t>
            </a:r>
            <a:r>
              <a:rPr sz="3800" spc="192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На</a:t>
            </a:r>
            <a:r>
              <a:rPr sz="3800" spc="1928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его</a:t>
            </a:r>
            <a:r>
              <a:rPr sz="3800" spc="192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тексты</a:t>
            </a:r>
            <a:r>
              <a:rPr sz="3800" spc="192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охотно</a:t>
            </a:r>
            <a:r>
              <a:rPr sz="3800" spc="192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писали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музыку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,</a:t>
            </a:r>
            <a:r>
              <a:rPr sz="3800" spc="36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снимали</a:t>
            </a:r>
            <a:r>
              <a:rPr sz="3800" spc="36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мультфильмы.</a:t>
            </a:r>
            <a:r>
              <a:rPr sz="3800" spc="36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Ему</a:t>
            </a:r>
            <a:r>
              <a:rPr sz="3800" spc="36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были</a:t>
            </a:r>
            <a:r>
              <a:rPr sz="3800" spc="36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рады</a:t>
            </a:r>
            <a:r>
              <a:rPr sz="3800" spc="36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800" spc="36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любых</a:t>
            </a:r>
            <a:r>
              <a:rPr sz="3800" spc="365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аудиториях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Он</a:t>
            </a:r>
            <a:r>
              <a:rPr sz="3800" dirty="0">
                <a:solidFill>
                  <a:srgbClr val="000000"/>
                </a:solidFill>
                <a:latin typeface="GFGHNC+Noto Serif"/>
                <a:cs typeface="GFGHNC+Noto Serif"/>
              </a:rPr>
              <a:t> был полон новых замыслов. 14 февраля 1971 года его не стало.</a:t>
            </a:r>
          </a:p>
        </p:txBody>
      </p:sp>
    </p:spTree>
    <p:extLst>
      <p:ext uri="{BB962C8B-B14F-4D97-AF65-F5344CB8AC3E}">
        <p14:creationId xmlns:p14="http://schemas.microsoft.com/office/powerpoint/2010/main" val="407713927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791283" y="1515955"/>
            <a:ext cx="754115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959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Спиридон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Дмитриевич</a:t>
            </a:r>
          </a:p>
          <a:p>
            <a:pPr marL="83180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Дрожжин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456630"/>
            <a:ext cx="17137904" cy="8458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Родился</a:t>
            </a:r>
            <a:r>
              <a:rPr sz="3600" spc="139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9</a:t>
            </a:r>
            <a:r>
              <a:rPr sz="3600" spc="139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декабря,</a:t>
            </a:r>
            <a:r>
              <a:rPr sz="3600" spc="376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6</a:t>
            </a:r>
            <a:r>
              <a:rPr sz="3600" spc="140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(18)</a:t>
            </a:r>
            <a:r>
              <a:rPr sz="3600" spc="139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декабря</a:t>
            </a:r>
            <a:r>
              <a:rPr sz="3600" spc="139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1848</a:t>
            </a:r>
            <a:r>
              <a:rPr sz="3600" spc="139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года</a:t>
            </a:r>
            <a:r>
              <a:rPr sz="3600" spc="139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600" spc="140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семье</a:t>
            </a:r>
            <a:r>
              <a:rPr sz="3600" spc="139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крепостных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крестьян</a:t>
            </a:r>
            <a:r>
              <a:rPr sz="3600" spc="57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600" spc="5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деревне</a:t>
            </a:r>
            <a:r>
              <a:rPr sz="3600" spc="56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Низовка</a:t>
            </a:r>
            <a:r>
              <a:rPr sz="3600" spc="56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Тверской</a:t>
            </a:r>
            <a:r>
              <a:rPr sz="3600" spc="57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губернии.</a:t>
            </a:r>
            <a:r>
              <a:rPr sz="3600" spc="56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600" spc="58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школе</a:t>
            </a:r>
            <a:r>
              <a:rPr sz="3600" spc="567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учился</a:t>
            </a:r>
            <a:r>
              <a:rPr sz="3600" spc="56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две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неполных</a:t>
            </a:r>
            <a:r>
              <a:rPr sz="3600" spc="115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зимы,</a:t>
            </a:r>
            <a:r>
              <a:rPr sz="3600" spc="11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потом</a:t>
            </a:r>
            <a:r>
              <a:rPr sz="3600" spc="11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мать</a:t>
            </a:r>
            <a:r>
              <a:rPr sz="3600" spc="115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отправила</a:t>
            </a:r>
            <a:r>
              <a:rPr sz="3600" spc="115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его</a:t>
            </a:r>
            <a:r>
              <a:rPr sz="3600" spc="115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на</a:t>
            </a:r>
            <a:r>
              <a:rPr sz="3600" spc="115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заработки</a:t>
            </a:r>
            <a:r>
              <a:rPr sz="3600" spc="115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600" spc="116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Санкт-</a:t>
            </a:r>
          </a:p>
          <a:p>
            <a:pPr marL="0" marR="0" algn="just">
              <a:lnSpc>
                <a:spcPct val="200000"/>
              </a:lnSpc>
              <a:spcBef>
                <a:spcPts val="178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Петербург.</a:t>
            </a:r>
            <a:r>
              <a:rPr sz="3600" spc="17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Следующие</a:t>
            </a:r>
            <a:r>
              <a:rPr sz="3600" spc="2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годы</a:t>
            </a:r>
            <a:r>
              <a:rPr sz="3600" spc="2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жизни</a:t>
            </a:r>
            <a:r>
              <a:rPr sz="3600" spc="2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Дрожжина</a:t>
            </a:r>
            <a:r>
              <a:rPr sz="36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прошли</a:t>
            </a:r>
            <a:r>
              <a:rPr sz="3600" spc="2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600" spc="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скитаниях</a:t>
            </a:r>
            <a:r>
              <a:rPr sz="3600" spc="2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по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России, он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сменил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множество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профессий</a:t>
            </a:r>
            <a:r>
              <a:rPr sz="3600" dirty="0">
                <a:solidFill>
                  <a:srgbClr val="000000"/>
                </a:solidFill>
                <a:latin typeface="AWFBUD+Noto Serif"/>
                <a:cs typeface="AWFBU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 В</a:t>
            </a:r>
            <a:r>
              <a:rPr lang="ru-RU" sz="3600" spc="55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16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лет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Дрожжин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написал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своё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первое</a:t>
            </a:r>
            <a:r>
              <a:rPr lang="ru-RU" sz="3600" spc="54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стихотворение,</a:t>
            </a:r>
            <a:r>
              <a:rPr lang="ru-RU" sz="3600" spc="538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lang="ru-RU" sz="3600" spc="55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1867</a:t>
            </a:r>
            <a:r>
              <a:rPr lang="ru-RU" sz="3600" spc="54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начал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вести </a:t>
            </a:r>
            <a:r>
              <a:rPr lang="ru-RU"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дневник,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который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 вёл до </a:t>
            </a:r>
            <a:r>
              <a:rPr lang="ru-RU" sz="36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конца</a:t>
            </a:r>
            <a:r>
              <a:rPr lang="ru-RU" sz="36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6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жизни.</a:t>
            </a:r>
          </a:p>
          <a:p>
            <a:pPr marL="0" marR="0">
              <a:lnSpc>
                <a:spcPts val="5196"/>
              </a:lnSpc>
              <a:spcBef>
                <a:spcPts val="128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AWFBUD+Noto Serif"/>
              <a:cs typeface="AWFBUD+Noto Serif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91072" y="816670"/>
            <a:ext cx="16777864" cy="8243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Первая</a:t>
            </a:r>
            <a:r>
              <a:rPr sz="3500" spc="71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публикация</a:t>
            </a:r>
            <a:r>
              <a:rPr sz="3500" spc="71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Дрожжина</a:t>
            </a:r>
            <a:r>
              <a:rPr sz="3500" spc="71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была</a:t>
            </a:r>
            <a:r>
              <a:rPr sz="3500" spc="71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500" spc="72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журнале</a:t>
            </a:r>
            <a:r>
              <a:rPr sz="3500" spc="71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«Грамотей»</a:t>
            </a:r>
            <a:r>
              <a:rPr sz="3500" spc="71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(1873).</a:t>
            </a:r>
            <a:r>
              <a:rPr sz="3500" spc="712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этого</a:t>
            </a:r>
            <a:r>
              <a:rPr sz="3500" spc="175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времени</a:t>
            </a:r>
            <a:r>
              <a:rPr sz="3500" spc="175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Дрожжин</a:t>
            </a:r>
            <a:r>
              <a:rPr sz="3500" spc="175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стал</a:t>
            </a:r>
            <a:r>
              <a:rPr sz="3500" spc="175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активным</a:t>
            </a:r>
            <a:r>
              <a:rPr sz="3500" spc="175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сотрудником</a:t>
            </a:r>
            <a:r>
              <a:rPr sz="3500" spc="17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множества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журналов:</a:t>
            </a:r>
            <a:r>
              <a:rPr sz="3500" spc="363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«Дело»,</a:t>
            </a:r>
            <a:r>
              <a:rPr sz="3500" spc="363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«Слово»,</a:t>
            </a:r>
            <a:r>
              <a:rPr sz="3500" spc="363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«Семейные</a:t>
            </a:r>
            <a:r>
              <a:rPr sz="3500" spc="3633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вечера»</a:t>
            </a:r>
            <a:r>
              <a:rPr sz="3500" spc="3634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и</a:t>
            </a:r>
            <a:r>
              <a:rPr sz="3500" spc="36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др.</a:t>
            </a:r>
            <a:r>
              <a:rPr sz="3500" spc="363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Из-за</a:t>
            </a:r>
          </a:p>
          <a:p>
            <a:pPr marL="0" marR="0" algn="just">
              <a:lnSpc>
                <a:spcPct val="200000"/>
              </a:lnSpc>
              <a:spcBef>
                <a:spcPts val="178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бедственного</a:t>
            </a:r>
            <a:r>
              <a:rPr sz="3500" spc="3588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материального</a:t>
            </a:r>
            <a:r>
              <a:rPr sz="3500" spc="3588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положения</a:t>
            </a:r>
            <a:r>
              <a:rPr sz="3500" spc="3587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вернулся</a:t>
            </a:r>
            <a:r>
              <a:rPr sz="3500" spc="3588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на</a:t>
            </a:r>
            <a:r>
              <a:rPr sz="3500" spc="358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родину,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посвятив себя </a:t>
            </a:r>
            <a:r>
              <a:rPr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литературному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AWFBUD+Noto Serif"/>
                <a:cs typeface="AWFBUD+Noto Serif"/>
              </a:rPr>
              <a:t>труду</a:t>
            </a:r>
            <a:r>
              <a:rPr sz="3500" dirty="0">
                <a:solidFill>
                  <a:srgbClr val="000000"/>
                </a:solidFill>
                <a:latin typeface="AWFBUD+Noto Serif"/>
                <a:cs typeface="AWFBUD+Noto Serif"/>
              </a:rPr>
              <a:t>.</a:t>
            </a:r>
            <a:r>
              <a:rPr lang="ru-RU" sz="3500" spc="11" dirty="0">
                <a:solidFill>
                  <a:srgbClr val="000000"/>
                </a:solidFill>
                <a:latin typeface="AWFBUD+Noto Serif"/>
                <a:cs typeface="AWFBUD+Noto Serif"/>
              </a:rPr>
              <a:t> Был</a:t>
            </a:r>
            <a:r>
              <a:rPr lang="ru-RU" sz="3500" dirty="0">
                <a:solidFill>
                  <a:srgbClr val="000000"/>
                </a:solidFill>
                <a:latin typeface="AWFBUD+Noto Serif"/>
                <a:cs typeface="AWFBUD+Noto Serif"/>
              </a:rPr>
              <a:t> избран </a:t>
            </a:r>
            <a:r>
              <a:rPr lang="ru-RU"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почетным</a:t>
            </a:r>
            <a:r>
              <a:rPr lang="ru-RU" sz="35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lang="ru-RU"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членом</a:t>
            </a:r>
            <a:r>
              <a:rPr lang="ru-RU" sz="3500" dirty="0">
                <a:solidFill>
                  <a:srgbClr val="000000"/>
                </a:solidFill>
                <a:latin typeface="AWFBUD+Noto Serif"/>
                <a:cs typeface="AWFBUD+Noto Serif"/>
              </a:rPr>
              <a:t> Всероссийского союза поэтов (1923).</a:t>
            </a:r>
          </a:p>
          <a:p>
            <a:pPr marL="0" marR="0" algn="just">
              <a:lnSpc>
                <a:spcPct val="200000"/>
              </a:lnSpc>
              <a:spcBef>
                <a:spcPts val="128"/>
              </a:spcBef>
              <a:spcAft>
                <a:spcPts val="0"/>
              </a:spcAft>
            </a:pPr>
            <a:r>
              <a:rPr lang="ru-RU" sz="3500" spc="10" dirty="0">
                <a:solidFill>
                  <a:srgbClr val="000000"/>
                </a:solidFill>
                <a:latin typeface="AWFBUD+Noto Serif"/>
                <a:cs typeface="AWFBUD+Noto Serif"/>
              </a:rPr>
              <a:t>Умер</a:t>
            </a:r>
            <a:r>
              <a:rPr lang="ru-RU" sz="3500" dirty="0">
                <a:solidFill>
                  <a:srgbClr val="000000"/>
                </a:solidFill>
                <a:latin typeface="AWFBUD+Noto Serif"/>
                <a:cs typeface="AWFBUD+Noto Serif"/>
              </a:rPr>
              <a:t> 24 декабря 1930 года.</a:t>
            </a:r>
          </a:p>
          <a:p>
            <a:pPr marL="0" marR="0">
              <a:lnSpc>
                <a:spcPts val="5196"/>
              </a:lnSpc>
              <a:spcBef>
                <a:spcPts val="128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AWFBUD+Noto Serif"/>
              <a:cs typeface="AWFBUD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98389089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55860" y="1473841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6014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HBJQSB+Noto Serif"/>
                <a:cs typeface="HBJQSB+Noto Serif"/>
              </a:rPr>
              <a:t>Юрий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HBJQSB+Noto Serif"/>
                <a:cs typeface="HBJQSB+Noto Serif"/>
              </a:rPr>
              <a:t>Иванович</a:t>
            </a:r>
          </a:p>
          <a:p>
            <a:pPr marL="13007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HBJQSB+Noto Serif"/>
                <a:cs typeface="HBJQSB+Noto Serif"/>
              </a:rPr>
              <a:t>Ермолаев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600646"/>
            <a:ext cx="17137904" cy="7528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Известный российский детский писатель, драматург и актер.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Он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родился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1921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году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городе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Москве,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семье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рабочего.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Его</a:t>
            </a:r>
            <a:r>
              <a:rPr sz="3500" spc="28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любимым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предметом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школе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была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литература.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успехом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закончив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школу,</a:t>
            </a:r>
            <a:r>
              <a:rPr sz="35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Юрий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поступил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учиться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Театральное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училище.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профессии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он</a:t>
            </a:r>
            <a:r>
              <a:rPr sz="3500" spc="212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был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актером.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Талант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писателя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пересилил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талант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актера.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Все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свое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творчество</a:t>
            </a:r>
            <a:r>
              <a:rPr sz="3500" spc="1743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он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посвятил только детям и их </a:t>
            </a:r>
            <a:r>
              <a:rPr sz="35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наставникам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384622"/>
            <a:ext cx="17137904" cy="8259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каждом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произведении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Юрия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Ивановича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происходит</a:t>
            </a:r>
            <a:r>
              <a:rPr sz="3500" spc="231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что-нибудь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чрезвычайно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необычное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и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интересное,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смешное,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необычное.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Но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все</a:t>
            </a:r>
            <a:r>
              <a:rPr sz="3500" spc="4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это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направлено на торжество добра над </a:t>
            </a:r>
            <a:r>
              <a:rPr sz="35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злом</a:t>
            </a:r>
            <a:r>
              <a:rPr sz="35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 Первая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книга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его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рассказов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увидела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свет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1960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году.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Она</a:t>
            </a:r>
            <a:r>
              <a:rPr lang="ru-RU" sz="3500" spc="85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называлась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«Почему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рассердились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бумажные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полоски».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С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тех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пор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книги</a:t>
            </a:r>
            <a:r>
              <a:rPr lang="ru-RU" sz="3500" spc="4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Ермолаева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Юрия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Ивановича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выходили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довольно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регулярно.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Писателя</a:t>
            </a:r>
            <a:r>
              <a:rPr lang="ru-RU" sz="3500" spc="122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полюбили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дети за его чувство юмора, умение по-доброму посмеяться над</a:t>
            </a:r>
            <a:r>
              <a:rPr lang="ru-RU" sz="3500" spc="95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HBJQSB+Noto Serif"/>
                <a:cs typeface="HBJQSB+Noto Serif"/>
              </a:rPr>
              <a:t>героем.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HBJQSB+Noto Serif"/>
              <a:cs typeface="HBJQSB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28330171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24625" y="1598349"/>
            <a:ext cx="59243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054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Петр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Павлович</a:t>
            </a:r>
          </a:p>
          <a:p>
            <a:pPr marL="96857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Ершов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39219" y="1286627"/>
            <a:ext cx="584950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5113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Виктор</a:t>
            </a:r>
          </a:p>
          <a:p>
            <a:pPr marL="2842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Петрович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Астафьев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42048"/>
            <a:ext cx="17065896" cy="9320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Русский</a:t>
            </a:r>
            <a:r>
              <a:rPr sz="3400" spc="22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поэт,</a:t>
            </a:r>
            <a:r>
              <a:rPr sz="3400" spc="228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писатель,</a:t>
            </a:r>
            <a:r>
              <a:rPr sz="3400" spc="228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педагог.</a:t>
            </a:r>
            <a:r>
              <a:rPr sz="3400" spc="228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Приобрел</a:t>
            </a:r>
            <a:r>
              <a:rPr sz="3400" spc="22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широкую</a:t>
            </a:r>
            <a:r>
              <a:rPr sz="3400" spc="22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известность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благодаря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своей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сказке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стихах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«Конек-горбунок»,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ставшей</a:t>
            </a:r>
            <a:r>
              <a:rPr sz="3400" spc="395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классикой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русской</a:t>
            </a:r>
            <a:r>
              <a:rPr sz="3400" spc="24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литературы.</a:t>
            </a:r>
            <a:r>
              <a:rPr sz="3400" spc="248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Был</a:t>
            </a:r>
            <a:r>
              <a:rPr sz="3400" spc="24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учителем</a:t>
            </a:r>
            <a:r>
              <a:rPr sz="3400" spc="24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известного</a:t>
            </a:r>
            <a:r>
              <a:rPr sz="3400" spc="24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химика</a:t>
            </a:r>
            <a:r>
              <a:rPr sz="3400" spc="2486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Дмитрия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Менделеева.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Будущий поэт появился на свет 22 февраля (6 марта) 1815 года.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Еще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во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время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учебы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университете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Петр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Ершов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занялся</a:t>
            </a:r>
            <a:r>
              <a:rPr sz="3400" spc="2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литературной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деятельностью.</a:t>
            </a:r>
            <a:r>
              <a:rPr sz="3400" spc="1628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журнале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«Подснежник»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он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печатал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свои</a:t>
            </a:r>
            <a:r>
              <a:rPr sz="3400" spc="162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первые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стихи,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оперные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либретто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тему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Древней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Руси.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Петр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Ершов</a:t>
            </a:r>
            <a:r>
              <a:rPr sz="3400" spc="1607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был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знаком с Александром Пушкиным и Василием </a:t>
            </a:r>
            <a:r>
              <a:rPr sz="3400" dirty="0" err="1">
                <a:solidFill>
                  <a:srgbClr val="000000"/>
                </a:solidFill>
                <a:latin typeface="UIIQCH+Noto Serif"/>
                <a:cs typeface="UIIQCH+Noto Serif"/>
              </a:rPr>
              <a:t>Жуковским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.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-18555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528638"/>
            <a:ext cx="16993888" cy="7668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UIIQCH+Noto Serif"/>
                <a:cs typeface="UIIQCH+Noto Serif"/>
              </a:rPr>
              <a:t>Ершов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был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создателем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гимназического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театра.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Сам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играл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800" spc="87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нем,</a:t>
            </a:r>
            <a:r>
              <a:rPr sz="3800" spc="8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IIQCH+Noto Serif"/>
                <a:cs typeface="UIIQCH+Noto Serif"/>
              </a:rPr>
              <a:t>сам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IIQCH+Noto Serif"/>
                <a:cs typeface="UIIQCH+Noto Serif"/>
              </a:rPr>
              <a:t>ставил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 спектакли и сам писал </a:t>
            </a:r>
            <a:r>
              <a:rPr sz="3800" dirty="0" err="1">
                <a:solidFill>
                  <a:srgbClr val="000000"/>
                </a:solidFill>
                <a:latin typeface="UIIQCH+Noto Serif"/>
                <a:cs typeface="UIIQCH+Noto Serif"/>
              </a:rPr>
              <a:t>пьесы</a:t>
            </a:r>
            <a:r>
              <a:rPr sz="3800" dirty="0">
                <a:solidFill>
                  <a:srgbClr val="000000"/>
                </a:solidFill>
                <a:latin typeface="UIIQCH+Noto Serif"/>
                <a:cs typeface="UIIQCH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 Он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уверенно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шел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по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карьерной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лестнице,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и</a:t>
            </a:r>
            <a:r>
              <a:rPr lang="ru-RU" sz="3800" spc="67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lang="ru-RU" sz="3800" spc="67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1857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году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уже</a:t>
            </a:r>
            <a:r>
              <a:rPr lang="ru-RU" sz="3800" spc="6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занимал пост директора гимназии и дирекции училищ Тобольской губернии.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UIIQCH+Noto Serif"/>
                <a:cs typeface="UIIQCH+Noto Serif"/>
              </a:rPr>
              <a:t>Скончался Петр Павлович Ершов 30 августа 1869 года, в возрасте 54 лет.</a:t>
            </a: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UIIQCH+Noto Serif"/>
              <a:cs typeface="UIIQCH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71161783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56694" y="1548716"/>
            <a:ext cx="92071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5924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Александрович</a:t>
            </a:r>
          </a:p>
          <a:p>
            <a:pPr marL="240461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Есенин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816670"/>
            <a:ext cx="17137905" cy="6425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Родился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21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сентября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(3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октября)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1895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года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с.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Константиново</a:t>
            </a:r>
            <a:r>
              <a:rPr sz="3500" spc="32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Рязанской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губернии в семье крестьянина.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биографии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Есенина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важно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выделить,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что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образование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им</a:t>
            </a:r>
            <a:r>
              <a:rPr sz="3500" spc="188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получено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местном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земском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училище,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затем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–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классе</a:t>
            </a:r>
            <a:r>
              <a:rPr sz="3500" spc="145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церковно-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приходской школы.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Впервые стихотворения Сергея Есенина были опубликованы в 1914 </a:t>
            </a:r>
            <a:r>
              <a:rPr sz="35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году</a:t>
            </a:r>
            <a:r>
              <a:rPr sz="35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168598"/>
            <a:ext cx="17137905" cy="91159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Петрограде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свои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стихи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Есенин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читает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Александру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Блоку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и</a:t>
            </a:r>
            <a:r>
              <a:rPr sz="3400" spc="1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другим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поэтам.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Сближается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группой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«новокрестьянских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поэтов»,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и</a:t>
            </a:r>
            <a:r>
              <a:rPr sz="3400" spc="227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сам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увлекается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этим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направлением.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После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публикации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первых</a:t>
            </a:r>
            <a:r>
              <a:rPr sz="3400" spc="8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сборников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(«Радуница»,1916 г.) поэт получил широкую известность.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400" spc="43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лирике</a:t>
            </a:r>
            <a:r>
              <a:rPr sz="3400" spc="44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Есенин</a:t>
            </a:r>
            <a:r>
              <a:rPr sz="3400" spc="43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психологически</a:t>
            </a:r>
            <a:r>
              <a:rPr sz="3400" spc="43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подходит</a:t>
            </a:r>
            <a:r>
              <a:rPr sz="3400" spc="44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к</a:t>
            </a:r>
            <a:r>
              <a:rPr sz="3400" spc="43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описанию</a:t>
            </a:r>
            <a:r>
              <a:rPr sz="3400" spc="43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пейзажей.</a:t>
            </a:r>
            <a:r>
              <a:rPr sz="3400" spc="44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Еще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одной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темой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поэзии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Есенина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является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крестьянская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Русь,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любовь</a:t>
            </a:r>
            <a:r>
              <a:rPr sz="3400" spc="139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к</a:t>
            </a:r>
          </a:p>
          <a:p>
            <a:pPr algn="just">
              <a:lnSpc>
                <a:spcPct val="200000"/>
              </a:lnSpc>
              <a:spcBef>
                <a:spcPts val="136"/>
              </a:spcBef>
            </a:pP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которой чувствуется во многих его </a:t>
            </a:r>
            <a:r>
              <a:rPr sz="34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произведениях</a:t>
            </a:r>
            <a:r>
              <a:rPr sz="34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TMBHEH+Noto Serif"/>
                <a:cs typeface="TMBHEH+Noto Serif"/>
              </a:rPr>
              <a:t> 28 декабря 1925 года наступила смерть Есенина.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TMBHEH+Noto Serif"/>
              <a:cs typeface="TMBHEH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91875897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968609" y="1467303"/>
            <a:ext cx="895707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9676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Анатолий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Владимирович</a:t>
            </a:r>
          </a:p>
          <a:p>
            <a:pPr marL="171985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Жигулин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816670"/>
            <a:ext cx="17281920" cy="7425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Русский</a:t>
            </a:r>
            <a:r>
              <a:rPr sz="3500" spc="36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литератор,</a:t>
            </a:r>
            <a:r>
              <a:rPr sz="3500" spc="363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прозаик</a:t>
            </a:r>
            <a:r>
              <a:rPr sz="3500" spc="36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500" spc="363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поэт,</a:t>
            </a:r>
            <a:r>
              <a:rPr sz="3500" spc="363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автор</a:t>
            </a:r>
            <a:r>
              <a:rPr sz="3500" spc="36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автобиографического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произведения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«Черные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камни»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500" spc="17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нескольких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сборников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поэзии.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Человек</a:t>
            </a:r>
            <a:r>
              <a:rPr sz="3500" spc="1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трудной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судьбой,</a:t>
            </a:r>
            <a:r>
              <a:rPr sz="3500" spc="69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познавший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сталинский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период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правления</a:t>
            </a:r>
            <a:r>
              <a:rPr sz="3500" spc="69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весь</a:t>
            </a:r>
            <a:r>
              <a:rPr sz="3500" spc="69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ужас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исправительно-трудовых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лагерей,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что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стало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основой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тематики</a:t>
            </a:r>
            <a:r>
              <a:rPr sz="3500" spc="26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его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литературного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 творчества в дальнейшем.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Анатолий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Жигулин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родился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1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января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1930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500" spc="56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с.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Подгорное.</a:t>
            </a:r>
            <a:r>
              <a:rPr sz="3500" spc="56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Отец</a:t>
            </a:r>
            <a:r>
              <a:rPr sz="3500" spc="56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будущего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поэта Владимир был выходцем из крестьян, почтовым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служащим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.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168598"/>
            <a:ext cx="16921880" cy="88183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3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Мальчик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подрастал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условиях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нарастающего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сталинского</a:t>
            </a:r>
            <a:r>
              <a:rPr sz="3300" spc="123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террора.</a:t>
            </a:r>
            <a:r>
              <a:rPr sz="3300" spc="348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старших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классах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Толя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начинает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писать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стихи,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пока,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300" spc="152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основном,</a:t>
            </a:r>
            <a:r>
              <a:rPr sz="3300" spc="152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это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изложенные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300" spc="107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стихах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школьные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сочинения.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Но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постепенно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его</a:t>
            </a:r>
            <a:r>
              <a:rPr sz="3300" spc="107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строки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набирают силу, и весной 1949 в газете появляется его первая публикация.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Жанры, в которых работал: стихотворения, </a:t>
            </a:r>
            <a:r>
              <a:rPr sz="33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повесть</a:t>
            </a:r>
            <a:r>
              <a:rPr sz="3300" dirty="0">
                <a:solidFill>
                  <a:srgbClr val="000000"/>
                </a:solidFill>
                <a:latin typeface="LQBFOC+Noto Serif"/>
                <a:cs typeface="LQBFOC+Noto Serif"/>
              </a:rPr>
              <a:t>.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 Основные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произведения: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«О,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Родина!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lang="ru-RU" sz="3300" spc="235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неярком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блеске»,</a:t>
            </a:r>
            <a:r>
              <a:rPr lang="ru-RU" sz="3300" spc="23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«Рельсы»,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«Бурундук», «Осенью».</a:t>
            </a:r>
          </a:p>
          <a:p>
            <a:pPr marL="118616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Умер Анатолий </a:t>
            </a:r>
            <a:r>
              <a:rPr lang="ru-RU" sz="33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Жигулин</a:t>
            </a:r>
            <a:r>
              <a:rPr lang="ru-RU" sz="3300" dirty="0">
                <a:solidFill>
                  <a:srgbClr val="000000"/>
                </a:solidFill>
                <a:latin typeface="LQBFOC+Noto Serif"/>
                <a:cs typeface="LQBFOC+Noto Serif"/>
              </a:rPr>
              <a:t> в Москве 6 августа 2000 г. на 71-м году жизни.</a:t>
            </a:r>
          </a:p>
          <a:p>
            <a:pPr marL="0" marR="0">
              <a:lnSpc>
                <a:spcPts val="4901"/>
              </a:lnSpc>
              <a:spcBef>
                <a:spcPts val="123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LQBFOC+Noto Serif"/>
              <a:cs typeface="LQBFOC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62024838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37694" y="1625524"/>
            <a:ext cx="714211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9456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Степанович</a:t>
            </a:r>
          </a:p>
          <a:p>
            <a:pPr marL="120803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Житков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39" y="139345"/>
            <a:ext cx="17209913" cy="7412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Выдающийся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советский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детский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писатель,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который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создал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такие</a:t>
            </a:r>
            <a:r>
              <a:rPr sz="3500" spc="16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сборники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для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детей,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как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«Что</a:t>
            </a:r>
            <a:r>
              <a:rPr sz="3500" spc="149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я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видел»,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«Что</a:t>
            </a:r>
            <a:r>
              <a:rPr sz="3500" spc="149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бывало»,</a:t>
            </a:r>
            <a:r>
              <a:rPr sz="3500" spc="149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«Рассказы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о</a:t>
            </a:r>
            <a:r>
              <a:rPr sz="3500" spc="14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животных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»,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основанные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 на его впечатлениях от Индии.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 Степанович Житков родился 30 августа (11 сентября) 1882 г.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Печататься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Житков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начал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поздно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–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1924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г.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До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этого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он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писал</a:t>
            </a:r>
            <a:r>
              <a:rPr sz="3500" spc="79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“в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стол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”.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Он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работал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над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дневниками,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писал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письма,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стихи,</a:t>
            </a:r>
            <a:r>
              <a:rPr sz="3500" spc="13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коротенькие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детские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рассказы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76056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51104" y="384622"/>
            <a:ext cx="17137904" cy="7703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Известный</a:t>
            </a:r>
            <a:r>
              <a:rPr sz="3650" spc="70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писатель,</a:t>
            </a:r>
            <a:r>
              <a:rPr sz="3650" spc="71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прозаик,</a:t>
            </a:r>
            <a:r>
              <a:rPr sz="3650" spc="71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эссеист.</a:t>
            </a:r>
            <a:r>
              <a:rPr sz="3650" spc="71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Лауреат</a:t>
            </a:r>
            <a:r>
              <a:rPr sz="3650" spc="70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государственных</a:t>
            </a:r>
            <a:r>
              <a:rPr sz="3650" spc="70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премий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СССР и</a:t>
            </a:r>
            <a:r>
              <a:rPr sz="3650" spc="-1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РФ.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Родился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Виктор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1</a:t>
            </a:r>
            <a:r>
              <a:rPr sz="3650" spc="7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мая</a:t>
            </a:r>
            <a:r>
              <a:rPr sz="3650" spc="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1924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года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650" spc="7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небольшом</a:t>
            </a:r>
            <a:r>
              <a:rPr sz="3650" spc="7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селе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Овсянка.</a:t>
            </a:r>
            <a:r>
              <a:rPr sz="3650" spc="8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Детство</a:t>
            </a:r>
            <a:r>
              <a:rPr sz="3650" spc="7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Виктор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Астафьев</a:t>
            </a:r>
            <a:r>
              <a:rPr sz="3650" spc="171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провел</a:t>
            </a:r>
            <a:r>
              <a:rPr sz="3650" spc="171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</a:t>
            </a:r>
            <a:r>
              <a:rPr sz="3650" spc="170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бабушкой</a:t>
            </a:r>
            <a:r>
              <a:rPr sz="3650" spc="171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и</a:t>
            </a:r>
            <a:r>
              <a:rPr sz="3650" spc="170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дедом.</a:t>
            </a:r>
            <a:r>
              <a:rPr sz="3650" spc="171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endParaRPr lang="ru-RU" sz="3650" spc="1718" dirty="0">
              <a:solidFill>
                <a:srgbClr val="000000"/>
              </a:solidFill>
              <a:latin typeface="DTLGDS+Noto Serif"/>
              <a:cs typeface="DTLGDS+Noto Serif"/>
            </a:endParaRP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Об</a:t>
            </a:r>
            <a:r>
              <a:rPr sz="3650" spc="171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этом</a:t>
            </a:r>
            <a:r>
              <a:rPr sz="3650" spc="171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времени</a:t>
            </a:r>
            <a:r>
              <a:rPr sz="3650" spc="171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у</a:t>
            </a:r>
            <a:r>
              <a:rPr sz="3650" spc="170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писателя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осталось</a:t>
            </a:r>
            <a:r>
              <a:rPr sz="3650" spc="180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много</a:t>
            </a:r>
            <a:r>
              <a:rPr sz="3650" spc="180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светлых</a:t>
            </a:r>
            <a:r>
              <a:rPr lang="ru-RU" sz="3650" spc="180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воспоминаний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sz="3650" spc="181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которые</a:t>
            </a:r>
            <a:r>
              <a:rPr sz="3650" spc="180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позже</a:t>
            </a:r>
            <a:r>
              <a:rPr sz="3650" spc="180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sz="3650" spc="180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описал</a:t>
            </a:r>
            <a:r>
              <a:rPr sz="3650" spc="180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автобиографии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.</a:t>
            </a:r>
          </a:p>
          <a:p>
            <a:pPr marL="0" marR="0" algn="just">
              <a:lnSpc>
                <a:spcPct val="200000"/>
              </a:lnSpc>
              <a:spcBef>
                <a:spcPts val="18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sz="3650" spc="52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сменил</a:t>
            </a:r>
            <a:r>
              <a:rPr sz="3650" spc="52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несколько</a:t>
            </a:r>
            <a:r>
              <a:rPr sz="3650" spc="52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профессий:</a:t>
            </a:r>
            <a:r>
              <a:rPr sz="3650" spc="52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был</a:t>
            </a:r>
            <a:r>
              <a:rPr sz="3650" spc="52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слесарем,</a:t>
            </a:r>
            <a:r>
              <a:rPr sz="3650" spc="52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учителем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650" spc="52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кладовщиком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работал</a:t>
            </a:r>
            <a:r>
              <a:rPr sz="3650" spc="238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на</a:t>
            </a:r>
            <a:r>
              <a:rPr sz="3650" spc="23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местном</a:t>
            </a:r>
            <a:r>
              <a:rPr sz="3650" spc="238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мясокомбинате.</a:t>
            </a:r>
            <a:r>
              <a:rPr sz="3650" spc="238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endParaRPr sz="3650" dirty="0">
              <a:solidFill>
                <a:srgbClr val="000000"/>
              </a:solidFill>
              <a:latin typeface="DTLGDS+Noto Serif"/>
              <a:cs typeface="DTLGDS+Noto Serif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744662"/>
            <a:ext cx="16993889" cy="695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1909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г.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он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присоединился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Енисейской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ихтиологической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экспедиции.</a:t>
            </a:r>
            <a:r>
              <a:rPr sz="3400" spc="47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1912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г.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он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отправился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кругосветное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плавание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</a:t>
            </a:r>
            <a:r>
              <a:rPr sz="3400" spc="1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учебно-сухогрузном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судне. Во время “кругосветки” он посетил Японию, Китай, Цейлон и Индию.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Житкову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принадлежит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разработка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книжки-картинки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для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детей,</a:t>
            </a:r>
            <a:r>
              <a:rPr sz="3400" spc="8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которые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не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умеют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читать.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Также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Степанович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активно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разрабатывал</a:t>
            </a:r>
            <a:r>
              <a:rPr sz="3400" spc="168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книжки-</a:t>
            </a:r>
          </a:p>
          <a:p>
            <a:pPr algn="just">
              <a:lnSpc>
                <a:spcPct val="200000"/>
              </a:lnSpc>
              <a:spcBef>
                <a:spcPts val="122"/>
              </a:spcBef>
            </a:pP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игрушки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 Борис Житков ушел из жизни 19 октября 1938 г. в Москве.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RWNVIJ+Noto Serif"/>
              <a:cs typeface="RWNVIJ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63506928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952220" y="1639007"/>
            <a:ext cx="895707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0212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Владимирович</a:t>
            </a:r>
          </a:p>
          <a:p>
            <a:pPr marL="208701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WNVIJ+Noto Serif"/>
                <a:cs typeface="RWNVIJ+Noto Serif"/>
              </a:rPr>
              <a:t>Заходер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528638"/>
            <a:ext cx="16705857" cy="71292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Cоветскийꢀписательꢀи поэт, сценарист, переводчик.</a:t>
            </a:r>
          </a:p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Будущий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писатель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появился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на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свет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9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сентября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1918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года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500" spc="73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еврейском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интеллигентном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RWNVIJ+Noto Serif"/>
                <a:cs typeface="RWNVIJ+Noto Serif"/>
              </a:rPr>
              <a:t>семействе</a:t>
            </a:r>
            <a:r>
              <a:rPr sz="3500" dirty="0">
                <a:solidFill>
                  <a:srgbClr val="000000"/>
                </a:solidFill>
                <a:latin typeface="RWNVIJ+Noto Serif"/>
                <a:cs typeface="RWNVIJ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 С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ранних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лет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отличался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большой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любознательностью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lang="ru-RU" sz="3500" spc="28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проявлял живой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интерес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естественным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наукам,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особенно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lang="ru-RU" sz="3500" spc="318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биологии.</a:t>
            </a:r>
          </a:p>
          <a:p>
            <a:pPr marL="0" marR="0" algn="just">
              <a:lnSpc>
                <a:spcPct val="200000"/>
              </a:lnSpc>
              <a:spcBef>
                <a:spcPts val="143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RWNVIJ+Noto Serif"/>
                <a:cs typeface="RWNVIJ+Noto Serif"/>
              </a:rPr>
              <a:t>Литература в этом возрасте его совершенно не интересовала.</a:t>
            </a:r>
          </a:p>
          <a:p>
            <a:pPr marL="0" marR="0">
              <a:lnSpc>
                <a:spcPts val="5106"/>
              </a:lnSpc>
              <a:spcBef>
                <a:spcPts val="143"/>
              </a:spcBef>
              <a:spcAft>
                <a:spcPts val="0"/>
              </a:spcAft>
            </a:pPr>
            <a:endParaRPr sz="3750" dirty="0">
              <a:solidFill>
                <a:srgbClr val="000000"/>
              </a:solidFill>
              <a:latin typeface="RWNVIJ+Noto Serif"/>
              <a:cs typeface="RWNVIJ+Noto Serif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19064" y="456630"/>
            <a:ext cx="16777864" cy="7291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После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окончания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школы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Заходер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поступил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</a:t>
            </a:r>
            <a:r>
              <a:rPr sz="3400" spc="1445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биологический</a:t>
            </a:r>
          </a:p>
          <a:p>
            <a:pPr marL="0" marR="0" algn="just">
              <a:lnSpc>
                <a:spcPct val="200000"/>
              </a:lnSpc>
              <a:spcBef>
                <a:spcPts val="14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факультет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Казанского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университета,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но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вскоре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перевёлся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тот</a:t>
            </a:r>
            <a:r>
              <a:rPr sz="3400" spc="143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же</a:t>
            </a:r>
          </a:p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факультет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МГУ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им.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Ломоносова.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тому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времени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он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всерьёз</a:t>
            </a:r>
            <a:r>
              <a:rPr sz="3400" spc="80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увлёкся</a:t>
            </a:r>
          </a:p>
          <a:p>
            <a:pPr marL="0" marR="0" algn="just">
              <a:lnSpc>
                <a:spcPct val="200000"/>
              </a:lnSpc>
              <a:spcBef>
                <a:spcPts val="14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поэзией, стал писать стихи.</a:t>
            </a:r>
          </a:p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Популярность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Борису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Владимировичу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пришла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1955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году,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когда</a:t>
            </a:r>
            <a:r>
              <a:rPr sz="3400" spc="11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4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журнале «Новый мир» было опубликовано его стихотворение «Буква Я».</a:t>
            </a:r>
          </a:p>
          <a:p>
            <a:pPr marL="0" marR="0" algn="just">
              <a:lnSpc>
                <a:spcPct val="200000"/>
              </a:lnSpc>
              <a:spcBef>
                <a:spcPts val="19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Скончался Борис Заходер 7 ноября 2000 года в возрасте 82 лет.</a:t>
            </a:r>
          </a:p>
        </p:txBody>
      </p:sp>
    </p:spTree>
    <p:extLst>
      <p:ext uri="{BB962C8B-B14F-4D97-AF65-F5344CB8AC3E}">
        <p14:creationId xmlns:p14="http://schemas.microsoft.com/office/powerpoint/2010/main" val="250531927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739572" y="1581477"/>
            <a:ext cx="7677336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904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NCDFW+Noto Serif"/>
                <a:cs typeface="GNCDFW+Noto Serif"/>
              </a:rPr>
              <a:t>Михаил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NCDFW+Noto Serif"/>
                <a:cs typeface="GNCDFW+Noto Serif"/>
              </a:rPr>
              <a:t>Михайлович</a:t>
            </a:r>
          </a:p>
          <a:p>
            <a:pPr marL="116696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NCDFW+Noto Serif"/>
                <a:cs typeface="GNCDFW+Noto Serif"/>
              </a:rPr>
              <a:t>Зощенко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384622"/>
            <a:ext cx="17746904" cy="7528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Писатель,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сценарист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и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драматург,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основа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его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творческого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метода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–</a:t>
            </a:r>
            <a:r>
              <a:rPr sz="3500" spc="5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острая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сатира.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Родился 28 июля (9 августа) 1894 года в Питере.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Зощенко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начал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зарабатывать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довольно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рано,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посвящая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летние</a:t>
            </a:r>
            <a:r>
              <a:rPr sz="3500" spc="2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каникулы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работе контролера на железной дороге.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Биография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Зощенко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указывает,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что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за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свою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юность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писатель</a:t>
            </a:r>
            <a:r>
              <a:rPr sz="3500" spc="117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сменил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около 15 </a:t>
            </a:r>
            <a:r>
              <a:rPr sz="3500" dirty="0" err="1">
                <a:solidFill>
                  <a:srgbClr val="000000"/>
                </a:solidFill>
                <a:latin typeface="GNCDFW+Noto Serif"/>
                <a:cs typeface="GNCDFW+Noto Serif"/>
              </a:rPr>
              <a:t>профессий</a:t>
            </a:r>
            <a:r>
              <a:rPr sz="3500" dirty="0">
                <a:solidFill>
                  <a:srgbClr val="000000"/>
                </a:solidFill>
                <a:latin typeface="GNCDFW+Noto Serif"/>
                <a:cs typeface="GNCDFW+Noto Serif"/>
              </a:rPr>
              <a:t>.</a:t>
            </a: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384622"/>
            <a:ext cx="17497944" cy="7937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Писать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он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начал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еще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восьмилетним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мальчиком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–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сначала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это</a:t>
            </a:r>
            <a:r>
              <a:rPr lang="ru-RU" sz="3600" spc="12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были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стихотворения,</a:t>
            </a:r>
            <a:r>
              <a:rPr lang="ru-RU" sz="3600" spc="57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потом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рассказы.</a:t>
            </a:r>
            <a:r>
              <a:rPr lang="ru-RU" sz="3600" spc="57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Уже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13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лет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он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стал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автором</a:t>
            </a:r>
            <a:r>
              <a:rPr lang="ru-RU" sz="3600" spc="57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рассказа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“Пальто”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–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первого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из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многих.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Чуковский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высоко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ценил</a:t>
            </a:r>
            <a:r>
              <a:rPr lang="ru-RU" sz="3600" spc="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юмористические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рассказы молодого автора.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Зощенко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пишет,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основном,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детские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рассказы,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а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по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окончании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войны</a:t>
            </a:r>
            <a:r>
              <a:rPr lang="ru-RU" sz="3600" spc="32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–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сценарии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к</a:t>
            </a:r>
            <a:r>
              <a:rPr lang="ru-RU" sz="3600" spc="315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фильмам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и</a:t>
            </a:r>
            <a:r>
              <a:rPr lang="ru-RU" sz="3600" spc="315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спектаклям.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Но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его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произведения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критикует</a:t>
            </a:r>
            <a:r>
              <a:rPr lang="ru-RU" sz="3600" spc="31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сам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GNCDFW+Noto Serif"/>
                <a:cs typeface="GNCDFW+Noto Serif"/>
              </a:rPr>
              <a:t>Иосиф Сталин. Постепенно писатель угасает – и в 1958 году его не стало.</a:t>
            </a:r>
          </a:p>
        </p:txBody>
      </p:sp>
    </p:spTree>
    <p:extLst>
      <p:ext uri="{BB962C8B-B14F-4D97-AF65-F5344CB8AC3E}">
        <p14:creationId xmlns:p14="http://schemas.microsoft.com/office/powerpoint/2010/main" val="222513192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91876" y="1434541"/>
            <a:ext cx="844640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7752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Ирина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Валерьяновна</a:t>
            </a:r>
          </a:p>
          <a:p>
            <a:pPr marL="86290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Карнаухова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312614"/>
            <a:ext cx="17933201" cy="8337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Писательница,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фольклорист,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чтец-исполнитель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народных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сказок.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И.</a:t>
            </a:r>
            <a:r>
              <a:rPr sz="3400" spc="192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Карнаухова родилась в Киеве В 1901 г.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Ирину</a:t>
            </a:r>
            <a:r>
              <a:rPr sz="3400" spc="89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увлекло</a:t>
            </a:r>
            <a:r>
              <a:rPr sz="3400" spc="2882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изучение</a:t>
            </a:r>
            <a:r>
              <a:rPr sz="3400" spc="9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культуры</a:t>
            </a:r>
            <a:r>
              <a:rPr sz="3400" spc="97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</a:t>
            </a:r>
            <a:r>
              <a:rPr sz="3400" spc="97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искусства</a:t>
            </a:r>
            <a:r>
              <a:rPr sz="3400" spc="9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народа.</a:t>
            </a:r>
            <a:r>
              <a:rPr sz="3400" spc="9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Она</a:t>
            </a:r>
            <a:r>
              <a:rPr sz="3400" spc="97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принимала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участие</a:t>
            </a:r>
            <a:r>
              <a:rPr sz="3400" spc="191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400" spc="1910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северных</a:t>
            </a:r>
            <a:r>
              <a:rPr sz="3400" spc="191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фольклорных</a:t>
            </a:r>
            <a:r>
              <a:rPr sz="3400" spc="191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экспедициях,</a:t>
            </a:r>
            <a:r>
              <a:rPr sz="3400" spc="1912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собиравших</a:t>
            </a:r>
            <a:r>
              <a:rPr sz="3400" spc="191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народные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предания, сказки, песни и музыку.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</a:t>
            </a:r>
            <a:r>
              <a:rPr sz="3400" spc="538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1930-х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годах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Ирина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Валериановна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собрала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</a:t>
            </a:r>
            <a:r>
              <a:rPr sz="3400" spc="538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обработала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для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детей</a:t>
            </a:r>
            <a:r>
              <a:rPr sz="3400" spc="53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книгу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сатирических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бытовых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сказок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народов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СССР,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сборник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волшебных</a:t>
            </a:r>
            <a:r>
              <a:rPr sz="3400" spc="78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русских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сказок, несколько книг,</a:t>
            </a:r>
            <a:r>
              <a:rPr sz="3400" spc="932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из фольклорных произведений различных </a:t>
            </a:r>
            <a:r>
              <a:rPr sz="3400" dirty="0" err="1">
                <a:solidFill>
                  <a:srgbClr val="000000"/>
                </a:solidFill>
                <a:latin typeface="UIIQCH+Noto Serif"/>
                <a:cs typeface="UIIQCH+Noto Serif"/>
              </a:rPr>
              <a:t>жанров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.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744662"/>
            <a:ext cx="17209913" cy="7278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UIIQCH+Noto Serif"/>
                <a:cs typeface="UIIQCH+Noto Serif"/>
              </a:rPr>
              <a:t>Также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ею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были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подготовлены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героические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сказы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о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русских</a:t>
            </a:r>
            <a:r>
              <a:rPr sz="3400" spc="1489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богатырях,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сражающихся</a:t>
            </a:r>
            <a:r>
              <a:rPr sz="3400" spc="166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за</a:t>
            </a:r>
            <a:r>
              <a:rPr sz="3400" spc="166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честь</a:t>
            </a:r>
            <a:r>
              <a:rPr sz="3400" spc="166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родной</a:t>
            </a:r>
            <a:r>
              <a:rPr sz="3400" spc="166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земли,</a:t>
            </a:r>
            <a:r>
              <a:rPr sz="3400" spc="1662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воспитывающие</a:t>
            </a:r>
            <a:r>
              <a:rPr sz="3400" spc="1661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патриотические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чувства любви к Родине и готовность защищать ее.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Больше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всех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полюбилась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читателям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ее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книга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"Русские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богатыри</a:t>
            </a:r>
            <a:r>
              <a:rPr sz="3400" spc="2483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"-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свободный прозаический пересказ русских былин о богатырях.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Писательница</a:t>
            </a:r>
            <a:r>
              <a:rPr sz="3400" spc="40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была</a:t>
            </a:r>
            <a:r>
              <a:rPr sz="3400" spc="40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неутомимой</a:t>
            </a:r>
            <a:r>
              <a:rPr sz="3400" spc="40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пропагандисткой</a:t>
            </a:r>
            <a:r>
              <a:rPr sz="3400" spc="40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народного</a:t>
            </a:r>
            <a:r>
              <a:rPr sz="3400" spc="404" dirty="0">
                <a:solidFill>
                  <a:srgbClr val="000000"/>
                </a:solidFill>
                <a:latin typeface="UIIQCH+Noto Serif"/>
                <a:cs typeface="UIIQC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поэтического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UIIQCH+Noto Serif"/>
                <a:cs typeface="UIIQCH+Noto Serif"/>
              </a:rPr>
              <a:t>русского слова. Болезнь сломила ее весной 1959 г.</a:t>
            </a:r>
          </a:p>
        </p:txBody>
      </p:sp>
    </p:spTree>
    <p:extLst>
      <p:ext uri="{BB962C8B-B14F-4D97-AF65-F5344CB8AC3E}">
        <p14:creationId xmlns:p14="http://schemas.microsoft.com/office/powerpoint/2010/main" val="763732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96988" y="-23637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528638"/>
            <a:ext cx="16993888" cy="7703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Однако</a:t>
            </a:r>
            <a:r>
              <a:rPr sz="3650" spc="238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кроме</a:t>
            </a:r>
            <a:r>
              <a:rPr sz="3650" spc="23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работы</a:t>
            </a:r>
            <a:r>
              <a:rPr sz="3650" spc="238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Виктор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интересовался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 литературой.</a:t>
            </a:r>
          </a:p>
          <a:p>
            <a:pPr marL="0" marR="0" algn="just">
              <a:lnSpc>
                <a:spcPct val="200000"/>
              </a:lnSpc>
              <a:spcBef>
                <a:spcPts val="18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Впервые</a:t>
            </a:r>
            <a:r>
              <a:rPr sz="3650" spc="124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рассказ</a:t>
            </a:r>
            <a:r>
              <a:rPr sz="3650" spc="124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Астафьева</a:t>
            </a:r>
            <a:r>
              <a:rPr sz="3650" spc="124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был</a:t>
            </a:r>
            <a:r>
              <a:rPr sz="3650" spc="124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напечатан</a:t>
            </a:r>
            <a:r>
              <a:rPr sz="3650" spc="124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650" spc="123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1951</a:t>
            </a:r>
            <a:r>
              <a:rPr sz="3650" spc="124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году</a:t>
            </a:r>
            <a:r>
              <a:rPr lang="ru-RU" sz="3650" spc="124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(«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Гражданский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человек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»).</a:t>
            </a:r>
            <a:r>
              <a:rPr sz="3650" spc="50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650" spc="49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том</a:t>
            </a:r>
            <a:r>
              <a:rPr sz="3650" spc="49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spc="-10" dirty="0">
                <a:solidFill>
                  <a:srgbClr val="000000"/>
                </a:solidFill>
                <a:latin typeface="DTLGDS+Noto Serif"/>
                <a:cs typeface="DTLGDS+Noto Serif"/>
              </a:rPr>
              <a:t>же</a:t>
            </a:r>
            <a:r>
              <a:rPr sz="3650" spc="50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году</a:t>
            </a:r>
            <a:r>
              <a:rPr sz="3650" spc="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sz="3650" spc="49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стал</a:t>
            </a:r>
            <a:r>
              <a:rPr sz="3650" spc="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работать</a:t>
            </a:r>
            <a:r>
              <a:rPr sz="3650" spc="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650" spc="49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газете</a:t>
            </a:r>
            <a:r>
              <a:rPr sz="3650" spc="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«Чусовский</a:t>
            </a:r>
            <a:r>
              <a:rPr sz="3650" spc="49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рабочий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»,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это</a:t>
            </a:r>
            <a:r>
              <a:rPr sz="3650" spc="56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место</a:t>
            </a:r>
            <a:r>
              <a:rPr sz="3650" spc="56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не</a:t>
            </a:r>
            <a:r>
              <a:rPr sz="3650" spc="5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покидал</a:t>
            </a:r>
            <a:r>
              <a:rPr sz="3650" spc="56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4</a:t>
            </a:r>
            <a:r>
              <a:rPr sz="3650" spc="55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года.</a:t>
            </a:r>
            <a:r>
              <a:rPr sz="3650" spc="565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endParaRPr lang="ru-RU" sz="3650" spc="565" dirty="0">
              <a:solidFill>
                <a:srgbClr val="000000"/>
              </a:solidFill>
              <a:latin typeface="DTLGDS+Noto Serif"/>
              <a:cs typeface="DTLGDS+Noto Serif"/>
            </a:endParaRPr>
          </a:p>
          <a:p>
            <a:pPr marL="0" marR="0" algn="just">
              <a:lnSpc>
                <a:spcPct val="200000"/>
              </a:lnSpc>
              <a:spcBef>
                <a:spcPts val="18"/>
              </a:spcBef>
              <a:spcAft>
                <a:spcPts val="0"/>
              </a:spcAft>
            </a:pP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Для</a:t>
            </a:r>
            <a:r>
              <a:rPr sz="3650" spc="56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газеты</a:t>
            </a:r>
            <a:r>
              <a:rPr sz="3650" spc="55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Астафьев</a:t>
            </a:r>
            <a:r>
              <a:rPr sz="3650" spc="56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написал</a:t>
            </a:r>
            <a:r>
              <a:rPr sz="3650" spc="56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много</a:t>
            </a:r>
            <a:r>
              <a:rPr sz="3650" spc="56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статей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очерков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sz="3650" spc="1468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рассказов,</a:t>
            </a:r>
            <a:r>
              <a:rPr sz="3650" spc="146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его</a:t>
            </a:r>
            <a:r>
              <a:rPr sz="3650" spc="146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литературный</a:t>
            </a:r>
            <a:r>
              <a:rPr sz="3650" spc="1463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DTLGDS+Noto Serif"/>
                <a:cs typeface="DTLGDS+Noto Serif"/>
              </a:rPr>
              <a:t>талант</a:t>
            </a:r>
            <a:r>
              <a:rPr sz="3650" spc="14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начал</a:t>
            </a:r>
            <a:r>
              <a:rPr sz="3650" spc="14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DTLGDS+Noto Serif"/>
                <a:cs typeface="DTLGDS+Noto Serif"/>
              </a:rPr>
              <a:t>раскрываться</a:t>
            </a:r>
            <a:r>
              <a:rPr lang="ru-RU" sz="3650" dirty="0">
                <a:solidFill>
                  <a:srgbClr val="000000"/>
                </a:solidFill>
                <a:latin typeface="DTLGDS+Noto Serif"/>
                <a:cs typeface="DTLGDS+Noto Serif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TLGDS+Noto Serif"/>
                <a:ea typeface="+mn-ea"/>
                <a:cs typeface="DTLGDS+Noto Serif"/>
              </a:rPr>
              <a:t>Умер писатель в</a:t>
            </a:r>
            <a:r>
              <a:rPr kumimoji="0" lang="ru-RU" sz="365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TLGDS+Noto Serif"/>
                <a:ea typeface="+mn-ea"/>
                <a:cs typeface="DTLGDS+Noto Serif"/>
              </a:rPr>
              <a:t> </a:t>
            </a:r>
            <a:r>
              <a:rPr kumimoji="0" lang="ru-RU" sz="36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TLGDS+Noto Serif"/>
                <a:ea typeface="+mn-ea"/>
                <a:cs typeface="DTLGDS+Noto Serif"/>
              </a:rPr>
              <a:t>Красноярске 29 ноября 2001 года</a:t>
            </a:r>
          </a:p>
        </p:txBody>
      </p:sp>
    </p:spTree>
    <p:extLst>
      <p:ext uri="{BB962C8B-B14F-4D97-AF65-F5344CB8AC3E}">
        <p14:creationId xmlns:p14="http://schemas.microsoft.com/office/powerpoint/2010/main" val="424948872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49688" y="1431497"/>
            <a:ext cx="67196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3629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Лев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Абрамович</a:t>
            </a:r>
          </a:p>
          <a:p>
            <a:pPr marL="90695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Кассиль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19064" y="312614"/>
            <a:ext cx="16993888" cy="83250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Прозаик,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советский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писатель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и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сценарист.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Является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лауреатом</a:t>
            </a:r>
            <a:r>
              <a:rPr lang="ru-RU" sz="3400" spc="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Сталинский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премии третьей степени.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Лев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Кассиль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родился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1905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году,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10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июля.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Местом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рождения</a:t>
            </a:r>
            <a:r>
              <a:rPr lang="ru-RU" sz="3400" spc="176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стала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Покровская слобода.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Лев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самого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раннего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детства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имел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целый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набор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талантов.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Он</a:t>
            </a:r>
            <a:r>
              <a:rPr sz="3400" spc="95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отлично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рисовал, увлекался музыкой, очень любил читать книги.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Льву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повезло,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его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местом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работы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стала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детская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библиотека.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Он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попал</a:t>
            </a:r>
            <a:r>
              <a:rPr sz="3400" spc="83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свой мир книг. И здесь впервые проявился его талант как </a:t>
            </a:r>
            <a:r>
              <a:rPr sz="34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организатора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.</a:t>
            </a: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19064" y="672654"/>
            <a:ext cx="16849872" cy="7278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Лев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Абрамович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начинает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писать,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он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хотел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делиться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своими</a:t>
            </a:r>
            <a:r>
              <a:rPr sz="3400" spc="73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мыслями</a:t>
            </a:r>
            <a:r>
              <a:rPr sz="3400" spc="243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читателями. Он пишет письма домой, своему младшему брату.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Они составляли не менее 25-30 рукописных листов.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Кассиль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писал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важных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для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тех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времён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вещах.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Его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книги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о</a:t>
            </a:r>
            <a:r>
              <a:rPr sz="3400" spc="51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детях-героях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советской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эпохи.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"Великое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противостояние",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"Дорогие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мои</a:t>
            </a:r>
            <a:r>
              <a:rPr sz="3400" spc="1074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мальчишки",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"Чаша гладиатора", многие другие повести и рассказы - о войне.</a:t>
            </a:r>
          </a:p>
          <a:p>
            <a:pPr marL="118764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UQALJ+Noto Serif"/>
                <a:cs typeface="BUQALJ+Noto Serif"/>
              </a:rPr>
              <a:t>Лев Абрамович не дожил до своего 65-летия.</a:t>
            </a:r>
          </a:p>
        </p:txBody>
      </p:sp>
    </p:spTree>
    <p:extLst>
      <p:ext uri="{BB962C8B-B14F-4D97-AF65-F5344CB8AC3E}">
        <p14:creationId xmlns:p14="http://schemas.microsoft.com/office/powerpoint/2010/main" val="48491585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71548" y="1369019"/>
            <a:ext cx="641099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678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Дмитрий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Борисович</a:t>
            </a:r>
          </a:p>
          <a:p>
            <a:pPr marL="80560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Кедрин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51795"/>
            <a:ext cx="16993888" cy="82352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Родился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4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февраля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1907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г.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городе</a:t>
            </a:r>
            <a:r>
              <a:rPr sz="3400" spc="129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Макеевка.</a:t>
            </a:r>
            <a:r>
              <a:rPr sz="3400" spc="348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Мальчика</a:t>
            </a:r>
            <a:r>
              <a:rPr sz="3400" spc="12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воспитывали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стихами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М.Ю.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Лермонтова,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Н.А.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Некрасова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сказками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А.С.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Пушкина.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7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связи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чем,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у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него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детских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лет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была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тяга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литературному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творчеству.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Уже</a:t>
            </a:r>
            <a:r>
              <a:rPr sz="3400" spc="62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1924 в газете печатаются его первые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стишки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 Этот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момент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можно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считать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началом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литературной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карьеры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автора,</a:t>
            </a:r>
            <a:r>
              <a:rPr lang="ru-RU" sz="3400" spc="1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однако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сам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он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называл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началом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его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карьеры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момент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публикации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его</a:t>
            </a:r>
            <a:r>
              <a:rPr lang="ru-RU" sz="3400" spc="155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поэмы "Казнь", которое состоялось в 1928 году в известном журнале Москвы.</a:t>
            </a:r>
            <a:endParaRPr sz="3400" dirty="0">
              <a:solidFill>
                <a:srgbClr val="000000"/>
              </a:solidFill>
              <a:latin typeface="LMMEVG+Noto Serif"/>
              <a:cs typeface="LMMEVG+Noto Serif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456630"/>
            <a:ext cx="17065896" cy="7265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После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 чего</a:t>
            </a:r>
            <a:r>
              <a:rPr sz="3400" spc="93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стихотворения активно публиковались в ряде газет и журналов.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Соседи</a:t>
            </a:r>
            <a:r>
              <a:rPr sz="3400" spc="8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отмечали</a:t>
            </a:r>
            <a:r>
              <a:rPr sz="3400" spc="265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что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часто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Кедрин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ними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здоровался,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вступал</a:t>
            </a:r>
            <a:r>
              <a:rPr sz="34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беседы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игнорировал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приветствия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их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стороны.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Однако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никто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</a:t>
            </a:r>
            <a:r>
              <a:rPr sz="3400" spc="11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замечал,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что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все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это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время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он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ходил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блокнотом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ручкой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руках.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Именно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55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этот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период своей жизни он написал свои самые лучшие произведения.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1945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Дмитрий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направляется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Москву,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но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не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возвращается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28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родной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Черкизов. Тело автора было обнаружено 19 сентября того же года.</a:t>
            </a:r>
          </a:p>
        </p:txBody>
      </p:sp>
    </p:spTree>
    <p:extLst>
      <p:ext uri="{BB962C8B-B14F-4D97-AF65-F5344CB8AC3E}">
        <p14:creationId xmlns:p14="http://schemas.microsoft.com/office/powerpoint/2010/main" val="347720163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29250" y="1344997"/>
            <a:ext cx="667386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9257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Антонович</a:t>
            </a:r>
          </a:p>
          <a:p>
            <a:pPr marL="64204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Клычков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384622"/>
            <a:ext cx="17137904" cy="7623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Русский</a:t>
            </a:r>
            <a:r>
              <a:rPr sz="3600" spc="2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поэт-крестьянин,</a:t>
            </a:r>
            <a:r>
              <a:rPr sz="3600" spc="2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прозаик</a:t>
            </a:r>
            <a:r>
              <a:rPr sz="3600" spc="2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600" spc="2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переводчик,</a:t>
            </a:r>
            <a:r>
              <a:rPr sz="3600" spc="14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яркий</a:t>
            </a:r>
            <a:r>
              <a:rPr sz="3600" spc="261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певец</a:t>
            </a:r>
            <a:r>
              <a:rPr sz="3600" spc="261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народных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поверий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. Серёжа появился на свет 13 июля 1889 г. в деревне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Дубровки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Родители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вместе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занимались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башмачным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ремеслом.</a:t>
            </a:r>
            <a:r>
              <a:rPr sz="3600" spc="33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Отец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делал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обувь,</a:t>
            </a:r>
            <a:r>
              <a:rPr sz="3600" spc="33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а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мама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 закидывала за плечи короб с изготовленными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башмаками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Когда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Сергей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окончил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приходскую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школу,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сельский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учитель</a:t>
            </a:r>
            <a:r>
              <a:rPr sz="3600" spc="21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посоветовал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родителям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 отдать сына на обучение дальше в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Москву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.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-35323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47557"/>
            <a:ext cx="16921880" cy="91159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период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учёбы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Клычков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очень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много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стал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писать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стихов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14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прозы,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Москва</a:t>
            </a:r>
            <a:r>
              <a:rPr sz="3400" spc="50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вдохновила</a:t>
            </a:r>
            <a:r>
              <a:rPr sz="3400" spc="50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его.</a:t>
            </a:r>
            <a:r>
              <a:rPr sz="3400" spc="50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115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журнале</a:t>
            </a:r>
            <a:r>
              <a:rPr sz="3400" spc="50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«Вестник</a:t>
            </a:r>
            <a:r>
              <a:rPr sz="3400" spc="50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общества.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Самообразование»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альманахах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«Белый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камень»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«Сполохи»</a:t>
            </a:r>
            <a:r>
              <a:rPr sz="3400" spc="103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были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напечатаны первые стихи и рассказы </a:t>
            </a:r>
            <a:r>
              <a:rPr sz="34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Клычкова</a:t>
            </a:r>
            <a:r>
              <a:rPr sz="3400" dirty="0">
                <a:solidFill>
                  <a:srgbClr val="000000"/>
                </a:solidFill>
                <a:latin typeface="LMMEVG+Noto Serif"/>
                <a:cs typeface="LMMEVG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 Когда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началась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мировая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война,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поэт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ушёл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фронт.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Всё</a:t>
            </a:r>
            <a:r>
              <a:rPr lang="ru-RU" sz="3400" spc="62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увиденное</a:t>
            </a:r>
            <a:r>
              <a:rPr lang="ru-RU" sz="3400" spc="22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он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позднее описал в прозаическом произведении «Сахарный немец».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Судьба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литератора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оборвалась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трагически.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Его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объявили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врагом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народа</a:t>
            </a:r>
            <a:r>
              <a:rPr lang="ru-RU" sz="3400" spc="10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LMMEVG+Noto Serif"/>
                <a:cs typeface="LMMEVG+Noto Serif"/>
              </a:rPr>
              <a:t>расстреляли 8 октября 1937 года 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LMMEVG+Noto Serif"/>
              <a:cs typeface="LMMEVG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61463398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24204" y="1522740"/>
            <a:ext cx="675646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7043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Юрий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Иосифович</a:t>
            </a:r>
          </a:p>
          <a:p>
            <a:pPr marL="121101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Коваль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456658" y="1511445"/>
            <a:ext cx="582107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156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Павел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Петрович</a:t>
            </a:r>
          </a:p>
          <a:p>
            <a:pPr marL="99446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Бажов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805090"/>
            <a:ext cx="17353928" cy="7675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500" dirty="0">
                <a:solidFill>
                  <a:srgbClr val="000000"/>
                </a:solidFill>
                <a:latin typeface="EVGMES+Noto Serif"/>
                <a:cs typeface="EVGMES+Noto Serif"/>
              </a:rPr>
              <a:t>Родился в Москве 9 февраля 1938 года.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Уже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 в школе он начал писать стихи. С детства прекрасно рисовал.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До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1963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годаꢀЮрий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Коваль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работал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сельским</a:t>
            </a:r>
            <a:r>
              <a:rPr sz="3500" spc="323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учителем.</a:t>
            </a:r>
            <a:r>
              <a:rPr sz="3500" spc="32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ꢀЧтобы</a:t>
            </a:r>
            <a:r>
              <a:rPr sz="3500" spc="323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детям</a:t>
            </a:r>
            <a:r>
              <a:rPr sz="3500" spc="323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интересно,</a:t>
            </a:r>
            <a:r>
              <a:rPr sz="3500" spc="101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он</a:t>
            </a:r>
            <a:r>
              <a:rPr sz="3500" spc="10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сочинял</a:t>
            </a:r>
            <a:r>
              <a:rPr sz="3500" spc="10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для</a:t>
            </a:r>
            <a:r>
              <a:rPr sz="3500" spc="10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упражнений</a:t>
            </a:r>
            <a:r>
              <a:rPr sz="3500" spc="10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короткие</a:t>
            </a:r>
            <a:r>
              <a:rPr sz="3500" spc="10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текстыꢀ</a:t>
            </a:r>
            <a:r>
              <a:rPr sz="3500" spc="101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и</a:t>
            </a:r>
            <a:r>
              <a:rPr sz="3500" spc="101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диктантыꢀв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стихах.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Первые</a:t>
            </a:r>
            <a:r>
              <a:rPr sz="3500" spc="13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ꢀего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детские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стихи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были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опубликованы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1966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г.</a:t>
            </a:r>
            <a:r>
              <a:rPr sz="3500" spc="13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1967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и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1969</a:t>
            </a:r>
            <a:r>
              <a:rPr sz="3500" spc="13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годах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вышли еще два сборника </a:t>
            </a:r>
            <a:r>
              <a:rPr sz="35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стихотворений</a:t>
            </a:r>
            <a:r>
              <a:rPr sz="3500" dirty="0">
                <a:solidFill>
                  <a:srgbClr val="000000"/>
                </a:solidFill>
                <a:latin typeface="EVGMES+Noto Serif"/>
                <a:cs typeface="EVGMES+Noto Serif"/>
              </a:rPr>
              <a:t>.</a:t>
            </a: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805090"/>
            <a:ext cx="17353928" cy="7265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60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1972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году</a:t>
            </a:r>
            <a:r>
              <a:rPr sz="3400" spc="60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Коваль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вступил</a:t>
            </a:r>
            <a:r>
              <a:rPr sz="3400" spc="60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60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Союз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писателей.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Позже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60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командировке</a:t>
            </a:r>
            <a:r>
              <a:rPr sz="3400" spc="606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на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Урал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он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посетил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звериную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ферму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с</a:t>
            </a:r>
            <a:r>
              <a:rPr sz="3400" spc="268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песцами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и</a:t>
            </a:r>
            <a:r>
              <a:rPr sz="3400" spc="268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написал</a:t>
            </a:r>
            <a:r>
              <a:rPr sz="3400" spc="268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рассказ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«Недопесок».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свои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последние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годы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писатель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завершил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работу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над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самым</a:t>
            </a:r>
            <a:r>
              <a:rPr sz="3400" spc="165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масштабным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произведением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«Суер-Выер»,</a:t>
            </a:r>
            <a:r>
              <a:rPr sz="3400" spc="71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которую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начал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еще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71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1955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году.</a:t>
            </a:r>
            <a:r>
              <a:rPr sz="3400" spc="71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400" spc="71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1996</a:t>
            </a:r>
            <a:r>
              <a:rPr sz="3400" spc="71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году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произведению была присвоена международная премия «Странник».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Скончался Юрий Иосифович</a:t>
            </a:r>
            <a:r>
              <a:rPr sz="3400" spc="93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GMES+Noto Serif"/>
                <a:cs typeface="EVGMES+Noto Serif"/>
              </a:rPr>
              <a:t>в Москве 2 августаꢀ1995ꢀ.</a:t>
            </a:r>
          </a:p>
        </p:txBody>
      </p:sp>
    </p:spTree>
    <p:extLst>
      <p:ext uri="{BB962C8B-B14F-4D97-AF65-F5344CB8AC3E}">
        <p14:creationId xmlns:p14="http://schemas.microsoft.com/office/powerpoint/2010/main" val="320806996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69983" y="1352604"/>
            <a:ext cx="656447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692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UEPBEF+Noto Serif"/>
                <a:cs typeface="UEPBEF+Noto Serif"/>
              </a:rPr>
              <a:t>Феликс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UEPBEF+Noto Serif"/>
                <a:cs typeface="UEPBEF+Noto Serif"/>
              </a:rPr>
              <a:t>Давидович</a:t>
            </a:r>
          </a:p>
          <a:p>
            <a:pPr marL="78700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UEPBEF+Noto Serif"/>
                <a:cs typeface="UEPBEF+Noto Serif"/>
              </a:rPr>
              <a:t>Кривин</a:t>
            </a: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240606"/>
            <a:ext cx="17209912" cy="8336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Родился</a:t>
            </a:r>
            <a:r>
              <a:rPr sz="3950" spc="175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11</a:t>
            </a:r>
            <a:r>
              <a:rPr sz="3950" spc="175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июня</a:t>
            </a:r>
            <a:r>
              <a:rPr sz="3950" spc="176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1928</a:t>
            </a:r>
            <a:r>
              <a:rPr sz="3950" spc="175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года</a:t>
            </a:r>
            <a:r>
              <a:rPr sz="3950" spc="175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50" spc="175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Мариуполе.</a:t>
            </a:r>
            <a:r>
              <a:rPr sz="3950" spc="176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50" spc="175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1933</a:t>
            </a:r>
            <a:r>
              <a:rPr sz="3950" spc="175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году</a:t>
            </a:r>
            <a:r>
              <a:rPr sz="3950" spc="175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Кривины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перебрались</a:t>
            </a:r>
            <a:r>
              <a:rPr sz="3950" spc="142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50" spc="142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Одессу.</a:t>
            </a:r>
            <a:r>
              <a:rPr sz="3950" spc="143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Во</a:t>
            </a:r>
            <a:r>
              <a:rPr sz="3950" spc="143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sz="3950" spc="143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войны</a:t>
            </a:r>
            <a:r>
              <a:rPr sz="3950" spc="142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будущий</a:t>
            </a:r>
            <a:r>
              <a:rPr sz="3950" spc="142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писатель</a:t>
            </a:r>
            <a:r>
              <a:rPr sz="3950" spc="142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был</a:t>
            </a:r>
            <a:r>
              <a:rPr sz="3950" spc="143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эвакуации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, работал учеником слесаря.ꢀ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Поступил</a:t>
            </a:r>
            <a:r>
              <a:rPr sz="3950" spc="270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sz="3950" spc="270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работу</a:t>
            </a:r>
            <a:r>
              <a:rPr sz="3950" spc="270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50" spc="27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Дунайское</a:t>
            </a:r>
            <a:r>
              <a:rPr sz="3950" spc="270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пароходство,</a:t>
            </a:r>
            <a:r>
              <a:rPr sz="3950" spc="271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был</a:t>
            </a:r>
            <a:r>
              <a:rPr sz="3950" spc="270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учеником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моториста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sz="3950" spc="168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а</a:t>
            </a:r>
            <a:r>
              <a:rPr sz="3950" spc="167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потом</a:t>
            </a:r>
            <a:r>
              <a:rPr sz="3950" spc="167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мотористом</a:t>
            </a:r>
            <a:r>
              <a:rPr sz="3950" spc="167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sz="3950" spc="168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барже</a:t>
            </a:r>
            <a:r>
              <a:rPr sz="3950" spc="168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«Эдельвейс».</a:t>
            </a:r>
            <a:r>
              <a:rPr sz="3950" spc="168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Довелось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Кривину</a:t>
            </a:r>
            <a:r>
              <a:rPr sz="3950" spc="233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побывать</a:t>
            </a:r>
            <a:r>
              <a:rPr sz="3950" spc="233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950" spc="23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ночным</a:t>
            </a:r>
            <a:r>
              <a:rPr sz="3950" spc="233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редактором</a:t>
            </a:r>
            <a:r>
              <a:rPr sz="3950" spc="232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50" spc="232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газете</a:t>
            </a:r>
            <a:r>
              <a:rPr sz="3950" spc="233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«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Дунайская</a:t>
            </a:r>
            <a:r>
              <a:rPr lang="ru-RU" sz="395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правда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». Здесь были опубликованы его первые </a:t>
            </a:r>
            <a:r>
              <a:rPr sz="3950" dirty="0" err="1">
                <a:solidFill>
                  <a:srgbClr val="000000"/>
                </a:solidFill>
                <a:latin typeface="UEPBEF+Noto Serif"/>
                <a:cs typeface="UEPBEF+Noto Serif"/>
              </a:rPr>
              <a:t>стихи</a:t>
            </a:r>
            <a:r>
              <a:rPr sz="3950" dirty="0">
                <a:solidFill>
                  <a:srgbClr val="000000"/>
                </a:solidFill>
                <a:latin typeface="UEPBEF+Noto Serif"/>
                <a:cs typeface="UEPBEF+Noto Serif"/>
              </a:rPr>
              <a:t>.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744662"/>
            <a:ext cx="17137904" cy="7043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09"/>
              </a:spcBef>
              <a:spcAft>
                <a:spcPts val="0"/>
              </a:spcAft>
            </a:pP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Кривин</a:t>
            </a:r>
            <a:r>
              <a:rPr sz="3900" spc="145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</a:t>
            </a:r>
            <a:r>
              <a:rPr sz="3900" spc="145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1954</a:t>
            </a:r>
            <a:r>
              <a:rPr sz="3900" spc="146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</a:t>
            </a:r>
            <a:r>
              <a:rPr sz="3900" spc="146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1955</a:t>
            </a:r>
            <a:r>
              <a:rPr sz="3900" spc="146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год</a:t>
            </a:r>
            <a:r>
              <a:rPr sz="3900" spc="146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проживал</a:t>
            </a:r>
            <a:r>
              <a:rPr sz="3900" spc="146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145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Киеве,</a:t>
            </a:r>
            <a:r>
              <a:rPr sz="3900" spc="146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после</a:t>
            </a:r>
            <a:r>
              <a:rPr sz="3900" spc="146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переехал</a:t>
            </a:r>
            <a:r>
              <a:rPr sz="3900" spc="146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Ужгород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sz="3900" spc="462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где</a:t>
            </a:r>
            <a:r>
              <a:rPr sz="3900" spc="462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поступил</a:t>
            </a:r>
            <a:r>
              <a:rPr sz="3900" spc="462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sz="3900" spc="462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работу</a:t>
            </a:r>
            <a:r>
              <a:rPr sz="3900" spc="462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редактором</a:t>
            </a:r>
            <a:r>
              <a:rPr sz="3900" spc="461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областного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издательства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.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Когда</a:t>
            </a:r>
            <a:r>
              <a:rPr sz="3900" spc="2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Кривин</a:t>
            </a:r>
            <a:r>
              <a:rPr sz="3900" spc="2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трудился</a:t>
            </a:r>
            <a:r>
              <a:rPr sz="3900" spc="2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учеником</a:t>
            </a:r>
            <a:r>
              <a:rPr sz="3900" spc="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слесаря,</a:t>
            </a:r>
            <a:r>
              <a:rPr sz="3900" spc="3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ему</a:t>
            </a:r>
            <a:r>
              <a:rPr sz="3900" spc="2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1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глаз</a:t>
            </a:r>
            <a:r>
              <a:rPr sz="3900" spc="2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во</a:t>
            </a:r>
            <a:r>
              <a:rPr sz="3900" spc="2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sz="3900" spc="2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работы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напильником</a:t>
            </a:r>
            <a:r>
              <a:rPr sz="3900" spc="53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попала</a:t>
            </a:r>
            <a:r>
              <a:rPr sz="3900" spc="53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маленькая</a:t>
            </a:r>
            <a:r>
              <a:rPr sz="3900" spc="53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соринка.</a:t>
            </a:r>
            <a:r>
              <a:rPr sz="3900" spc="53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Это</a:t>
            </a:r>
            <a:r>
              <a:rPr sz="3900" spc="53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не</a:t>
            </a:r>
            <a:r>
              <a:rPr sz="3900" spc="53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прошло</a:t>
            </a:r>
            <a:r>
              <a:rPr sz="3900" spc="53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бесследно:</a:t>
            </a:r>
          </a:p>
          <a:p>
            <a:pPr marL="0" marR="0" algn="just">
              <a:lnSpc>
                <a:spcPct val="200000"/>
              </a:lnSpc>
              <a:spcBef>
                <a:spcPts val="109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через пару лет у Феликса развилось серьезное заболевание глаза.</a:t>
            </a:r>
          </a:p>
        </p:txBody>
      </p:sp>
    </p:spTree>
    <p:extLst>
      <p:ext uri="{BB962C8B-B14F-4D97-AF65-F5344CB8AC3E}">
        <p14:creationId xmlns:p14="http://schemas.microsoft.com/office/powerpoint/2010/main" val="379518449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66474" y="1464260"/>
            <a:ext cx="65321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7565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Иван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Андреевич</a:t>
            </a:r>
          </a:p>
          <a:p>
            <a:pPr marL="93791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Крылов</a:t>
            </a: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1032694"/>
            <a:ext cx="16705856" cy="6219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Обладающий</a:t>
            </a:r>
            <a:r>
              <a:rPr sz="3400" spc="488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sz="3400" spc="488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талантом</a:t>
            </a:r>
            <a:r>
              <a:rPr sz="3400" spc="488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поэта,</a:t>
            </a:r>
            <a:r>
              <a:rPr sz="3400" spc="488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sz="3400" spc="488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мастерством</a:t>
            </a:r>
            <a:r>
              <a:rPr sz="3400" spc="488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создавать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драматические</a:t>
            </a:r>
            <a:r>
              <a:rPr sz="3400" spc="35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произведения,</a:t>
            </a:r>
            <a:r>
              <a:rPr sz="3400" spc="35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издатель</a:t>
            </a:r>
            <a:r>
              <a:rPr sz="3400" spc="35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sz="3400" spc="35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публицист,</a:t>
            </a:r>
            <a:r>
              <a:rPr sz="3400" spc="35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вошел</a:t>
            </a:r>
            <a:r>
              <a:rPr sz="3400" spc="35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35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историю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литературы</a:t>
            </a:r>
            <a:r>
              <a:rPr sz="3400" spc="86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как</a:t>
            </a:r>
            <a:r>
              <a:rPr sz="3400" spc="86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известнейший</a:t>
            </a:r>
            <a:r>
              <a:rPr sz="3400" spc="86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баснописец.</a:t>
            </a:r>
            <a:r>
              <a:rPr sz="3400" spc="86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Его</a:t>
            </a:r>
            <a:r>
              <a:rPr sz="3400" spc="86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творческое</a:t>
            </a:r>
            <a:r>
              <a:rPr sz="3400" spc="86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наследие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составляют трагедии, комедии и 236 басен, собранных в 9-ти книгах.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Будущий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писатель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удовольствием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посещал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различные</a:t>
            </a:r>
            <a:r>
              <a:rPr sz="3400" spc="1799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народные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гулянья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развлечения,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сам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нередко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принимал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участие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уличных</a:t>
            </a:r>
            <a:r>
              <a:rPr sz="3400" spc="124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боях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.</a:t>
            </a: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240606"/>
            <a:ext cx="16777864" cy="86594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Именно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там,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толпе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простого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люда,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черпал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Иван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Андреевич</a:t>
            </a:r>
            <a:r>
              <a:rPr sz="3400" spc="1057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перлы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народной</a:t>
            </a:r>
            <a:r>
              <a:rPr sz="3400" spc="331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мудрости</a:t>
            </a:r>
            <a:r>
              <a:rPr sz="3400" spc="331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</a:t>
            </a:r>
            <a:r>
              <a:rPr sz="3400" spc="331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искрометного</a:t>
            </a:r>
            <a:r>
              <a:rPr sz="3400" spc="331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мужицкого</a:t>
            </a:r>
            <a:r>
              <a:rPr sz="3400" spc="3311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юмора,</a:t>
            </a:r>
            <a:r>
              <a:rPr sz="3400" spc="331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емкие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просторечные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выражения,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которые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со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временем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лягут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sz="3400" spc="1292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основу</a:t>
            </a:r>
            <a:r>
              <a:rPr sz="3400" spc="1293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его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известных </a:t>
            </a:r>
            <a:r>
              <a:rPr sz="3400" dirty="0" err="1">
                <a:solidFill>
                  <a:srgbClr val="000000"/>
                </a:solidFill>
                <a:latin typeface="RWNVIJ+Noto Serif"/>
                <a:cs typeface="RWNVIJ+Noto Serif"/>
              </a:rPr>
              <a:t>басен</a:t>
            </a:r>
            <a:r>
              <a:rPr sz="3400" dirty="0">
                <a:solidFill>
                  <a:srgbClr val="000000"/>
                </a:solidFill>
                <a:latin typeface="RWNVIJ+Noto Serif"/>
                <a:cs typeface="RWNVIJ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 В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1797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году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Крылов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поступил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на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службу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князю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домашним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учителем</a:t>
            </a:r>
            <a:r>
              <a:rPr lang="ru-RU" sz="3400" spc="176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и личным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секретарем.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В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этот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период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автор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не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перестает</a:t>
            </a:r>
            <a:r>
              <a:rPr lang="ru-RU" sz="3400" spc="1930" dirty="0">
                <a:solidFill>
                  <a:srgbClr val="000000"/>
                </a:solidFill>
                <a:latin typeface="RWNVIJ+Noto Serif"/>
                <a:cs typeface="RWNVIJ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RWNVIJ+Noto Serif"/>
                <a:cs typeface="RWNVIJ+Noto Serif"/>
              </a:rPr>
              <a:t>создавать драматические и поэтические произведения. Умер Крылов 9 [21] ноября 1844 года.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lang="ru-RU" sz="3700" dirty="0">
              <a:solidFill>
                <a:srgbClr val="000000"/>
              </a:solidFill>
              <a:latin typeface="RWNVIJ+Noto Serif"/>
              <a:cs typeface="RWNVIJ+Noto Serif"/>
            </a:endParaRP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RWNVIJ+Noto Serif"/>
              <a:cs typeface="RWNVIJ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01856379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07066" y="1515953"/>
            <a:ext cx="634904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Александр</a:t>
            </a:r>
          </a:p>
          <a:p>
            <a:pPr marL="15522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Иванович</a:t>
            </a:r>
          </a:p>
          <a:p>
            <a:pPr marL="85650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Куприн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7056" y="600646"/>
            <a:ext cx="16849872" cy="6168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Знаменитый</a:t>
            </a:r>
            <a:r>
              <a:rPr lang="ru-RU" sz="3400" spc="549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русский</a:t>
            </a:r>
            <a:r>
              <a:rPr lang="ru-RU" sz="3400" spc="549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писатель-реалист,</a:t>
            </a:r>
            <a:r>
              <a:rPr lang="ru-RU" sz="3400" spc="549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получивший</a:t>
            </a:r>
            <a:r>
              <a:rPr lang="ru-RU" sz="3400" spc="549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народное признание. Родился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Александр</a:t>
            </a:r>
            <a:r>
              <a:rPr lang="ru-RU" sz="3400" spc="65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Иванович</a:t>
            </a:r>
            <a:r>
              <a:rPr lang="ru-RU" sz="3400" spc="65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Куприн</a:t>
            </a:r>
            <a:r>
              <a:rPr lang="ru-RU" sz="3400" spc="65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26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августа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(7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сентября)</a:t>
            </a:r>
            <a:r>
              <a:rPr lang="ru-RU" sz="3400" spc="65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1870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года</a:t>
            </a:r>
            <a:r>
              <a:rPr lang="ru-RU" sz="3400" spc="65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 городе Наровчат.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Александр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Иванович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учился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военной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академии.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Время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обучения</a:t>
            </a:r>
            <a:r>
              <a:rPr sz="3400" spc="4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описано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таких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сочинениях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Куприна,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как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«На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переломе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(Кадеты)»,</a:t>
            </a:r>
            <a:r>
              <a:rPr sz="3400" spc="1415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«Юнкера».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«Последний дебют» – первая опубликованная повесть </a:t>
            </a:r>
            <a:r>
              <a:rPr sz="34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Куприна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1943" y="-51695"/>
            <a:ext cx="8272213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Советский писатель, фольклорист.</a:t>
            </a:r>
          </a:p>
        </p:txBody>
      </p:sp>
      <p:sp>
        <p:nvSpPr>
          <p:cNvPr id="3" name="object 2"/>
          <p:cNvSpPr/>
          <p:nvPr/>
        </p:nvSpPr>
        <p:spPr>
          <a:xfrm>
            <a:off x="-40861" y="66711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63079" y="80577"/>
            <a:ext cx="16561841" cy="871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Родился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Павел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15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(27)</a:t>
            </a:r>
            <a:r>
              <a:rPr sz="3600" spc="29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января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1879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года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поблизости</a:t>
            </a:r>
            <a:r>
              <a:rPr sz="3600" spc="29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Екатеринбурга.</a:t>
            </a:r>
            <a:r>
              <a:rPr sz="3600" spc="29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Детские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годы</a:t>
            </a:r>
            <a:r>
              <a:rPr sz="3600" spc="28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600" spc="28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биографии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Бажова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прошли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600" spc="28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небольшом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городе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Полевском.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Учился</a:t>
            </a:r>
            <a:r>
              <a:rPr sz="3600" spc="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заводской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школе,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где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был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одним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из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лучших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учеников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класса.</a:t>
            </a:r>
            <a:r>
              <a:rPr sz="3600" spc="89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Завершив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учебу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, стал работать учителем русского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языка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Первая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 книга с Уральскими очерками под названием «Уральские были».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Выход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книги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Бажова</a:t>
            </a:r>
            <a:r>
              <a:rPr sz="3600" spc="166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«Малахитовая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шкатулка»</a:t>
            </a:r>
            <a:r>
              <a:rPr sz="3600" spc="166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во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многом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определила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судьбу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писателя.</a:t>
            </a:r>
            <a:r>
              <a:rPr sz="3600" spc="166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endParaRPr sz="3600" dirty="0">
              <a:solidFill>
                <a:srgbClr val="000000"/>
              </a:solidFill>
              <a:latin typeface="BWNNOE+Noto Serif"/>
              <a:cs typeface="BWNNOE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982204957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600646"/>
            <a:ext cx="16561840" cy="88183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</a:t>
            </a:r>
            <a:r>
              <a:rPr sz="33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исатель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много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путешествует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по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России,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пробует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себя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300" spc="27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разных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профессиях.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Свои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рассказы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тех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времен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Куприн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строит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на</a:t>
            </a:r>
            <a:r>
              <a:rPr sz="3300" spc="1471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жизненных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впечатлениях, почерпнутых во время странствий.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Во время службы также были изданы многие очерки, рассказы, повести.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Короткие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рассказы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Куприна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охватывают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множество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тематик:</a:t>
            </a:r>
            <a:r>
              <a:rPr sz="3300" spc="11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военную,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социальную,</a:t>
            </a:r>
            <a:r>
              <a:rPr sz="3300" spc="23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любовную.</a:t>
            </a:r>
            <a:r>
              <a:rPr sz="3300" spc="23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Повесть</a:t>
            </a:r>
            <a:r>
              <a:rPr sz="3300" spc="23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«Поединок»</a:t>
            </a:r>
            <a:r>
              <a:rPr sz="3300" spc="573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принесла</a:t>
            </a:r>
            <a:r>
              <a:rPr sz="3300" spc="23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Александру</a:t>
            </a:r>
          </a:p>
          <a:p>
            <a:pPr algn="just">
              <a:lnSpc>
                <a:spcPct val="200000"/>
              </a:lnSpc>
              <a:spcBef>
                <a:spcPts val="122"/>
              </a:spcBef>
            </a:pP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Ивановичу настоящий </a:t>
            </a:r>
            <a:r>
              <a:rPr sz="33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успех</a:t>
            </a:r>
            <a:r>
              <a:rPr sz="3300" dirty="0">
                <a:solidFill>
                  <a:srgbClr val="000000"/>
                </a:solidFill>
                <a:latin typeface="BDMRJG+Noto Serif"/>
                <a:cs typeface="BDMRJG+Noto Serif"/>
              </a:rPr>
              <a:t>.</a:t>
            </a:r>
            <a:r>
              <a:rPr lang="ru-RU" sz="3300" dirty="0">
                <a:solidFill>
                  <a:srgbClr val="000000"/>
                </a:solidFill>
                <a:latin typeface="BDMRJG+Noto Serif"/>
                <a:cs typeface="BDMRJG+Noto Serif"/>
              </a:rPr>
              <a:t> После тяжелой болезни Куприн умирает 25 августа 1938 года.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BDMRJG+Noto Serif"/>
              <a:cs typeface="BDMRJG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167989376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131475" y="2061257"/>
            <a:ext cx="5583882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699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OLPQ+Noto Serif"/>
                <a:cs typeface="CWOLPQ+Noto Serif"/>
              </a:rPr>
              <a:t>Сельма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OLPQ+Noto Serif"/>
                <a:cs typeface="CWOLPQ+Noto Serif"/>
              </a:rPr>
              <a:t>Лагерлёф</a:t>
            </a: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39" y="-51791"/>
            <a:ext cx="17065897" cy="9124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064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Появилась</a:t>
            </a:r>
            <a:r>
              <a:rPr sz="3300" spc="952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на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свет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952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1858</a:t>
            </a:r>
            <a:r>
              <a:rPr sz="3300" spc="952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году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952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Швеции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многодетной</a:t>
            </a:r>
            <a:r>
              <a:rPr sz="3300" spc="95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семье.</a:t>
            </a:r>
            <a:r>
              <a:rPr sz="3300" spc="280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Когда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девочке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исполнилось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три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годика,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ее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разбил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паралич.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К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счастью,</a:t>
            </a:r>
            <a:r>
              <a:rPr sz="3300" spc="15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она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осталась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жива,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но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стала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инвалидом.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Чтобы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как-то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отгонять</a:t>
            </a:r>
            <a:r>
              <a:rPr sz="3300" spc="158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грустные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мысли,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Сельма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переделывала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на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свое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усмотрение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различные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настоящие</a:t>
            </a:r>
            <a:r>
              <a:rPr sz="3300" spc="33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выдуманные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истории.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Так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прошли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трудные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шесть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лет.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Сельма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родные</a:t>
            </a:r>
            <a:r>
              <a:rPr sz="3300" spc="11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могли нарадоваться, когда доктора сумели поставить девочку на ноги.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23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свои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двадцать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три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года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Сельма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поступает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Стокгольмский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лицей.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sz="3300" spc="2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уже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через</a:t>
            </a:r>
            <a:r>
              <a:rPr sz="3300" spc="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год</a:t>
            </a:r>
            <a:r>
              <a:rPr sz="3300" spc="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назло</a:t>
            </a:r>
            <a:r>
              <a:rPr sz="3300" spc="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всем</a:t>
            </a:r>
            <a:r>
              <a:rPr sz="3300" spc="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тем,</a:t>
            </a:r>
            <a:r>
              <a:rPr sz="3300" spc="108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девушка</a:t>
            </a:r>
            <a:r>
              <a:rPr sz="3300" spc="1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была</a:t>
            </a:r>
            <a:r>
              <a:rPr sz="3300" spc="1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зачислена</a:t>
            </a:r>
            <a:r>
              <a:rPr sz="3300" spc="1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300" spc="1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Высшую</a:t>
            </a:r>
            <a:r>
              <a:rPr sz="3300" spc="1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королевскую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учительскую </a:t>
            </a:r>
            <a:r>
              <a:rPr sz="33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семинарию</a:t>
            </a:r>
            <a:r>
              <a:rPr sz="33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960686"/>
            <a:ext cx="17425937" cy="7315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последующие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четырнадцать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лет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Лагерлеф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становится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широко</a:t>
            </a:r>
            <a:r>
              <a:rPr sz="3500" spc="63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известным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автором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исторических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романов.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Успешность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ее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произведений</a:t>
            </a:r>
            <a:r>
              <a:rPr sz="3500" spc="11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помогает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писательнице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получить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королевскую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стипендию.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Однако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каждая</a:t>
            </a:r>
            <a:r>
              <a:rPr sz="3500" spc="87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победа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девушки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воспринимается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обществе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больше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как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везение,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а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не</a:t>
            </a:r>
            <a:r>
              <a:rPr sz="3500" spc="18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как</a:t>
            </a:r>
          </a:p>
          <a:p>
            <a:pPr algn="just">
              <a:lnSpc>
                <a:spcPct val="200000"/>
              </a:lnSpc>
              <a:spcBef>
                <a:spcPts val="122"/>
              </a:spcBef>
            </a:pP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результат упорной </a:t>
            </a:r>
            <a:r>
              <a:rPr sz="35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работы</a:t>
            </a:r>
            <a:r>
              <a:rPr sz="35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CWOLPQ+Noto Serif"/>
                <a:cs typeface="CWOLPQ+Noto Serif"/>
              </a:rPr>
              <a:t> В марте 1940 года Сельма Лагерлеф ушла из жизни.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CWOLPQ+Noto Serif"/>
              <a:cs typeface="CWOLPQ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420508602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59186" y="1513671"/>
            <a:ext cx="657898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7987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Михаил</a:t>
            </a:r>
          </a:p>
          <a:p>
            <a:pPr marL="52298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Юрьевич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</a:t>
            </a: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312614"/>
            <a:ext cx="17281920" cy="8337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Великий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русский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поэт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прозаик,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а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также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талантливый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художник</a:t>
            </a:r>
            <a:r>
              <a:rPr sz="3400" spc="155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драматург,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произведения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которого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оказали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огромное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влияние</a:t>
            </a:r>
            <a:r>
              <a:rPr sz="3400" spc="324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на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писателей XIX–XX веков.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Михаил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родился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3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(15)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октября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1814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года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семье</a:t>
            </a:r>
            <a:r>
              <a:rPr sz="3400" spc="122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офицера,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воспитывался бабушкой.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Популярность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к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поэту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приходит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вместе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выходом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стихотворения</a:t>
            </a:r>
            <a:r>
              <a:rPr sz="3400" spc="3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«Смерть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поэта»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(1837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г.),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посвященного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смерти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Александра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Пушкина.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За</a:t>
            </a:r>
            <a:r>
              <a:rPr sz="3400" spc="209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это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произведение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был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арестован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отправлен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ссылку.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endParaRPr sz="3400" dirty="0">
              <a:solidFill>
                <a:srgbClr val="000000"/>
              </a:solidFill>
              <a:latin typeface="MIBCMJ+Noto Serif"/>
              <a:cs typeface="MIBCMJ+Noto Serif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240606"/>
            <a:ext cx="17137904" cy="83250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По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пути</a:t>
            </a:r>
            <a:r>
              <a:rPr sz="3400" spc="2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на</a:t>
            </a:r>
            <a:r>
              <a:rPr lang="ru-RU" sz="34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Кавказ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на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месяц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останавливается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Москве.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Тогда</a:t>
            </a:r>
            <a:r>
              <a:rPr sz="3400" spc="210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написано произведение Лермонтова «Бородино» (1837 г.).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Во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время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кавказской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ссылки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творчество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Лермонтова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только</a:t>
            </a:r>
            <a:r>
              <a:rPr sz="34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расцветает;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кроме литературы он занимается еще живописью.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Пятигорске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Лермонтов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встретил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старого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товарища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Мартынова.</a:t>
            </a:r>
            <a:r>
              <a:rPr sz="3400" spc="1638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Тот,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оскорбленный злой шуткой поэта, вызывает Лермонтова на дуэль.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MIBCMJ+Noto Serif"/>
                <a:cs typeface="MIBCMJ+Noto Serif"/>
              </a:rPr>
              <a:t>15 (27) июля 1841 года на этой дуэли Лермонтова настигла смерть.</a:t>
            </a:r>
          </a:p>
        </p:txBody>
      </p:sp>
    </p:spTree>
    <p:extLst>
      <p:ext uri="{BB962C8B-B14F-4D97-AF65-F5344CB8AC3E}">
        <p14:creationId xmlns:p14="http://schemas.microsoft.com/office/powerpoint/2010/main" val="277471332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01308" y="1778501"/>
            <a:ext cx="895707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9076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UPMBC+Noto Serif"/>
                <a:cs typeface="OUPMBC+Noto Serif"/>
              </a:rPr>
              <a:t>Виктор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UPMBC+Noto Serif"/>
                <a:cs typeface="OUPMBC+Noto Serif"/>
              </a:rPr>
              <a:t>Владимирович</a:t>
            </a:r>
          </a:p>
          <a:p>
            <a:pPr marL="249867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UPMBC+Noto Serif"/>
                <a:cs typeface="OUPMBC+Noto Serif"/>
              </a:rPr>
              <a:t>Лунин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161470"/>
            <a:ext cx="16849872" cy="8260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1988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Настоящая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фамилия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–</a:t>
            </a:r>
            <a:r>
              <a:rPr sz="3400" spc="59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Левин.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Родился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59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Москве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6</a:t>
            </a:r>
            <a:r>
              <a:rPr sz="3400" spc="59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мая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1945.</a:t>
            </a:r>
            <a:r>
              <a:rPr sz="3400" spc="5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59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детстве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маленький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Виктор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очень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любил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читать,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их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доме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была</a:t>
            </a:r>
            <a:r>
              <a:rPr sz="3400" spc="153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большая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библиотека,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собранная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отцом.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Виктор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хоть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400" spc="213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был</a:t>
            </a:r>
            <a:r>
              <a:rPr sz="3400" spc="213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единственным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ребенком,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тем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не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менее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рос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14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большой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семье: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</a:t>
            </a:r>
            <a:r>
              <a:rPr sz="3400" spc="14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ними</a:t>
            </a:r>
            <a:r>
              <a:rPr sz="3400" spc="143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проживали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бабушка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дедушкой,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которые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занимались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воспитанием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внука.</a:t>
            </a:r>
            <a:r>
              <a:rPr sz="3400" spc="30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Мама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—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Фрида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Бауэ,</a:t>
            </a:r>
            <a:r>
              <a:rPr sz="3400" spc="8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а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отец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—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Владимир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Левин.</a:t>
            </a:r>
            <a:r>
              <a:rPr sz="3400" spc="8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Стихи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начал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писать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8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детстве,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много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читал,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учился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у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классиков.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Но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после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окончания</a:t>
            </a:r>
            <a:r>
              <a:rPr sz="3400" spc="248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школы,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выполняя родительскую волю, поступил в технический ВУЗ.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744662"/>
            <a:ext cx="17137904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Первые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опубликованные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стихи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Виктора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Лунина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были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детскими.</a:t>
            </a:r>
            <a:r>
              <a:rPr sz="3600" spc="78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Они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появились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“Литературной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газете”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1972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году.</a:t>
            </a:r>
            <a:r>
              <a:rPr sz="3600" spc="12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Чтобы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нового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автора</a:t>
            </a:r>
            <a:r>
              <a:rPr sz="3600" spc="126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не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путали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с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Вадимом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Левиным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(тоже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детским</a:t>
            </a:r>
            <a:r>
              <a:rPr sz="3600" spc="305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поэтом),</a:t>
            </a:r>
            <a:r>
              <a:rPr sz="3600" spc="305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редактор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посоветовал придумать псевдоним. Так появился Виктор Лунин.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У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Виктора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Лунина</a:t>
            </a:r>
            <a:r>
              <a:rPr sz="3600" spc="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вышло</a:t>
            </a:r>
            <a:r>
              <a:rPr sz="3600" spc="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более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сорока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книг</a:t>
            </a:r>
            <a:r>
              <a:rPr sz="3600" spc="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стихов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600" spc="1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прозы.</a:t>
            </a:r>
            <a:r>
              <a:rPr sz="3600" spc="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Многие</a:t>
            </a:r>
            <a:r>
              <a:rPr sz="3600" spc="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его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UPMBC+Noto Serif"/>
                <a:cs typeface="OUPMBC+Noto Serif"/>
              </a:rPr>
              <a:t>работы отмечены премиями и дипломами.</a:t>
            </a:r>
          </a:p>
        </p:txBody>
      </p:sp>
    </p:spTree>
    <p:extLst>
      <p:ext uri="{BB962C8B-B14F-4D97-AF65-F5344CB8AC3E}">
        <p14:creationId xmlns:p14="http://schemas.microsoft.com/office/powerpoint/2010/main" val="1941333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1943" y="-51695"/>
            <a:ext cx="8272213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Советский писатель, фольклорист.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-51696"/>
            <a:ext cx="18505040" cy="10325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2289" y="-335458"/>
            <a:ext cx="17360461" cy="9865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Эта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книга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принесла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писателю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мировую</a:t>
            </a:r>
            <a:r>
              <a:rPr sz="3600" spc="165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известность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Талант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Бажова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как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нельзя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лучше</a:t>
            </a:r>
            <a:r>
              <a:rPr sz="3600" spc="17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проявился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сказах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данной</a:t>
            </a:r>
            <a:r>
              <a:rPr sz="3600" spc="17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книги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которую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он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постоянно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пополнял.</a:t>
            </a:r>
            <a:r>
              <a:rPr sz="3600" spc="71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«Малахитовая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шкатулка»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–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это</a:t>
            </a:r>
            <a:r>
              <a:rPr sz="3600" spc="71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сборник</a:t>
            </a:r>
            <a:r>
              <a:rPr lang="ru-RU" sz="360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сказов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 для детей и взрослых о жизни и быте на </a:t>
            </a:r>
            <a:r>
              <a:rPr sz="36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Урале</a:t>
            </a:r>
            <a:r>
              <a:rPr sz="3600" dirty="0">
                <a:solidFill>
                  <a:srgbClr val="000000"/>
                </a:solidFill>
                <a:latin typeface="BWNNOE+Noto Serif"/>
                <a:cs typeface="BWNNOE+Noto Serif"/>
              </a:rPr>
              <a:t>.</a:t>
            </a:r>
            <a:endParaRPr lang="ru-RU" sz="3600" dirty="0">
              <a:solidFill>
                <a:srgbClr val="000000"/>
              </a:solidFill>
              <a:latin typeface="BWNNOE+Noto Serif"/>
              <a:cs typeface="BWNNOE+Noto Serif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В 1943 году благодаря этой книге Бажов получил Сталинскую премию Павел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Бажов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создал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множество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произведений,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на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основе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которых</a:t>
            </a:r>
            <a:r>
              <a:rPr kumimoji="0" lang="ru-RU" sz="3600" b="0" i="0" u="none" strike="noStrike" kern="1200" cap="none" spc="105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были поставлены балеты, оперы, спектакли, сняты фильмы и мультфильмы.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Жизнь писателя оборвалась 3 декабря 1950 года.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56403" y="1339267"/>
            <a:ext cx="737930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816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Аполлон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Николаевич</a:t>
            </a:r>
          </a:p>
          <a:p>
            <a:pPr marL="134079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Майков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9064" y="-119434"/>
            <a:ext cx="16633848" cy="93714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Русскийꢀпоэт,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член-корреспондент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Петербургской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Академии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Наук.ꢀ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Родился</a:t>
            </a:r>
            <a:r>
              <a:rPr sz="3400" spc="205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будущий</a:t>
            </a:r>
            <a:r>
              <a:rPr sz="3400" spc="205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поэт</a:t>
            </a:r>
            <a:r>
              <a:rPr sz="3400" spc="205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23</a:t>
            </a:r>
            <a:r>
              <a:rPr sz="3400" spc="2056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мая</a:t>
            </a:r>
            <a:r>
              <a:rPr sz="3400" spc="205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1821</a:t>
            </a:r>
            <a:r>
              <a:rPr sz="3400" spc="2056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года</a:t>
            </a:r>
            <a:r>
              <a:rPr sz="3400" spc="205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400" spc="204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Москве</a:t>
            </a:r>
            <a:r>
              <a:rPr sz="3400" spc="205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400" spc="204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дворянском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семействе.</a:t>
            </a:r>
            <a:r>
              <a:rPr sz="3400" spc="252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Родители</a:t>
            </a:r>
            <a:r>
              <a:rPr sz="3400" spc="251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Аполлона</a:t>
            </a:r>
            <a:r>
              <a:rPr sz="3400" spc="251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были</a:t>
            </a:r>
            <a:r>
              <a:rPr sz="3400" spc="251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представителями</a:t>
            </a:r>
            <a:r>
              <a:rPr sz="3400" spc="251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творческой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интеллигенции:</a:t>
            </a:r>
            <a:r>
              <a:rPr sz="3400" spc="387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отец,</a:t>
            </a:r>
            <a:r>
              <a:rPr sz="3400" spc="387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Николай</a:t>
            </a:r>
            <a:r>
              <a:rPr sz="3400" spc="386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Аполлонович,</a:t>
            </a:r>
            <a:r>
              <a:rPr sz="3400" spc="387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был</a:t>
            </a:r>
            <a:r>
              <a:rPr sz="3400" spc="386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академиком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живописи,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а</a:t>
            </a:r>
            <a:r>
              <a:rPr sz="3400" spc="-1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мать,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Евгения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Петровна,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—</a:t>
            </a:r>
            <a:r>
              <a:rPr sz="3400" spc="-2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писательницей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и</a:t>
            </a:r>
            <a:r>
              <a:rPr sz="3400" spc="-2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поэтессой.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Гостеприимный</a:t>
            </a:r>
            <a:r>
              <a:rPr sz="3400" spc="16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дом</a:t>
            </a:r>
            <a:r>
              <a:rPr sz="3400" spc="16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Майковых</a:t>
            </a:r>
            <a:r>
              <a:rPr sz="3400" spc="16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часто</a:t>
            </a:r>
            <a:r>
              <a:rPr sz="3400" spc="16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посещали</a:t>
            </a:r>
            <a:r>
              <a:rPr sz="3400" spc="16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известные</a:t>
            </a:r>
            <a:r>
              <a:rPr sz="3400" spc="166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художники</a:t>
            </a:r>
            <a:r>
              <a:rPr sz="3400" spc="16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литераторы.</a:t>
            </a:r>
            <a:r>
              <a:rPr sz="3400" spc="39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Подобная</a:t>
            </a:r>
            <a:r>
              <a:rPr sz="3400" spc="38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обстановка</a:t>
            </a:r>
            <a:r>
              <a:rPr sz="3400" spc="38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способствовала</a:t>
            </a:r>
            <a:r>
              <a:rPr sz="3400" spc="38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раннему</a:t>
            </a:r>
            <a:r>
              <a:rPr sz="3400" spc="38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проявлению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творческих</a:t>
            </a:r>
            <a:r>
              <a:rPr sz="3400" spc="95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задатков</a:t>
            </a:r>
            <a:r>
              <a:rPr sz="3400" spc="95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Аполлона,</a:t>
            </a:r>
            <a:r>
              <a:rPr sz="3400" spc="96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который</a:t>
            </a:r>
            <a:r>
              <a:rPr sz="3400" spc="95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6" dirty="0">
                <a:solidFill>
                  <a:srgbClr val="000000"/>
                </a:solidFill>
                <a:latin typeface="FTSBLD+Noto Serif"/>
                <a:cs typeface="FTSBLD+Noto Serif"/>
              </a:rPr>
              <a:t>уже</a:t>
            </a:r>
            <a:r>
              <a:rPr sz="3400" spc="96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400" spc="946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раннем</a:t>
            </a:r>
            <a:r>
              <a:rPr sz="3400" spc="95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детстве</a:t>
            </a:r>
            <a:r>
              <a:rPr sz="3400" spc="95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начал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рисовать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и</a:t>
            </a:r>
            <a:r>
              <a:rPr sz="3400" spc="-2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писать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spc="-13" dirty="0" err="1">
                <a:solidFill>
                  <a:srgbClr val="000000"/>
                </a:solidFill>
                <a:latin typeface="FTSBLD+Noto Serif"/>
                <a:cs typeface="FTSBLD+Noto Serif"/>
              </a:rPr>
              <a:t>стихи</a:t>
            </a:r>
            <a:r>
              <a:rPr sz="34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.</a:t>
            </a: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140672"/>
            <a:ext cx="17065896" cy="55444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700" spc="-14" dirty="0" err="1">
                <a:solidFill>
                  <a:srgbClr val="000000"/>
                </a:solidFill>
                <a:latin typeface="FTSBLD+Noto Serif"/>
                <a:cs typeface="FTSBLD+Noto Serif"/>
              </a:rPr>
              <a:t>Отличной</a:t>
            </a:r>
            <a:r>
              <a:rPr sz="3700" spc="260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жизниꢀАполлона</a:t>
            </a:r>
            <a:r>
              <a:rPr sz="3700" spc="260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Николаевич</a:t>
            </a:r>
            <a:r>
              <a:rPr sz="3700" spc="260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известно</a:t>
            </a:r>
            <a:r>
              <a:rPr sz="3700" spc="260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совсем</a:t>
            </a:r>
            <a:r>
              <a:rPr sz="3700" spc="259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 err="1">
                <a:solidFill>
                  <a:srgbClr val="000000"/>
                </a:solidFill>
                <a:latin typeface="FTSBLD+Noto Serif"/>
                <a:cs typeface="FTSBLD+Noto Serif"/>
              </a:rPr>
              <a:t>немного</a:t>
            </a: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.</a:t>
            </a:r>
            <a:r>
              <a:rPr lang="ru-RU"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Первой</a:t>
            </a:r>
            <a:r>
              <a:rPr sz="3700" spc="91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и</a:t>
            </a:r>
            <a:r>
              <a:rPr sz="3700" spc="89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единственной</a:t>
            </a:r>
            <a:r>
              <a:rPr sz="3700" spc="91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1" dirty="0">
                <a:solidFill>
                  <a:srgbClr val="000000"/>
                </a:solidFill>
                <a:latin typeface="FTSBLD+Noto Serif"/>
                <a:cs typeface="FTSBLD+Noto Serif"/>
              </a:rPr>
              <a:t>его</a:t>
            </a:r>
            <a:r>
              <a:rPr sz="3700" spc="91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супругой</a:t>
            </a:r>
            <a:r>
              <a:rPr sz="3700" spc="90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стала</a:t>
            </a:r>
            <a:r>
              <a:rPr sz="3700" spc="91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Анна</a:t>
            </a:r>
            <a:r>
              <a:rPr sz="3700" spc="91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Ивановна</a:t>
            </a:r>
            <a:r>
              <a:rPr sz="3700" spc="91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5" dirty="0" err="1">
                <a:solidFill>
                  <a:srgbClr val="000000"/>
                </a:solidFill>
                <a:latin typeface="FTSBLD+Noto Serif"/>
                <a:cs typeface="FTSBLD+Noto Serif"/>
              </a:rPr>
              <a:t>Штеммер</a:t>
            </a:r>
            <a:r>
              <a:rPr sz="37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,</a:t>
            </a:r>
            <a:r>
              <a:rPr lang="ru-RU" sz="37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подарившая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поэту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четырёх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детей.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Скончался</a:t>
            </a:r>
            <a:r>
              <a:rPr sz="3700" spc="82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Аполлон</a:t>
            </a:r>
            <a:r>
              <a:rPr sz="3700" spc="82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Николаевич</a:t>
            </a:r>
            <a:r>
              <a:rPr sz="3700" spc="82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5" dirty="0">
                <a:solidFill>
                  <a:srgbClr val="000000"/>
                </a:solidFill>
                <a:latin typeface="FTSBLD+Noto Serif"/>
                <a:cs typeface="FTSBLD+Noto Serif"/>
              </a:rPr>
              <a:t>Майков</a:t>
            </a:r>
            <a:r>
              <a:rPr sz="3700" spc="8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8</a:t>
            </a:r>
            <a:r>
              <a:rPr sz="3700" spc="816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>
                <a:solidFill>
                  <a:srgbClr val="000000"/>
                </a:solidFill>
                <a:latin typeface="FTSBLD+Noto Serif"/>
                <a:cs typeface="FTSBLD+Noto Serif"/>
              </a:rPr>
              <a:t>марта</a:t>
            </a:r>
            <a:r>
              <a:rPr sz="3700" spc="82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1897</a:t>
            </a:r>
            <a:r>
              <a:rPr sz="3700" spc="82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года.</a:t>
            </a:r>
            <a:r>
              <a:rPr sz="3700" spc="83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 err="1">
                <a:solidFill>
                  <a:srgbClr val="000000"/>
                </a:solidFill>
                <a:latin typeface="FTSBLD+Noto Serif"/>
                <a:cs typeface="FTSBLD+Noto Serif"/>
              </a:rPr>
              <a:t>Причиной</a:t>
            </a:r>
            <a:r>
              <a:rPr lang="ru-RU"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3" dirty="0" err="1">
                <a:solidFill>
                  <a:srgbClr val="000000"/>
                </a:solidFill>
                <a:latin typeface="FTSBLD+Noto Serif"/>
                <a:cs typeface="FTSBLD+Noto Serif"/>
              </a:rPr>
              <a:t>смерти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2" dirty="0">
                <a:solidFill>
                  <a:srgbClr val="000000"/>
                </a:solidFill>
                <a:latin typeface="FTSBLD+Noto Serif"/>
                <a:cs typeface="FTSBLD+Noto Serif"/>
              </a:rPr>
              <a:t>стала</a:t>
            </a:r>
            <a:r>
              <a:rPr sz="37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700" spc="-14" dirty="0">
                <a:solidFill>
                  <a:srgbClr val="000000"/>
                </a:solidFill>
                <a:latin typeface="FTSBLD+Noto Serif"/>
                <a:cs typeface="FTSBLD+Noto Serif"/>
              </a:rPr>
              <a:t>пневмония.</a:t>
            </a:r>
          </a:p>
        </p:txBody>
      </p:sp>
    </p:spTree>
    <p:extLst>
      <p:ext uri="{BB962C8B-B14F-4D97-AF65-F5344CB8AC3E}">
        <p14:creationId xmlns:p14="http://schemas.microsoft.com/office/powerpoint/2010/main" val="3576047196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613749" y="1555217"/>
            <a:ext cx="966809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525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Дмитрий</a:t>
            </a:r>
          </a:p>
          <a:p>
            <a:pPr marL="117693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Наркисович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Мамин-Сибиряк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9064" y="600646"/>
            <a:ext cx="16921881" cy="7317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Известный русский прозаик, автор великолепных детских произведений.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Писатель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родился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25.10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(06.11)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1852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года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400" spc="265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семье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приходского</a:t>
            </a:r>
            <a:r>
              <a:rPr sz="3400" spc="26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священника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по фамилии Мамин.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Семья</a:t>
            </a:r>
            <a:r>
              <a:rPr sz="3400" spc="155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была</a:t>
            </a:r>
            <a:r>
              <a:rPr sz="3400" spc="155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очень</a:t>
            </a:r>
            <a:r>
              <a:rPr sz="3400" spc="155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интеллигентной,</a:t>
            </a:r>
            <a:r>
              <a:rPr sz="3400" spc="155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400" spc="155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Дмитрий</a:t>
            </a:r>
            <a:r>
              <a:rPr sz="3400" spc="155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Наркисович</a:t>
            </a:r>
            <a:r>
              <a:rPr sz="3400" spc="155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получил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хорошее домашние образование.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Писатель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долго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добивался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опеки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над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Еленой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(или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Аленушкой,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как</a:t>
            </a:r>
            <a:r>
              <a:rPr sz="3400" spc="125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её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называли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семье).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endParaRPr sz="3400" dirty="0">
              <a:solidFill>
                <a:srgbClr val="000000"/>
              </a:solidFill>
              <a:latin typeface="EVEJSI+Noto Serif"/>
              <a:cs typeface="EVEJSI+Noto Serif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7" y="103579"/>
            <a:ext cx="16921881" cy="8376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400" spc="371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биографии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Мамина-Сибиряка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для</a:t>
            </a:r>
            <a:r>
              <a:rPr sz="3400" spc="371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детей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упоминается,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что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он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посвятил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ей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целый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цикл</a:t>
            </a:r>
            <a:r>
              <a:rPr sz="3400" spc="385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произведений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«Алёнушкины</a:t>
            </a:r>
            <a:r>
              <a:rPr sz="3400" spc="207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сказки»</a:t>
            </a:r>
            <a:r>
              <a:rPr sz="3400" spc="207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и,</a:t>
            </a:r>
            <a:r>
              <a:rPr sz="3400" spc="207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завершив</a:t>
            </a:r>
            <a:r>
              <a:rPr sz="3400" spc="207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удочерение,</a:t>
            </a:r>
            <a:r>
              <a:rPr sz="3400" spc="207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воспитывал</a:t>
            </a:r>
            <a:r>
              <a:rPr sz="3400" spc="207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ее</a:t>
            </a:r>
            <a:r>
              <a:rPr sz="3400" spc="207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как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родную дочь.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У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произведений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Дмитрия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Мамина-Сибиряка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есть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две</a:t>
            </a:r>
            <a:r>
              <a:rPr sz="3400" spc="16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отличительные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черты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–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они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очень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красочные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реалистичные,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несмотря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на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то,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что</a:t>
            </a:r>
            <a:r>
              <a:rPr sz="3400" spc="85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во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многих из них есть отголоски народных сказаний и легенд.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EVEJSI+Noto Serif"/>
                <a:cs typeface="EVEJSI+Noto Serif"/>
              </a:rPr>
              <a:t>Умер писатель в 1912 году в Санкт-Петербурге.</a:t>
            </a:r>
          </a:p>
        </p:txBody>
      </p:sp>
    </p:spTree>
    <p:extLst>
      <p:ext uri="{BB962C8B-B14F-4D97-AF65-F5344CB8AC3E}">
        <p14:creationId xmlns:p14="http://schemas.microsoft.com/office/powerpoint/2010/main" val="390514082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-2789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36320" y="1536750"/>
            <a:ext cx="647294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144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OUPMBC+Noto Serif"/>
                <a:cs typeface="OUPMBC+Noto Serif"/>
              </a:rPr>
              <a:t>Самуил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OUPMBC+Noto Serif"/>
                <a:cs typeface="OUPMBC+Noto Serif"/>
              </a:rPr>
              <a:t>Яковлевич</a:t>
            </a:r>
          </a:p>
          <a:p>
            <a:pPr marL="73774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OUPMBC+Noto Serif"/>
                <a:cs typeface="OUPMBC+Noto Serif"/>
              </a:rPr>
              <a:t>Маршак</a:t>
            </a: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600646"/>
            <a:ext cx="17209912" cy="7464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Знаменитый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советский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поэт,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переводчик,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драматург.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Известен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как</a:t>
            </a:r>
            <a:r>
              <a:rPr sz="3500" spc="4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автор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сказок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для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детей,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а</a:t>
            </a:r>
            <a:r>
              <a:rPr sz="3500" spc="104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также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«взрослой»,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серьезной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лирики.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Кроме</a:t>
            </a:r>
            <a:r>
              <a:rPr sz="3500" spc="104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этого,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писатель занимался переводами английской и шотландской литературы.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Родился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Самуил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Маршак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22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октября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1887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года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500" spc="37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Воронеже.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Фамилия</a:t>
            </a:r>
            <a:r>
              <a:rPr sz="3500" spc="37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рода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«Маршак»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происходит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от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известного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раввина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Аарона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Кайдановера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и</a:t>
            </a:r>
            <a:r>
              <a:rPr sz="3500" spc="101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кратком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переводе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означает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«наш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учитель».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Первое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образование</a:t>
            </a:r>
            <a:r>
              <a:rPr sz="3500" spc="1338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получено</a:t>
            </a:r>
            <a:r>
              <a:rPr sz="35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500" spc="570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гимназии</a:t>
            </a:r>
            <a:r>
              <a:rPr sz="35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под</a:t>
            </a:r>
            <a:r>
              <a:rPr sz="35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UPMBC+Noto Serif"/>
                <a:cs typeface="OUPMBC+Noto Serif"/>
              </a:rPr>
              <a:t>Воронежем.</a:t>
            </a:r>
            <a:r>
              <a:rPr sz="35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endParaRPr sz="3500" dirty="0">
              <a:solidFill>
                <a:srgbClr val="000000"/>
              </a:solidFill>
              <a:latin typeface="OUPMBC+Noto Serif"/>
              <a:cs typeface="OUPMBC+Noto Serif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49625"/>
            <a:ext cx="16849872" cy="9050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OUPMBC+Noto Serif"/>
                <a:cs typeface="OUPMBC+Noto Serif"/>
              </a:rPr>
              <a:t>Учитель</a:t>
            </a:r>
            <a:r>
              <a:rPr sz="34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словесности</a:t>
            </a:r>
            <a:r>
              <a:rPr sz="34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выделял</a:t>
            </a:r>
            <a:r>
              <a:rPr sz="3400" spc="571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его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талант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среди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других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детей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sz="3400" spc="106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классе,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считал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самым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одаренным.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Еще</a:t>
            </a:r>
            <a:r>
              <a:rPr sz="3400" spc="1064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школьные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годы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были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написаны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первые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стихи</a:t>
            </a:r>
            <a:r>
              <a:rPr sz="3400" spc="1702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Маршака.</a:t>
            </a:r>
            <a:r>
              <a:rPr sz="3400" spc="170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Известный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критик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Владимир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Стасов,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прочтя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одну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из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поэтических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тетрадей</a:t>
            </a:r>
            <a:r>
              <a:rPr sz="3400" spc="299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Самуила,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помог ему поступить в гимназию </a:t>
            </a:r>
            <a:r>
              <a:rPr sz="3400" dirty="0" err="1">
                <a:solidFill>
                  <a:srgbClr val="000000"/>
                </a:solidFill>
                <a:latin typeface="OUPMBC+Noto Serif"/>
                <a:cs typeface="OUPMBC+Noto Serif"/>
              </a:rPr>
              <a:t>Петербурга</a:t>
            </a:r>
            <a:r>
              <a:rPr sz="3400" dirty="0">
                <a:solidFill>
                  <a:srgbClr val="000000"/>
                </a:solidFill>
                <a:latin typeface="OUPMBC+Noto Serif"/>
                <a:cs typeface="OUPMBC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 Следующей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ступенькой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образовании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стало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обучение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lang="ru-RU" sz="3400" spc="1113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университете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Лондона.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Проживая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в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Англии,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Маршак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начал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переводить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на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русский</a:t>
            </a:r>
            <a:r>
              <a:rPr lang="ru-RU" sz="3400" spc="107" dirty="0">
                <a:solidFill>
                  <a:srgbClr val="000000"/>
                </a:solidFill>
                <a:latin typeface="OUPMBC+Noto Serif"/>
                <a:cs typeface="OUPMBC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язык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OUPMBC+Noto Serif"/>
                <a:cs typeface="OUPMBC+Noto Serif"/>
              </a:rPr>
              <a:t>сонеты, стихотворения, баллады и песни.</a:t>
            </a:r>
          </a:p>
          <a:p>
            <a:pPr marL="0" marR="0">
              <a:lnSpc>
                <a:spcPts val="4969"/>
              </a:lnSpc>
              <a:spcBef>
                <a:spcPts val="130"/>
              </a:spcBef>
              <a:spcAft>
                <a:spcPts val="0"/>
              </a:spcAft>
            </a:pPr>
            <a:endParaRPr sz="3650" dirty="0">
              <a:solidFill>
                <a:srgbClr val="000000"/>
              </a:solidFill>
              <a:latin typeface="OUPMBC+Noto Serif"/>
              <a:cs typeface="OUPMBC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390580076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112731" y="1384910"/>
            <a:ext cx="895707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3423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Владимирович</a:t>
            </a:r>
          </a:p>
          <a:p>
            <a:pPr marL="144050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Михалков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76501" y="1646998"/>
            <a:ext cx="754115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356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Константин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Дмитриевич</a:t>
            </a:r>
          </a:p>
          <a:p>
            <a:pPr marL="84311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Бальмонт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36912" y="312614"/>
            <a:ext cx="16716000" cy="7713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Писатель,</a:t>
            </a:r>
            <a:r>
              <a:rPr sz="3600" spc="97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поэт,</a:t>
            </a:r>
            <a:r>
              <a:rPr sz="3600" spc="97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драматург,</a:t>
            </a:r>
            <a:r>
              <a:rPr sz="3600" spc="97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председатель</a:t>
            </a:r>
            <a:r>
              <a:rPr sz="3600" spc="96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Союза</a:t>
            </a:r>
            <a:r>
              <a:rPr sz="3600" spc="97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писателей</a:t>
            </a:r>
            <a:r>
              <a:rPr sz="3600" spc="96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России,</a:t>
            </a:r>
          </a:p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автор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гимнов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СССР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и</a:t>
            </a:r>
            <a:r>
              <a:rPr sz="3600" spc="-2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Российской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Федерации,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политический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деятель.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Сергей</a:t>
            </a:r>
            <a:r>
              <a:rPr sz="3600" spc="82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</a:t>
            </a:r>
            <a:r>
              <a:rPr sz="3600" spc="82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родился</a:t>
            </a:r>
            <a:r>
              <a:rPr sz="3600" spc="82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13</a:t>
            </a:r>
            <a:r>
              <a:rPr sz="3600" spc="82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марта</a:t>
            </a:r>
            <a:r>
              <a:rPr sz="3600" spc="82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1913</a:t>
            </a:r>
            <a:r>
              <a:rPr sz="3600" spc="82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года</a:t>
            </a:r>
            <a:r>
              <a:rPr sz="3600" spc="82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81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Москве.</a:t>
            </a:r>
            <a:r>
              <a:rPr sz="3600" spc="83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Его</a:t>
            </a:r>
            <a:r>
              <a:rPr sz="3600" spc="82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семья</a:t>
            </a:r>
          </a:p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имела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дворянские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корни.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Писать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стихи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Сергей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начал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6" dirty="0">
                <a:solidFill>
                  <a:srgbClr val="000000"/>
                </a:solidFill>
                <a:latin typeface="IICMTR+Noto Serif"/>
                <a:cs typeface="IICMTR+Noto Serif"/>
              </a:rPr>
              <a:t>еще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в</a:t>
            </a:r>
            <a:r>
              <a:rPr sz="3600" spc="-1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детстве.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Известная</a:t>
            </a:r>
            <a:r>
              <a:rPr sz="3600" spc="41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поэма</a:t>
            </a:r>
            <a:r>
              <a:rPr sz="3600" spc="41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Михалкова</a:t>
            </a:r>
            <a:r>
              <a:rPr sz="3600" spc="418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«Дядя</a:t>
            </a:r>
            <a:r>
              <a:rPr sz="3600" spc="41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Стёпа»</a:t>
            </a:r>
            <a:r>
              <a:rPr sz="3600" spc="41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впервые</a:t>
            </a:r>
            <a:r>
              <a:rPr sz="3600" spc="418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5" dirty="0">
                <a:solidFill>
                  <a:srgbClr val="000000"/>
                </a:solidFill>
                <a:latin typeface="IICMTR+Noto Serif"/>
                <a:cs typeface="IICMTR+Noto Serif"/>
              </a:rPr>
              <a:t>была</a:t>
            </a:r>
          </a:p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опубликована</a:t>
            </a:r>
            <a:r>
              <a:rPr sz="3600" spc="31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30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журнале</a:t>
            </a:r>
            <a:r>
              <a:rPr sz="3600" spc="32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«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Пионер</a:t>
            </a:r>
            <a:r>
              <a:rPr sz="3600" spc="-11" dirty="0">
                <a:solidFill>
                  <a:srgbClr val="000000"/>
                </a:solidFill>
                <a:latin typeface="IICMTR+Noto Serif"/>
                <a:cs typeface="IICMTR+Noto Serif"/>
              </a:rPr>
              <a:t>»,</a:t>
            </a:r>
            <a:r>
              <a:rPr sz="3600" spc="33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3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1936</a:t>
            </a:r>
            <a:r>
              <a:rPr sz="3600" spc="2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году</a:t>
            </a:r>
            <a:r>
              <a:rPr sz="3600" spc="36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включена</a:t>
            </a:r>
            <a:r>
              <a:rPr sz="3600" spc="37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35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первый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сборник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стихов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 err="1">
                <a:solidFill>
                  <a:srgbClr val="000000"/>
                </a:solidFill>
                <a:latin typeface="IICMTR+Noto Serif"/>
                <a:cs typeface="IICMTR+Noto Serif"/>
              </a:rPr>
              <a:t>поэта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.</a:t>
            </a: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600646"/>
            <a:ext cx="16921880" cy="7376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29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1944</a:t>
            </a:r>
            <a:r>
              <a:rPr sz="3600" spc="31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году</a:t>
            </a:r>
            <a:r>
              <a:rPr sz="3600" spc="31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после</a:t>
            </a:r>
            <a:r>
              <a:rPr sz="3600" spc="31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решения</a:t>
            </a:r>
            <a:r>
              <a:rPr sz="3600" spc="31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правительства</a:t>
            </a:r>
            <a:r>
              <a:rPr sz="3600" spc="31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сменить</a:t>
            </a:r>
            <a:r>
              <a:rPr sz="3600" spc="31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гимн,</a:t>
            </a:r>
            <a:r>
              <a:rPr sz="3600" spc="32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600" spc="-11" dirty="0">
                <a:solidFill>
                  <a:srgbClr val="000000"/>
                </a:solidFill>
                <a:latin typeface="IICMTR+Noto Serif"/>
                <a:cs typeface="IICMTR+Noto Serif"/>
              </a:rPr>
              <a:t>стал</a:t>
            </a:r>
            <a:r>
              <a:rPr sz="3600" spc="8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одним</a:t>
            </a:r>
            <a:r>
              <a:rPr sz="3600" spc="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5" dirty="0">
                <a:solidFill>
                  <a:srgbClr val="000000"/>
                </a:solidFill>
                <a:latin typeface="IICMTR+Noto Serif"/>
                <a:cs typeface="IICMTR+Noto Serif"/>
              </a:rPr>
              <a:t>из</a:t>
            </a:r>
            <a:r>
              <a:rPr sz="3600" spc="8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авторов</a:t>
            </a:r>
            <a:r>
              <a:rPr sz="3600" spc="8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текста</a:t>
            </a:r>
            <a:r>
              <a:rPr sz="3600" spc="8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новой</a:t>
            </a:r>
            <a:r>
              <a:rPr sz="3600" spc="8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версии.</a:t>
            </a:r>
            <a:r>
              <a:rPr sz="3600" spc="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Вторая</a:t>
            </a:r>
            <a:r>
              <a:rPr sz="3600" spc="8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редакция</a:t>
            </a:r>
            <a:r>
              <a:rPr sz="3600" spc="86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текста</a:t>
            </a:r>
          </a:p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гимна</a:t>
            </a:r>
            <a:r>
              <a:rPr sz="3600" spc="39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6" dirty="0">
                <a:solidFill>
                  <a:srgbClr val="000000"/>
                </a:solidFill>
                <a:latin typeface="IICMTR+Noto Serif"/>
                <a:cs typeface="IICMTR+Noto Serif"/>
              </a:rPr>
              <a:t>вышла</a:t>
            </a:r>
            <a:r>
              <a:rPr sz="3600" spc="39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из-под</a:t>
            </a:r>
            <a:r>
              <a:rPr sz="3600" spc="3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пера</a:t>
            </a:r>
            <a:r>
              <a:rPr sz="3600" spc="3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Михалкова</a:t>
            </a:r>
            <a:r>
              <a:rPr sz="3600" spc="39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38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1977</a:t>
            </a:r>
            <a:r>
              <a:rPr sz="3600" spc="3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году.</a:t>
            </a:r>
            <a:r>
              <a:rPr sz="3600" spc="4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Третья</a:t>
            </a:r>
            <a:r>
              <a:rPr sz="3600" spc="3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–</a:t>
            </a:r>
            <a:r>
              <a:rPr sz="3600" spc="38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38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2001</a:t>
            </a:r>
            <a:r>
              <a:rPr sz="3600" spc="3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0" dirty="0">
                <a:solidFill>
                  <a:srgbClr val="000000"/>
                </a:solidFill>
                <a:latin typeface="IICMTR+Noto Serif"/>
                <a:cs typeface="IICMTR+Noto Serif"/>
              </a:rPr>
              <a:t>г.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(уже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гимна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Российской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spc="-13" dirty="0" err="1">
                <a:solidFill>
                  <a:srgbClr val="000000"/>
                </a:solidFill>
                <a:latin typeface="IICMTR+Noto Serif"/>
                <a:cs typeface="IICMTR+Noto Serif"/>
              </a:rPr>
              <a:t>Федерации</a:t>
            </a:r>
            <a:r>
              <a:rPr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).</a:t>
            </a:r>
            <a:r>
              <a:rPr lang="ru-RU"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 Со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временем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1" dirty="0">
                <a:solidFill>
                  <a:srgbClr val="000000"/>
                </a:solidFill>
                <a:latin typeface="IICMTR+Noto Serif"/>
                <a:cs typeface="IICMTR+Noto Serif"/>
              </a:rPr>
              <a:t>стал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секретарем</a:t>
            </a:r>
            <a:r>
              <a:rPr lang="ru-RU" sz="3600" spc="-1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Союза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3" dirty="0">
                <a:solidFill>
                  <a:srgbClr val="000000"/>
                </a:solidFill>
                <a:latin typeface="IICMTR+Noto Serif"/>
                <a:cs typeface="IICMTR+Noto Serif"/>
              </a:rPr>
              <a:t>писателей.</a:t>
            </a:r>
          </a:p>
          <a:p>
            <a:pPr marL="0" marR="0" algn="just">
              <a:lnSpc>
                <a:spcPct val="200000"/>
              </a:lnSpc>
              <a:spcBef>
                <a:spcPts val="180"/>
              </a:spcBef>
              <a:spcAft>
                <a:spcPts val="0"/>
              </a:spcAft>
            </a:pP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Сергей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Михалков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4" dirty="0">
                <a:solidFill>
                  <a:srgbClr val="000000"/>
                </a:solidFill>
                <a:latin typeface="IICMTR+Noto Serif"/>
                <a:cs typeface="IICMTR+Noto Serif"/>
              </a:rPr>
              <a:t>умер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27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августа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2009</a:t>
            </a:r>
            <a:r>
              <a:rPr lang="ru-RU" sz="36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600" spc="-12" dirty="0">
                <a:solidFill>
                  <a:srgbClr val="000000"/>
                </a:solidFill>
                <a:latin typeface="IICMTR+Noto Serif"/>
                <a:cs typeface="IICMTR+Noto Serif"/>
              </a:rPr>
              <a:t>года.</a:t>
            </a:r>
          </a:p>
          <a:p>
            <a:pPr marL="0" marR="0">
              <a:lnSpc>
                <a:spcPts val="5419"/>
              </a:lnSpc>
              <a:spcBef>
                <a:spcPts val="130"/>
              </a:spcBef>
              <a:spcAft>
                <a:spcPts val="0"/>
              </a:spcAft>
            </a:pPr>
            <a:endParaRPr sz="4000" spc="-13" dirty="0">
              <a:solidFill>
                <a:srgbClr val="000000"/>
              </a:solidFill>
              <a:latin typeface="IICMTR+Noto Serif"/>
              <a:cs typeface="IICMTR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846841273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11371" y="1377228"/>
            <a:ext cx="5732896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778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Юнна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Петровна</a:t>
            </a:r>
          </a:p>
          <a:p>
            <a:pPr marL="79280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Мориц</a:t>
            </a: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9" y="672654"/>
            <a:ext cx="16849872" cy="6244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Поэтесса, переводчик, автор сценариев и поэтических книг.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Свой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первый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стих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Юнна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Мориц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написала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четыре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года,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с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тех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пор</a:t>
            </a:r>
            <a:r>
              <a:rPr sz="3400" spc="46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не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растратила своего дара видеть окружающее глазами детей.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Юнна Мориц родом с Украины. Она родилась 2 июня 1937 года в Киеве.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Ее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стихи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отличались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остротой,</a:t>
            </a:r>
            <a:r>
              <a:rPr sz="3400" spc="547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касались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серьезных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тем,</a:t>
            </a:r>
            <a:r>
              <a:rPr sz="3400" spc="547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1957-м</a:t>
            </a:r>
            <a:r>
              <a:rPr sz="3400" spc="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она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чуть не поплатилась за </a:t>
            </a:r>
            <a:r>
              <a:rPr sz="34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них</a:t>
            </a:r>
            <a:r>
              <a:rPr sz="34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7" y="-47557"/>
            <a:ext cx="17065897" cy="93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Юнна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выпускает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свою</a:t>
            </a:r>
            <a:r>
              <a:rPr sz="3500" spc="31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первую</a:t>
            </a:r>
            <a:r>
              <a:rPr sz="3500" spc="31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книгу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под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названием</a:t>
            </a:r>
            <a:r>
              <a:rPr sz="3500" spc="31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«Мыс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Желания»,</a:t>
            </a:r>
            <a:r>
              <a:rPr sz="3500" spc="3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аналогии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Новой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Землей,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которую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поэтесса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посетила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еще</a:t>
            </a:r>
            <a:r>
              <a:rPr sz="3500" spc="323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студенческие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годы.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Стихи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перестали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публиковать,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500" spc="139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длилось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это</a:t>
            </a:r>
            <a:r>
              <a:rPr sz="3500" spc="139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на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протяжении десяти </a:t>
            </a:r>
            <a:r>
              <a:rPr sz="35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лет</a:t>
            </a:r>
            <a:r>
              <a:rPr sz="35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 Несмотря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на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почтенный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возраст,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поэтесса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пребывает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lang="ru-RU" sz="3500" spc="172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прекрасной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форме,</a:t>
            </a:r>
            <a:r>
              <a:rPr lang="ru-RU" sz="3500" spc="341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она</a:t>
            </a:r>
            <a:r>
              <a:rPr lang="ru-RU" sz="3500" spc="34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сумела</a:t>
            </a:r>
            <a:r>
              <a:rPr lang="ru-RU" sz="3500" spc="34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сохранить</a:t>
            </a:r>
            <a:r>
              <a:rPr lang="ru-RU" sz="3500" spc="34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нестареющую</a:t>
            </a:r>
            <a:r>
              <a:rPr lang="ru-RU" sz="3500" spc="34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душу.</a:t>
            </a:r>
            <a:r>
              <a:rPr lang="ru-RU" sz="3500" spc="341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Продолжает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заниматься</a:t>
            </a:r>
            <a:r>
              <a:rPr lang="ru-RU" sz="3500" spc="37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сочинительством</a:t>
            </a:r>
            <a:r>
              <a:rPr lang="ru-RU" sz="3500" spc="37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«неклассических»</a:t>
            </a:r>
            <a:r>
              <a:rPr lang="ru-RU" sz="3500" spc="37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стихов,</a:t>
            </a:r>
            <a:r>
              <a:rPr lang="ru-RU" sz="3500" spc="37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которым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RBGLNK+Noto Serif"/>
                <a:cs typeface="RBGLNK+Noto Serif"/>
              </a:rPr>
              <a:t>присваивает своеобразные названия.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RBGLNK+Noto Serif"/>
              <a:cs typeface="RBGLNK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701390203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57457" y="1515953"/>
            <a:ext cx="7553436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2883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Эмма</a:t>
            </a:r>
          </a:p>
          <a:p>
            <a:pPr marL="4018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Эфраимовна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Мошковская</a:t>
            </a: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960686"/>
            <a:ext cx="17425937" cy="6567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Родилась</a:t>
            </a:r>
            <a:r>
              <a:rPr sz="3500" spc="91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500" spc="91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Москве</a:t>
            </a:r>
            <a:r>
              <a:rPr sz="3500" spc="91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(1926</a:t>
            </a:r>
            <a:r>
              <a:rPr sz="3500" spc="91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–</a:t>
            </a:r>
            <a:r>
              <a:rPr sz="3500" spc="91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1981).</a:t>
            </a:r>
            <a:r>
              <a:rPr sz="3500" spc="273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Как</a:t>
            </a:r>
            <a:r>
              <a:rPr sz="3500" spc="93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вспоминала</a:t>
            </a:r>
            <a:r>
              <a:rPr sz="3500" spc="93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сама</a:t>
            </a:r>
            <a:r>
              <a:rPr sz="3500" spc="93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поэтесса,</a:t>
            </a:r>
            <a:r>
              <a:rPr sz="3500" spc="93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семья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была очень дружной, трудолюбивой.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Эмма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Мошковскаяꢀс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ранних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лет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начала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проявлять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вокальные</a:t>
            </a:r>
            <a:r>
              <a:rPr sz="3500" spc="13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способности,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поэтому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после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школы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остановила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свой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выбор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на</a:t>
            </a:r>
            <a:r>
              <a:rPr sz="3500" spc="35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музыкально-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педагогическое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училище.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О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литературной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карьере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даже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не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думала,</a:t>
            </a:r>
            <a:r>
              <a:rPr sz="3500" spc="80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хотя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серьёзно интересовалась поэзией, писала </a:t>
            </a:r>
            <a:r>
              <a:rPr sz="3500" dirty="0" err="1">
                <a:solidFill>
                  <a:srgbClr val="000000"/>
                </a:solidFill>
                <a:latin typeface="IFLHEH+Noto Serif"/>
                <a:cs typeface="IFLHEH+Noto Serif"/>
              </a:rPr>
              <a:t>стихи</a:t>
            </a:r>
            <a:r>
              <a:rPr sz="3500" dirty="0">
                <a:solidFill>
                  <a:srgbClr val="000000"/>
                </a:solidFill>
                <a:latin typeface="IFLHEH+Noto Serif"/>
                <a:cs typeface="IFLHEH+Noto Serif"/>
              </a:rPr>
              <a:t>.</a:t>
            </a: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7" y="-51796"/>
            <a:ext cx="17065897" cy="93971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1960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годуꢀЭмма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Мошковскаяꢀ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отправила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несколько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своих</a:t>
            </a:r>
            <a:r>
              <a:rPr sz="3400" spc="38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стихотворений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на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суд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редакции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детского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журнала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«Мурзилка».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К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её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удивлению,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они</a:t>
            </a:r>
            <a:r>
              <a:rPr sz="3400" spc="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были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не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только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напечатаны,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даже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получили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высокую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оценку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Маршака</a:t>
            </a:r>
            <a:r>
              <a:rPr sz="3400" spc="12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Чуковского. Она быстро стала очень востребованным автором.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Эмма</a:t>
            </a:r>
            <a:r>
              <a:rPr sz="3400" spc="298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закончила</a:t>
            </a:r>
            <a:r>
              <a:rPr sz="3400" spc="298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музыкальную</a:t>
            </a:r>
            <a:r>
              <a:rPr sz="3400" spc="2986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карьеру,</a:t>
            </a:r>
            <a:r>
              <a:rPr sz="3400" spc="2986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полностью</a:t>
            </a:r>
            <a:r>
              <a:rPr sz="3400" spc="298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посвятив</a:t>
            </a:r>
            <a:r>
              <a:rPr sz="3400" spc="298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себя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литературе.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За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прошедшие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годы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интерес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к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творчеству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поэтессы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нисколько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не</a:t>
            </a:r>
            <a:r>
              <a:rPr sz="3400" spc="74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ослаб: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книги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активно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переиздаются,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её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стихи,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сказки,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рассказы</a:t>
            </a:r>
            <a:r>
              <a:rPr sz="3400" spc="15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продолжают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IFLHEH+Noto Serif"/>
                <a:cs typeface="IFLHEH+Noto Serif"/>
              </a:rPr>
              <a:t>переводиться на разные языки мира.</a:t>
            </a:r>
          </a:p>
        </p:txBody>
      </p:sp>
    </p:spTree>
    <p:extLst>
      <p:ext uri="{BB962C8B-B14F-4D97-AF65-F5344CB8AC3E}">
        <p14:creationId xmlns:p14="http://schemas.microsoft.com/office/powerpoint/2010/main" val="3190687747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99243" y="1417669"/>
            <a:ext cx="697523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977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Николай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Алексеевич</a:t>
            </a:r>
          </a:p>
          <a:p>
            <a:pPr marL="67687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Некрасов</a:t>
            </a: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39" y="586378"/>
            <a:ext cx="17281921" cy="7399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Классик русской поэзии, писатель и публицист.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Николай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Алексеевич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Некрасов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родился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28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ноября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(10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декабря)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1821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г.</a:t>
            </a:r>
            <a:r>
              <a:rPr sz="3500" spc="110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городе</a:t>
            </a:r>
            <a:r>
              <a:rPr sz="3500" spc="899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Немирове.</a:t>
            </a:r>
            <a:r>
              <a:rPr sz="3500" spc="273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Семья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была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многодетной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–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у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будущего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поэта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было</a:t>
            </a:r>
            <a:r>
              <a:rPr sz="3500" spc="92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13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сестер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 и братьев.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возрасте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11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лет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он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поступил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гимназию,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где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учился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до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5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класса.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500" spc="57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этот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период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Некрасов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начинает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писать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свои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первые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стихотворения</a:t>
            </a:r>
            <a:r>
              <a:rPr sz="3500" spc="3074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записывать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 их в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тетрадь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5068" y="168598"/>
            <a:ext cx="16777863" cy="871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Знаменитый русский поэт, символист, классик литературы.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Родился 15 июня 1867 </a:t>
            </a:r>
            <a:r>
              <a:rPr sz="36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года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.</a:t>
            </a:r>
            <a:endParaRPr lang="ru-RU" sz="3600" dirty="0">
              <a:solidFill>
                <a:srgbClr val="000000"/>
              </a:solidFill>
              <a:latin typeface="KMLOGU+Noto Serif"/>
              <a:cs typeface="KMLOGU+Noto Serif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Свои первые стихи поэт написал будучи десятилетним мальчиком, но мать раскритиковала его начинания, и Бальмонт больше не предпринимал попытки что-либо писать шесть лет.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WNNOE+Noto Serif"/>
                <a:ea typeface="+mn-ea"/>
                <a:cs typeface="BWNNOE+Noto Serif"/>
              </a:rPr>
              <a:t>Впервые стихи поэта были напечатаны в журнале «Живописное обозрение». Дебютный сборник стихов поэта не вызвал интереса у общественности, и поэт уничтожил весь тираж.</a:t>
            </a: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1" y="586378"/>
            <a:ext cx="17353929" cy="8489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Накопив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достаточно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средств,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издает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дебютный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сборник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своих</a:t>
            </a:r>
            <a:r>
              <a:rPr sz="3500" spc="1863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стихов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«Мечты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звуки»,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который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потерпел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неудачу.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После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этого</a:t>
            </a:r>
            <a:r>
              <a:rPr sz="3500" spc="221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Николай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Некрасов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решает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отойти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от</a:t>
            </a:r>
            <a:r>
              <a:rPr sz="3500" spc="95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стихов</a:t>
            </a:r>
            <a:r>
              <a:rPr sz="3500" spc="95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заняться</a:t>
            </a:r>
            <a:r>
              <a:rPr sz="3500" spc="95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прозой,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пишет</a:t>
            </a:r>
            <a:r>
              <a:rPr sz="3500" spc="952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повести</a:t>
            </a:r>
            <a:r>
              <a:rPr sz="3500" spc="951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и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рассказы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Некрасов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писал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страданиях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русского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народа,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сложной</a:t>
            </a:r>
            <a:r>
              <a:rPr sz="3500" spc="273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жизни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крестьянства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.</a:t>
            </a:r>
            <a:r>
              <a:rPr sz="3500" spc="966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Он</a:t>
            </a:r>
            <a:r>
              <a:rPr sz="3500" spc="966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также</a:t>
            </a:r>
            <a:r>
              <a:rPr sz="3500" spc="96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внес</a:t>
            </a:r>
            <a:r>
              <a:rPr sz="3500" spc="966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500" spc="96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литературу</a:t>
            </a:r>
            <a:r>
              <a:rPr sz="3500" spc="96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много</a:t>
            </a:r>
            <a:r>
              <a:rPr sz="3500" spc="966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нового,</a:t>
            </a:r>
            <a:r>
              <a:rPr sz="3500" spc="966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sz="3500" spc="96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частности,</a:t>
            </a:r>
            <a:r>
              <a:rPr sz="3500" spc="967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в</a:t>
            </a:r>
            <a:r>
              <a:rPr lang="ru-RU" sz="3500" dirty="0">
                <a:solidFill>
                  <a:srgbClr val="000000"/>
                </a:solidFill>
                <a:latin typeface="MIBCMJ+Noto Serif"/>
                <a:cs typeface="MIBCMJ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MIBCMJ+Noto Serif"/>
                <a:cs typeface="MIBCMJ+Noto Serif"/>
              </a:rPr>
              <a:t>своих</a:t>
            </a: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 произведениях использовал простую русскую разговорную речь.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MIBCMJ+Noto Serif"/>
                <a:cs typeface="MIBCMJ+Noto Serif"/>
              </a:rPr>
              <a:t>Писатель умер 27 декабря 1877 г. (8 января 1878).</a:t>
            </a:r>
          </a:p>
        </p:txBody>
      </p:sp>
    </p:spTree>
    <p:extLst>
      <p:ext uri="{BB962C8B-B14F-4D97-AF65-F5344CB8AC3E}">
        <p14:creationId xmlns:p14="http://schemas.microsoft.com/office/powerpoint/2010/main" val="3174024149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93318" y="1457565"/>
            <a:ext cx="553253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7589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Иван</a:t>
            </a:r>
          </a:p>
          <a:p>
            <a:pPr marL="57819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Саввич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MIBCMJ+Noto Serif"/>
                <a:cs typeface="MIBCMJ+Noto Serif"/>
              </a:rPr>
              <a:t>Никитин</a:t>
            </a: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744662"/>
            <a:ext cx="17209912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Известный русский поэт, мастер русского поэтического пейзажа.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Иван Саввич Никитин родился 21 сентября (3 октября) 1824 г.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Грамоте будущий литератор выучился рано.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Первые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стихотворения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Никитина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появились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82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1849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г.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Многие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из</a:t>
            </a:r>
            <a:r>
              <a:rPr sz="3600" spc="8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них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носили</a:t>
            </a:r>
            <a:r>
              <a:rPr sz="3600" spc="544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подражательный</a:t>
            </a:r>
            <a:r>
              <a:rPr sz="3600" spc="544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характер.</a:t>
            </a:r>
            <a:r>
              <a:rPr sz="3600" spc="544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Дебютировал</a:t>
            </a:r>
            <a:r>
              <a:rPr sz="3600" spc="544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544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печати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стихотворением «</a:t>
            </a:r>
            <a:r>
              <a:rPr sz="36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Русь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»</a:t>
            </a: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-62367"/>
            <a:ext cx="17209912" cy="874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Иван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очень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любил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русскую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природу,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что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можно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прочесть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205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пронзительных</a:t>
            </a:r>
            <a:r>
              <a:rPr sz="3600" spc="170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600" spc="170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вдохновенно</a:t>
            </a:r>
            <a:r>
              <a:rPr sz="3600" spc="170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написанных</a:t>
            </a:r>
            <a:r>
              <a:rPr sz="3600" spc="170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стихах.</a:t>
            </a:r>
            <a:r>
              <a:rPr sz="3600" spc="443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172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  <a:r>
              <a:rPr sz="3600" spc="172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поэзии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прослеживается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настоящее</a:t>
            </a:r>
            <a:r>
              <a:rPr sz="3600" spc="26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глубокое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чувство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любви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к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своей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родине</a:t>
            </a:r>
            <a:r>
              <a:rPr sz="3600" spc="26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600" spc="26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к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своему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народу.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главной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темой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14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творчестве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была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природа,</a:t>
            </a:r>
            <a:r>
              <a:rPr sz="3600" spc="1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тяжелый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труд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простого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человека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600" spc="1901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беспросветность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600" spc="1901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жизни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крестьян.</a:t>
            </a:r>
            <a:r>
              <a:rPr sz="3600" spc="1902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Он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выражал свой протест против несправедливо устроенного мира.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Здоровье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Ивана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всегда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было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слабым.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Поэт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ушел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из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жизни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16</a:t>
            </a:r>
            <a:r>
              <a:rPr sz="3600" spc="71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октября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OCHSR+Noto Serif"/>
                <a:cs typeface="NOCHSR+Noto Serif"/>
              </a:rPr>
              <a:t>1861 г., в Воронеже.</a:t>
            </a:r>
          </a:p>
        </p:txBody>
      </p:sp>
    </p:spTree>
    <p:extLst>
      <p:ext uri="{BB962C8B-B14F-4D97-AF65-F5344CB8AC3E}">
        <p14:creationId xmlns:p14="http://schemas.microsoft.com/office/powerpoint/2010/main" val="2950121585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93779" y="1450430"/>
            <a:ext cx="737930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173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Николай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Николаевич</a:t>
            </a:r>
          </a:p>
          <a:p>
            <a:pPr marL="187910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Носов</a:t>
            </a: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-263450"/>
            <a:ext cx="17137904" cy="97210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Русский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писатель,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драматург,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режиссер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киносценарист,</a:t>
            </a:r>
            <a:r>
              <a:rPr sz="3400" spc="24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лауреат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Сталинской</a:t>
            </a:r>
            <a:r>
              <a:rPr sz="3400" spc="336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премии</a:t>
            </a:r>
            <a:r>
              <a:rPr sz="3400" spc="336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третьей</a:t>
            </a:r>
            <a:r>
              <a:rPr sz="3400" spc="336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степени,</a:t>
            </a:r>
            <a:r>
              <a:rPr sz="3400" spc="3362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автор</a:t>
            </a:r>
            <a:r>
              <a:rPr sz="3400" spc="336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известных</a:t>
            </a:r>
            <a:r>
              <a:rPr sz="3400" spc="336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детских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произведений о Незнайке.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Носов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Николай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Николаевич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родился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10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(23)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ноября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1908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года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Киеве</a:t>
            </a:r>
            <a:r>
              <a:rPr sz="3400" spc="63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семье артиста эстрады.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Детская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литература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стала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живо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интересовать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Носова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конце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20-х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годов,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когда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у</a:t>
            </a:r>
            <a:r>
              <a:rPr sz="3400" spc="174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него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родился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сын.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Любящий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</a:t>
            </a:r>
            <a:r>
              <a:rPr sz="3400" spc="174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внимательный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отец</a:t>
            </a:r>
            <a:r>
              <a:rPr sz="3400" spc="17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просто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рассказывал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сказки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своему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ребенку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и,</a:t>
            </a:r>
            <a:r>
              <a:rPr sz="3400" spc="152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видя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его</a:t>
            </a:r>
            <a:r>
              <a:rPr sz="3400" spc="152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заинтересованность,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решил</a:t>
            </a:r>
            <a:r>
              <a:rPr sz="34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писать</a:t>
            </a:r>
            <a:r>
              <a:rPr sz="34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для</a:t>
            </a:r>
            <a:r>
              <a:rPr sz="34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всех</a:t>
            </a:r>
            <a:r>
              <a:rPr sz="34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детей.</a:t>
            </a:r>
            <a:r>
              <a:rPr sz="3400" spc="129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endParaRPr sz="3400" dirty="0">
              <a:solidFill>
                <a:srgbClr val="000000"/>
              </a:solidFill>
              <a:latin typeface="OWNQDO+Noto Serif"/>
              <a:cs typeface="OWNQDO+Noto Serif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1176710"/>
            <a:ext cx="17425937" cy="6785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sz="36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1938</a:t>
            </a:r>
            <a:r>
              <a:rPr sz="36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году</a:t>
            </a:r>
            <a:r>
              <a:rPr sz="36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был</a:t>
            </a:r>
            <a:r>
              <a:rPr sz="36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опубликован</a:t>
            </a:r>
            <a:r>
              <a:rPr sz="3600" spc="12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первый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рассказ Носова, писатель назвал его «Затейники».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Носов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писал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о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самых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главных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вещах,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которые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происходят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между</a:t>
            </a:r>
            <a:r>
              <a:rPr sz="3600" spc="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детским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и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подростковым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возрастом.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Его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книги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—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это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размышления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о</a:t>
            </a:r>
            <a:r>
              <a:rPr sz="3600" spc="65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растущем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человеке, его самого, его родителей и друзей о том, каким он будет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26 июля 1976 детский писатель</a:t>
            </a:r>
            <a:r>
              <a:rPr sz="3600" spc="95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умер.</a:t>
            </a:r>
          </a:p>
        </p:txBody>
      </p:sp>
    </p:spTree>
    <p:extLst>
      <p:ext uri="{BB962C8B-B14F-4D97-AF65-F5344CB8AC3E}">
        <p14:creationId xmlns:p14="http://schemas.microsoft.com/office/powerpoint/2010/main" val="234896072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53661" y="1352150"/>
            <a:ext cx="6524290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252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Владимир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Федорович</a:t>
            </a:r>
          </a:p>
          <a:p>
            <a:pPr marL="3452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Одоевский</a:t>
            </a: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528638"/>
            <a:ext cx="16921880" cy="7528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Русский</a:t>
            </a:r>
            <a:r>
              <a:rPr sz="3500" spc="416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писатель</a:t>
            </a:r>
            <a:r>
              <a:rPr sz="3500" spc="416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500" spc="935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один</a:t>
            </a:r>
            <a:r>
              <a:rPr sz="3500" spc="41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из</a:t>
            </a:r>
            <a:r>
              <a:rPr sz="3500" spc="41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основоположников</a:t>
            </a:r>
            <a:r>
              <a:rPr sz="3500" spc="419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русского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музыкознания.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Владимир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Федорович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Одоевский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родился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500" spc="34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Москве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30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июля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(11</a:t>
            </a:r>
            <a:r>
              <a:rPr sz="3500" spc="341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августа)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1803 г.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Писать Одоевский начал еще во время обучения в пансионе.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Самой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известной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его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книгой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стал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сборник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«Пестрые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сказки»,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куда</a:t>
            </a:r>
            <a:r>
              <a:rPr sz="3500" spc="24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вошло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знаменитое произведение для детей «Городок в </a:t>
            </a:r>
            <a:r>
              <a:rPr sz="35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табакерке</a:t>
            </a:r>
            <a:r>
              <a:rPr sz="3500" dirty="0">
                <a:solidFill>
                  <a:srgbClr val="000000"/>
                </a:solidFill>
                <a:latin typeface="EVEJSI+Noto Serif"/>
                <a:cs typeface="EVEJSI+Noto Serif"/>
              </a:rPr>
              <a:t>».</a:t>
            </a: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47557"/>
            <a:ext cx="17137904" cy="86901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Современники</a:t>
            </a:r>
            <a:r>
              <a:rPr sz="3600" spc="53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писателя</a:t>
            </a:r>
            <a:r>
              <a:rPr sz="3600" spc="53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сравнивали</a:t>
            </a:r>
            <a:r>
              <a:rPr sz="3600" spc="53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детские</a:t>
            </a:r>
            <a:r>
              <a:rPr sz="3600" spc="53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произведения</a:t>
            </a:r>
            <a:r>
              <a:rPr sz="3600" spc="53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Одоевского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с шедеврами Ганса Христиана Андерсена.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биографии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Одоевского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большое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место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занимает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музыка,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которой</a:t>
            </a:r>
            <a:r>
              <a:rPr sz="3600" spc="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он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увлекался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с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ранних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лет,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особенно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ее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теоретической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частью.</a:t>
            </a:r>
            <a:r>
              <a:rPr sz="3600" spc="128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Изучив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огромное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количество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материала,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он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пришел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к</a:t>
            </a:r>
            <a:r>
              <a:rPr sz="3600" spc="12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мнению,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что</a:t>
            </a:r>
            <a:r>
              <a:rPr sz="3600" spc="1293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музыка</a:t>
            </a:r>
          </a:p>
          <a:p>
            <a:pPr algn="just">
              <a:lnSpc>
                <a:spcPct val="200000"/>
              </a:lnSpc>
              <a:spcBef>
                <a:spcPts val="136"/>
              </a:spcBef>
            </a:pP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базируется на математических </a:t>
            </a:r>
            <a:r>
              <a:rPr sz="36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законах</a:t>
            </a:r>
            <a:r>
              <a:rPr sz="3600" dirty="0">
                <a:solidFill>
                  <a:srgbClr val="000000"/>
                </a:solidFill>
                <a:latin typeface="EVEJSI+Noto Serif"/>
                <a:cs typeface="EVEJSI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EVEJSI+Noto Serif"/>
                <a:cs typeface="EVEJSI+Noto Serif"/>
              </a:rPr>
              <a:t> Скончался Владимир Федорович 27 февраля (11 марта) 1869 г. в Москве.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EVEJSI+Noto Serif"/>
              <a:cs typeface="EVEJSI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230732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267779" y="312614"/>
            <a:ext cx="17752442" cy="88215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Родился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Аким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городе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Галич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1923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году.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него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был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младший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брат</a:t>
            </a:r>
            <a:r>
              <a:rPr sz="3600" spc="85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замечательные</a:t>
            </a:r>
            <a:r>
              <a:rPr sz="3600" spc="257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гостеприимные</a:t>
            </a:r>
            <a:r>
              <a:rPr sz="3600" spc="257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родители,</a:t>
            </a:r>
            <a:r>
              <a:rPr sz="3600" spc="257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которые</a:t>
            </a:r>
            <a:r>
              <a:rPr sz="3600" spc="257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любили</a:t>
            </a:r>
            <a:r>
              <a:rPr sz="3600" spc="257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музыку,</a:t>
            </a:r>
          </a:p>
          <a:p>
            <a:pPr marL="0" marR="0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книги, песни и играли на разных инструментах.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Отца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Акима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направили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на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работу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Москву,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они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отправились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21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столицу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всей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семьей.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Здесь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поэт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учился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средней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школе,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причем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очень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успешно.</a:t>
            </a:r>
            <a:r>
              <a:rPr sz="3600" spc="4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него многое получалось, в том числе он уже писал простые стихи.</a:t>
            </a:r>
          </a:p>
          <a:p>
            <a:pPr marL="0" marR="0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Яков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писал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«взрослые»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стихи,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потом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понял,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что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лучше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всего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</a:t>
            </a:r>
            <a:r>
              <a:rPr sz="3600" spc="113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него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получаются стихи для </a:t>
            </a:r>
            <a:r>
              <a:rPr sz="36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детей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55068" y="672654"/>
            <a:ext cx="16777864" cy="7662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1920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году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из-за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плохого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самочувствия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жены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и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дочери,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уехал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с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ними</a:t>
            </a:r>
            <a:r>
              <a:rPr sz="3600" spc="505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во</a:t>
            </a:r>
            <a:r>
              <a:rPr lang="ru-RU" sz="36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Францию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. Больше в Россию он не </a:t>
            </a:r>
            <a:r>
              <a:rPr sz="36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возвращался</a:t>
            </a:r>
            <a:r>
              <a:rPr sz="3600" dirty="0">
                <a:solidFill>
                  <a:srgbClr val="000000"/>
                </a:solidFill>
                <a:latin typeface="KMLOGU+Noto Serif"/>
                <a:cs typeface="KMLOGU+Noto Serif"/>
              </a:rPr>
              <a:t>.</a:t>
            </a:r>
            <a:endParaRPr lang="ru-RU" sz="3600" dirty="0">
              <a:solidFill>
                <a:srgbClr val="000000"/>
              </a:solidFill>
              <a:latin typeface="KMLOGU+Noto Serif"/>
              <a:cs typeface="KMLOGU+Noto Serif"/>
            </a:endParaRP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KMLOGU+Noto Serif"/>
                <a:cs typeface="KMLOGU+Noto Serif"/>
              </a:rPr>
              <a:t>Жизнь на чужбине становилась тяжелее, здоровье поэта ухудшилось,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KMLOGU+Noto Serif"/>
                <a:cs typeface="KMLOGU+Noto Serif"/>
              </a:rPr>
              <a:t>были проблемы с деньгами.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KMLOGU+Noto Serif"/>
                <a:cs typeface="KMLOGU+Noto Serif"/>
              </a:rPr>
              <a:t>23 декабря 1942 года Бальмонт умер от воспаления легких.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endParaRPr lang="ru-RU" sz="3600" dirty="0">
              <a:solidFill>
                <a:srgbClr val="000000"/>
              </a:solidFill>
              <a:latin typeface="KMLOGU+Noto Serif"/>
              <a:cs typeface="KMLOGU+Noto Serif"/>
            </a:endParaRP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KMLOGU+Noto Serif"/>
              <a:cs typeface="KMLOGU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33394532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59749" y="1463762"/>
            <a:ext cx="6615261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806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Натанович</a:t>
            </a:r>
          </a:p>
          <a:p>
            <a:pPr marL="142755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Орлов</a:t>
            </a: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744662"/>
            <a:ext cx="17065896" cy="72529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400" dirty="0">
                <a:solidFill>
                  <a:srgbClr val="000000"/>
                </a:solidFill>
                <a:latin typeface="OTAPNI+Noto Serif"/>
                <a:cs typeface="OTAPNI+Noto Serif"/>
              </a:rPr>
              <a:t>Родился 8 сентября 1930 года в Симферополе.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юношеские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годы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он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успел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поработать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слесарем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и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матросом,</a:t>
            </a:r>
            <a:r>
              <a:rPr sz="3400" spc="100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растирал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краски</a:t>
            </a:r>
            <a:r>
              <a:rPr sz="3400" spc="1386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художественной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мастерской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и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портняжил...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При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этом</a:t>
            </a:r>
            <a:r>
              <a:rPr sz="3400" spc="1387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Володя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писал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стихи.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Первые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публикации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его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стихов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стали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появляться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28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крымских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газетах.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Он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писал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их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постоянно,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даже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когда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шил.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Пришлось</a:t>
            </a:r>
            <a:r>
              <a:rPr sz="3400" spc="1574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сменить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профессию.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пошел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работать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типографию,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потом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85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редакцию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евпаторийской газеты. Дорос до заместителя главного </a:t>
            </a:r>
            <a:r>
              <a:rPr sz="3400" dirty="0" err="1">
                <a:solidFill>
                  <a:srgbClr val="000000"/>
                </a:solidFill>
                <a:latin typeface="OTAPNI+Noto Serif"/>
                <a:cs typeface="OTAPNI+Noto Serif"/>
              </a:rPr>
              <a:t>редактора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.</a:t>
            </a: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528638"/>
            <a:ext cx="17372368" cy="7265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OTAPNI+Noto Serif"/>
                <a:cs typeface="OTAPNI+Noto Serif"/>
              </a:rPr>
              <a:t>Многие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стихи,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вошедшие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первые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книжки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Владимира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Орлова,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давно</a:t>
            </a:r>
            <a:r>
              <a:rPr sz="3400" spc="39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уже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стали классикой детской литературы.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Перу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Владимира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Орлова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-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драматурга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принадлежит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около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двух</a:t>
            </a:r>
            <a:r>
              <a:rPr sz="3400" spc="908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десятков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пьес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для</a:t>
            </a:r>
            <a:r>
              <a:rPr sz="3400" spc="2061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кукольных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театров,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из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которых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самая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известная,</a:t>
            </a:r>
            <a:r>
              <a:rPr sz="3400" spc="2062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"Золотой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цыпленок".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Владимир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Натанович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Орлов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скончался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25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ноября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1999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года.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На</a:t>
            </a:r>
            <a:r>
              <a:rPr sz="3400" spc="1249" dirty="0">
                <a:solidFill>
                  <a:srgbClr val="000000"/>
                </a:solidFill>
                <a:latin typeface="OTAPNI+Noto Serif"/>
                <a:cs typeface="OTAPNI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родине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TAPNI+Noto Serif"/>
                <a:cs typeface="OTAPNI+Noto Serif"/>
              </a:rPr>
              <a:t>писателя его имя носит Крымская республиканская детская библиотека.</a:t>
            </a:r>
          </a:p>
        </p:txBody>
      </p:sp>
    </p:spTree>
    <p:extLst>
      <p:ext uri="{BB962C8B-B14F-4D97-AF65-F5344CB8AC3E}">
        <p14:creationId xmlns:p14="http://schemas.microsoft.com/office/powerpoint/2010/main" val="252893008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62317" y="1484705"/>
            <a:ext cx="911892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924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Валентина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Александровна</a:t>
            </a:r>
          </a:p>
          <a:p>
            <a:pPr marL="250418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Осеева</a:t>
            </a: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168598"/>
            <a:ext cx="16993888" cy="8337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Советская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писательница,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педагог.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Автор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детских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книг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о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добре</a:t>
            </a:r>
            <a:r>
              <a:rPr sz="3400" spc="282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справедливости. Валентина Осеева родилась 15 апреля 1902 года в Киеве.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Будучи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ученицей,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Валя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мечтала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стать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актрисой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служить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400" spc="163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театре.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Получив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школьный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аттестат,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она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сдала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вступительный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экзамен</a:t>
            </a:r>
            <a:r>
              <a:rPr sz="3400" spc="250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Киевский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институт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имени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Лысенко,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стала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студенткой</a:t>
            </a:r>
            <a:r>
              <a:rPr sz="3400" spc="20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факультета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драматургии.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Однако,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вскоре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семье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пришлось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переехать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400" spc="2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Москву.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Девушка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была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вынуждена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бросить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театральный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институт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попрощаться</a:t>
            </a:r>
            <a:r>
              <a:rPr sz="3400" spc="2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мечтой </a:t>
            </a:r>
            <a:r>
              <a:rPr sz="34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детства</a:t>
            </a:r>
            <a:r>
              <a:rPr sz="34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1032" y="1176710"/>
            <a:ext cx="17438987" cy="7315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Публикация</a:t>
            </a:r>
            <a:r>
              <a:rPr sz="3500" spc="271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произведений</a:t>
            </a:r>
            <a:r>
              <a:rPr sz="3500" spc="271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Осеевой</a:t>
            </a:r>
            <a:r>
              <a:rPr sz="3500" spc="271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началась</a:t>
            </a:r>
            <a:r>
              <a:rPr sz="3500" spc="271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с</a:t>
            </a:r>
            <a:r>
              <a:rPr sz="3500" spc="2711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рассказа</a:t>
            </a:r>
            <a:r>
              <a:rPr sz="3500" spc="2712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«Гришка»,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который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она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отнесла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редакцию,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поддавшись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уговорам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детей.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Книга</a:t>
            </a:r>
            <a:r>
              <a:rPr sz="3500" spc="1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была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издана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1937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году,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а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еще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через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три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года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маленькие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книголюбы</a:t>
            </a:r>
            <a:r>
              <a:rPr sz="3500" spc="184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удовольствием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зачитывались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повестями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рассказами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из</a:t>
            </a:r>
            <a:r>
              <a:rPr sz="3500" spc="24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сборника</a:t>
            </a:r>
          </a:p>
          <a:p>
            <a:pPr algn="just">
              <a:lnSpc>
                <a:spcPct val="200000"/>
              </a:lnSpc>
              <a:spcBef>
                <a:spcPts val="122"/>
              </a:spcBef>
            </a:pP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«Рыжий </a:t>
            </a:r>
            <a:r>
              <a:rPr sz="35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кот</a:t>
            </a:r>
            <a:r>
              <a:rPr sz="3500" dirty="0">
                <a:solidFill>
                  <a:srgbClr val="000000"/>
                </a:solidFill>
                <a:latin typeface="ABPLDV+Noto Serif"/>
                <a:cs typeface="ABPLDV+Noto Serif"/>
              </a:rPr>
              <a:t>».</a:t>
            </a:r>
            <a:r>
              <a:rPr lang="ru-RU" sz="3500" dirty="0">
                <a:solidFill>
                  <a:srgbClr val="000000"/>
                </a:solidFill>
                <a:latin typeface="ABPLDV+Noto Serif"/>
                <a:cs typeface="ABPLDV+Noto Serif"/>
              </a:rPr>
              <a:t> В июле 1969 года, в возрасте 67 лет Валентина Осеева скончалась.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ABPLDV+Noto Serif"/>
              <a:cs typeface="ABPLDV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510100980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44746" y="1483192"/>
            <a:ext cx="810651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377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Григорий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Бенционович</a:t>
            </a:r>
          </a:p>
          <a:p>
            <a:pPr marL="230252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Остер</a:t>
            </a: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9064" y="600646"/>
            <a:ext cx="16841973" cy="763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5338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Русский</a:t>
            </a:r>
            <a:r>
              <a:rPr sz="3600" spc="158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писатель,</a:t>
            </a:r>
            <a:r>
              <a:rPr sz="3600" spc="158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сценарист,</a:t>
            </a:r>
            <a:r>
              <a:rPr sz="3600" spc="158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драматург,</a:t>
            </a:r>
            <a:r>
              <a:rPr sz="3600" spc="158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телеведущий,</a:t>
            </a:r>
            <a:r>
              <a:rPr sz="3600" spc="158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создатель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жанра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«Вредных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советов»,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автор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сценариев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к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мультфильмам</a:t>
            </a:r>
            <a:r>
              <a:rPr sz="3600" spc="2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«Котёнок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по имени Гав», «Бабушка Удава», «38 попугаев»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Григорий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Бенционович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Остер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родился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27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ноября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1947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года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600" spc="757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Одессе.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Остер с ранних лет увлекался литературой и сам писал стихи.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Первый</a:t>
            </a:r>
            <a:r>
              <a:rPr sz="3600" spc="77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сборник</a:t>
            </a:r>
            <a:r>
              <a:rPr sz="3600" spc="77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стихотворений</a:t>
            </a:r>
            <a:r>
              <a:rPr sz="3600" spc="77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Григория</a:t>
            </a:r>
            <a:r>
              <a:rPr sz="3600" spc="77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Остера,</a:t>
            </a:r>
            <a:r>
              <a:rPr sz="3600" spc="77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предназначенный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для взрослых читателей, вышел в 1974 году.</a:t>
            </a: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75048" y="528638"/>
            <a:ext cx="17137904" cy="7623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Серия «Вредные советы» писалась для публикации в разных журналах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VVEQGL+Noto Serif"/>
                <a:cs typeface="VVEQGL+Noto Serif"/>
              </a:rPr>
              <a:t>в виде небольших стихотворений.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VVEQGL+Noto Serif"/>
                <a:cs typeface="VVEQGL+Noto Serif"/>
              </a:rPr>
              <a:t>Первый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вредный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совет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«Храбрый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повар»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был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опубликован</a:t>
            </a:r>
            <a:r>
              <a:rPr sz="3600" spc="271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в</a:t>
            </a:r>
            <a:r>
              <a:rPr sz="3600" spc="270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журнале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«Колобок» в 1983 году. Затем, один за другим, появились остальные.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Книги</a:t>
            </a:r>
            <a:r>
              <a:rPr sz="3600" spc="854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Остера</a:t>
            </a:r>
            <a:r>
              <a:rPr sz="3600" spc="854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наполнены</a:t>
            </a:r>
            <a:r>
              <a:rPr sz="3600" spc="854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загадками,</a:t>
            </a:r>
            <a:r>
              <a:rPr sz="3600" spc="8549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неожиданными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словосочетаниями</a:t>
            </a:r>
            <a:r>
              <a:rPr sz="3600" spc="36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и</a:t>
            </a:r>
            <a:r>
              <a:rPr sz="3600" spc="3673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интересными</a:t>
            </a:r>
            <a:r>
              <a:rPr sz="3600" spc="36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фактами.</a:t>
            </a:r>
            <a:r>
              <a:rPr sz="3600" spc="36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Они</a:t>
            </a:r>
            <a:r>
              <a:rPr sz="3600" spc="36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не</a:t>
            </a:r>
            <a:r>
              <a:rPr sz="3600" spc="3674" dirty="0">
                <a:solidFill>
                  <a:srgbClr val="000000"/>
                </a:solidFill>
                <a:latin typeface="VVEQGL+Noto Serif"/>
                <a:cs typeface="VVEQGL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только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VVEQGL+Noto Serif"/>
                <a:cs typeface="VVEQGL+Noto Serif"/>
              </a:rPr>
              <a:t>развлекают, но и помогают развитию речи, развивают воображение.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82776022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49765" y="1379687"/>
            <a:ext cx="732126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8416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Борис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Леонидович</a:t>
            </a:r>
          </a:p>
          <a:p>
            <a:pPr marL="50943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Пастернак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65352" y="1336255"/>
            <a:ext cx="802559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9319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Евгений</a:t>
            </a:r>
          </a:p>
          <a:p>
            <a:pPr marL="65305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Абрамович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MMEVG+Noto Serif"/>
                <a:cs typeface="LMMEVG+Noto Serif"/>
              </a:rPr>
              <a:t>Баратынский</a:t>
            </a: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816670"/>
            <a:ext cx="17137904" cy="63355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Русский</a:t>
            </a:r>
            <a:r>
              <a:rPr sz="3500" spc="8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писатель,</a:t>
            </a:r>
            <a:r>
              <a:rPr sz="3500" spc="8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поэт</a:t>
            </a:r>
            <a:r>
              <a:rPr sz="3500" spc="8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и</a:t>
            </a:r>
            <a:r>
              <a:rPr sz="3500" spc="8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прозаик.</a:t>
            </a:r>
            <a:r>
              <a:rPr sz="3500" spc="8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Автор</a:t>
            </a:r>
            <a:r>
              <a:rPr sz="3500" spc="250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множества</a:t>
            </a:r>
            <a:r>
              <a:rPr sz="35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переводов</a:t>
            </a:r>
            <a:r>
              <a:rPr sz="35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с</a:t>
            </a:r>
            <a:r>
              <a:rPr sz="35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других</a:t>
            </a:r>
            <a:r>
              <a:rPr lang="ru-RU" sz="35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языков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,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сборников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стихотворений,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повестей,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статей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и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эссе.</a:t>
            </a:r>
            <a:r>
              <a:rPr sz="3500" spc="24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Лауреат</a:t>
            </a:r>
            <a:r>
              <a:rPr lang="ru-RU" sz="35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Нобелевской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 премии в области литературы.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Родился 29 января (10 февраля) 1890 года в Москве.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Первые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стихи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Пастернак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написал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в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19</a:t>
            </a:r>
            <a:r>
              <a:rPr sz="3500" spc="5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лет,</a:t>
            </a:r>
            <a:r>
              <a:rPr sz="3500" spc="205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первое</a:t>
            </a:r>
            <a:r>
              <a:rPr sz="3500" spc="58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время</a:t>
            </a:r>
            <a:r>
              <a:rPr sz="3500" spc="58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он</a:t>
            </a:r>
            <a:r>
              <a:rPr sz="3500" spc="58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умалчивал</a:t>
            </a:r>
            <a:r>
              <a:rPr sz="3500" spc="58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о</a:t>
            </a:r>
            <a:r>
              <a:rPr lang="ru-RU" sz="35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своем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 увлечении </a:t>
            </a:r>
            <a:r>
              <a:rPr sz="35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поэзией</a:t>
            </a:r>
            <a:r>
              <a:rPr sz="35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168598"/>
            <a:ext cx="16561840" cy="8851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2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Самые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первые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сборники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стихотворений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–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“Близнец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в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тучах”,</a:t>
            </a:r>
            <a:r>
              <a:rPr sz="3200" spc="173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“Поверх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барьеров”. Книга стихов “Сестра моя — жизнь”,</a:t>
            </a:r>
            <a:r>
              <a:rPr sz="3200" spc="93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сделала поэта известным.</a:t>
            </a:r>
          </a:p>
          <a:p>
            <a:pPr marL="166389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Писатель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занимается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переводами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грузинского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языка,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а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также</a:t>
            </a:r>
            <a:r>
              <a:rPr sz="3200" spc="44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переводит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Уильяма</a:t>
            </a:r>
            <a:r>
              <a:rPr sz="3200" spc="2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Шекспира,</a:t>
            </a:r>
            <a:r>
              <a:rPr sz="3200" spc="2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Гёте,</a:t>
            </a:r>
            <a:r>
              <a:rPr sz="3200" spc="22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Фридриха</a:t>
            </a:r>
            <a:r>
              <a:rPr sz="3200" spc="2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Шиллера</a:t>
            </a:r>
            <a:r>
              <a:rPr sz="3200" spc="23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и</a:t>
            </a:r>
            <a:r>
              <a:rPr sz="3200" spc="23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др.</a:t>
            </a:r>
            <a:r>
              <a:rPr sz="3200" spc="23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Перевод</a:t>
            </a:r>
            <a:r>
              <a:rPr sz="3200" spc="23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произведений</a:t>
            </a:r>
            <a:r>
              <a:rPr sz="3200" spc="23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1934 года стал регулярным и продолжался вплоть до смерти поэта.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Роман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“Доктор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Живаго”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–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вершина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творчества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Пастернака,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как</a:t>
            </a:r>
            <a:r>
              <a:rPr sz="3200" spc="8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прозаика.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Его он писал долгие 10 лет, получил за него Нобелевскую премию.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Пастернак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пережил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инфаркт,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но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он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продолжал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творить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и</a:t>
            </a:r>
            <a:r>
              <a:rPr sz="3200" spc="135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развиваться.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NTOFMG+Noto Serif"/>
                <a:cs typeface="NTOFMG+Noto Serif"/>
              </a:rPr>
              <a:t>Страшная болезнь – рак легкого, привела к смерти Пастернака 30 мая 1960 г.</a:t>
            </a:r>
          </a:p>
        </p:txBody>
      </p:sp>
    </p:spTree>
    <p:extLst>
      <p:ext uri="{BB962C8B-B14F-4D97-AF65-F5344CB8AC3E}">
        <p14:creationId xmlns:p14="http://schemas.microsoft.com/office/powerpoint/2010/main" val="3783239608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36467" y="1286624"/>
            <a:ext cx="76801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06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Константин</a:t>
            </a:r>
          </a:p>
          <a:p>
            <a:pPr marL="39692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Георгиевич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DMRJG+Noto Serif"/>
                <a:cs typeface="BDMRJG+Noto Serif"/>
              </a:rPr>
              <a:t>Паустовский</a:t>
            </a: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816670"/>
            <a:ext cx="17281920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Советский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писатель,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классик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русской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литературы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ХХ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века.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600" spc="1733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своем</a:t>
            </a:r>
            <a:r>
              <a:rPr lang="ru-RU" sz="360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творчестве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воспевал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красоту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природы,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писал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поучительные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сказки</a:t>
            </a:r>
            <a:r>
              <a:rPr sz="3600" spc="122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рассказы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 для детей.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Родился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Константин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Георгиевич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19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(31)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мая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1892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года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Москве.</a:t>
            </a:r>
            <a:r>
              <a:rPr sz="3600" spc="149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Во</a:t>
            </a:r>
            <a:r>
              <a:rPr lang="ru-RU" sz="360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времена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учебы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гимназии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Паустовский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пишет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свой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первый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рассказ</a:t>
            </a:r>
            <a:r>
              <a:rPr sz="3600" spc="24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“На</a:t>
            </a:r>
            <a:r>
              <a:rPr lang="ru-RU" sz="3600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воде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” и публикует в</a:t>
            </a:r>
            <a:r>
              <a:rPr sz="3600" spc="95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журнале «</a:t>
            </a:r>
            <a:r>
              <a:rPr sz="36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Огни</a:t>
            </a:r>
            <a:r>
              <a:rPr sz="3600" dirty="0">
                <a:solidFill>
                  <a:srgbClr val="000000"/>
                </a:solidFill>
                <a:latin typeface="BDMRJG+Noto Serif"/>
                <a:cs typeface="BDMRJG+Noto Serif"/>
              </a:rPr>
              <a:t>».</a:t>
            </a:r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168598"/>
            <a:ext cx="16921880" cy="8043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BDMRJG+Noto Serif"/>
                <a:cs typeface="BDMRJG+Noto Serif"/>
              </a:rPr>
              <a:t>Стоит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подчеркнуть,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что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1916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году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было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начато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его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первое</a:t>
            </a:r>
            <a:r>
              <a:rPr sz="3400" spc="89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произведение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«Романтики».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Работа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над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этим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романом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продолжалась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целых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7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лет</a:t>
            </a:r>
            <a:r>
              <a:rPr sz="3400" spc="1082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была окончена в 1923 году, а напечатан роман был лишь в 1935 году.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Первый сборник рассказов «Встречные корабли» вышел в свет в 1928 г.</a:t>
            </a:r>
          </a:p>
          <a:p>
            <a:pPr marL="169664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1965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был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номинирован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на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Нобелевскую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премию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по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литературе,</a:t>
            </a:r>
            <a:r>
              <a:rPr sz="3400" spc="397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но</a:t>
            </a:r>
            <a:r>
              <a:rPr sz="3400" spc="396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ее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не </a:t>
            </a:r>
            <a:r>
              <a:rPr sz="3400" dirty="0" err="1">
                <a:solidFill>
                  <a:srgbClr val="000000"/>
                </a:solidFill>
                <a:latin typeface="BDMRJG+Noto Serif"/>
                <a:cs typeface="BDMRJG+Noto Serif"/>
              </a:rPr>
              <a:t>получил</a:t>
            </a:r>
            <a:r>
              <a:rPr sz="3400" dirty="0">
                <a:solidFill>
                  <a:srgbClr val="000000"/>
                </a:solidFill>
                <a:latin typeface="BDMRJG+Noto Serif"/>
                <a:cs typeface="BDMRJG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 Константин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Паустовский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длительное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время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болел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.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Скончался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писатель</a:t>
            </a:r>
            <a:r>
              <a:rPr lang="ru-RU" sz="3400" spc="74" dirty="0">
                <a:solidFill>
                  <a:srgbClr val="000000"/>
                </a:solidFill>
                <a:latin typeface="BDMRJG+Noto Serif"/>
                <a:cs typeface="BDMRJG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BDMRJG+Noto Serif"/>
                <a:cs typeface="BDMRJG+Noto Serif"/>
              </a:rPr>
              <a:t>4 июля 1968 г. в Москве.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BDMRJG+Noto Serif"/>
              <a:cs typeface="BDMRJG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37117085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92171" y="2584393"/>
            <a:ext cx="4217047" cy="3257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528"/>
              </a:lnSpc>
              <a:spcBef>
                <a:spcPts val="0"/>
              </a:spcBef>
              <a:spcAft>
                <a:spcPts val="0"/>
              </a:spcAft>
            </a:pPr>
            <a:r>
              <a:rPr sz="9200" dirty="0">
                <a:solidFill>
                  <a:srgbClr val="000000"/>
                </a:solidFill>
                <a:latin typeface="SKKELR+Noto Serif"/>
                <a:cs typeface="SKKELR+Noto Serif"/>
              </a:rPr>
              <a:t>Шарль</a:t>
            </a:r>
          </a:p>
          <a:p>
            <a:pPr marL="219670" marR="0">
              <a:lnSpc>
                <a:spcPts val="12528"/>
              </a:lnSpc>
              <a:spcBef>
                <a:spcPts val="346"/>
              </a:spcBef>
              <a:spcAft>
                <a:spcPts val="0"/>
              </a:spcAft>
            </a:pPr>
            <a:r>
              <a:rPr sz="9200" dirty="0">
                <a:solidFill>
                  <a:srgbClr val="000000"/>
                </a:solidFill>
                <a:latin typeface="SKKELR+Noto Serif"/>
                <a:cs typeface="SKKELR+Noto Serif"/>
              </a:rPr>
              <a:t>Перро</a:t>
            </a: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4" y="96590"/>
            <a:ext cx="16705856" cy="83891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Французский поэт, писатель, теоретик искусства, литературный критик.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Шарль Перро появился на свет 12 января 1628 года в Париже.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семействе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Перро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литературным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даром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был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наделен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не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только</a:t>
            </a:r>
            <a:r>
              <a:rPr sz="3400" spc="4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Шарль.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Он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писал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пьесы,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рассказы</a:t>
            </a:r>
            <a:r>
              <a:rPr sz="3400" spc="216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400" spc="216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статьи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  <a:r>
              <a:rPr sz="3400" spc="216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сотрудничестве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со</a:t>
            </a:r>
            <a:r>
              <a:rPr sz="3400" spc="216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своими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братьями.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Написанием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сказок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Перро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занялся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совершенно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случайно.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Еслиꢀкратко,</a:t>
            </a:r>
            <a:r>
              <a:rPr sz="3400" spc="39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те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годы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светском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обществе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одним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из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популярных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развлечений,</a:t>
            </a:r>
            <a:r>
              <a:rPr sz="3400" spc="6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чтение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сказок.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endParaRPr sz="3400" dirty="0">
              <a:solidFill>
                <a:srgbClr val="000000"/>
              </a:solidFill>
              <a:latin typeface="SKKELR+Noto Serif"/>
              <a:cs typeface="SKKELR+Noto Serif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456630"/>
            <a:ext cx="16633848" cy="8043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Шарль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Перро,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не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придавая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этому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особого</a:t>
            </a:r>
            <a:r>
              <a:rPr sz="3400" spc="171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значения,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опубликовал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сказочные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рассказы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«Ослиная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шкура»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400" spc="28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«Смешные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желания»,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а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спустя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время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—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«Спящую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красавицу».ꢀ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Автор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ꢀне</a:t>
            </a:r>
            <a:r>
              <a:rPr sz="3400" spc="1357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думал,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чтоꢀсамым важнымꢀделом его жизни станет написание сказок.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Сказки</a:t>
            </a:r>
            <a:r>
              <a:rPr sz="3400" spc="10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стали</a:t>
            </a:r>
            <a:r>
              <a:rPr sz="3400" spc="10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важнейшей</a:t>
            </a:r>
            <a:r>
              <a:rPr sz="3400" spc="10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составляющейꢀбиографии</a:t>
            </a:r>
            <a:r>
              <a:rPr sz="3400" spc="10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Шарля</a:t>
            </a:r>
            <a:r>
              <a:rPr sz="3400" spc="10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Перро.</a:t>
            </a:r>
            <a:r>
              <a:rPr sz="3400" spc="1062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Для</a:t>
            </a:r>
          </a:p>
          <a:p>
            <a:pPr algn="just">
              <a:lnSpc>
                <a:spcPct val="200000"/>
              </a:lnSpc>
              <a:spcBef>
                <a:spcPts val="136"/>
              </a:spcBef>
            </a:pP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детейꢀон смог создать простые и понятные </a:t>
            </a:r>
            <a:r>
              <a:rPr sz="34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истории</a:t>
            </a:r>
            <a:r>
              <a:rPr sz="3400" dirty="0">
                <a:solidFill>
                  <a:srgbClr val="000000"/>
                </a:solidFill>
                <a:latin typeface="SKKELR+Noto Serif"/>
                <a:cs typeface="SKKELR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SKKELR+Noto Serif"/>
                <a:cs typeface="SKKELR+Noto Serif"/>
              </a:rPr>
              <a:t> Здоровье сказочника пошатнулось, и 16 мая 1703 года он ушел из жизни.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SKKELR+Noto Serif"/>
              <a:cs typeface="SKKELR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872993768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69647" y="1595305"/>
            <a:ext cx="758915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0052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Ирина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Михайловна</a:t>
            </a:r>
          </a:p>
          <a:p>
            <a:pPr marL="21461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Пивоварова</a:t>
            </a: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168598"/>
            <a:ext cx="16633848" cy="8363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Русская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детская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писательница.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Родилась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3</a:t>
            </a:r>
            <a:r>
              <a:rPr sz="3400" spc="1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марта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1939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г.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400" spc="1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Москве</a:t>
            </a:r>
            <a:r>
              <a:rPr sz="3400" spc="1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400" spc="1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семье</a:t>
            </a:r>
          </a:p>
          <a:p>
            <a:pPr marL="0" marR="0" algn="just">
              <a:lnSpc>
                <a:spcPct val="200000"/>
              </a:lnSpc>
              <a:spcBef>
                <a:spcPts val="18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врача.</a:t>
            </a:r>
            <a:r>
              <a:rPr sz="3400" spc="118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Её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отец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мечтал,</a:t>
            </a:r>
            <a:r>
              <a:rPr sz="3400" spc="118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чтобы</a:t>
            </a:r>
            <a:r>
              <a:rPr sz="3400" spc="118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дочь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пошла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по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его</a:t>
            </a:r>
            <a:r>
              <a:rPr sz="3400" spc="118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стопам</a:t>
            </a:r>
            <a:r>
              <a:rPr sz="3400" spc="118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400" spc="1184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выбрала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медицинскую карьеру. Но с детства Ирину привлекало творчество.</a:t>
            </a:r>
          </a:p>
          <a:p>
            <a:pPr marL="0" marR="0" algn="just">
              <a:lnSpc>
                <a:spcPct val="200000"/>
              </a:lnSpc>
              <a:spcBef>
                <a:spcPts val="18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Ирина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несколько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лет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работала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на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киностудии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«Мосфильм»</a:t>
            </a:r>
            <a:r>
              <a:rPr sz="3400" spc="13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художником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по костюмам, заработав себе репутацию замечательного художника.</a:t>
            </a:r>
          </a:p>
          <a:p>
            <a:pPr marL="0" marR="0" algn="just">
              <a:lnSpc>
                <a:spcPct val="200000"/>
              </a:lnSpc>
              <a:spcBef>
                <a:spcPts val="18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Семья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Пивоваровых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внесла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огромный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вклад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400" spc="92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детскую</a:t>
            </a:r>
            <a:r>
              <a:rPr sz="3400" spc="923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литературу</a:t>
            </a:r>
            <a:r>
              <a:rPr sz="3400" spc="9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—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Ирина</a:t>
            </a:r>
            <a:r>
              <a:rPr sz="3400" spc="1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неожиданно</a:t>
            </a:r>
            <a:r>
              <a:rPr sz="3400" spc="1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начала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писать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стихи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400" spc="16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рассказы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для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детей,</a:t>
            </a:r>
            <a:r>
              <a:rPr sz="3400" spc="1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а</a:t>
            </a:r>
            <a:r>
              <a:rPr sz="3400" spc="16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её</a:t>
            </a:r>
            <a:r>
              <a:rPr sz="3400" spc="1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муж</a:t>
            </a:r>
          </a:p>
          <a:p>
            <a:pPr marL="0" marR="0" algn="just">
              <a:lnSpc>
                <a:spcPct val="200000"/>
              </a:lnSpc>
              <a:spcBef>
                <a:spcPts val="188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создавал</a:t>
            </a:r>
            <a:r>
              <a:rPr sz="3400" spc="8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иллюстрации</a:t>
            </a:r>
            <a:r>
              <a:rPr sz="3400" spc="8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к</a:t>
            </a:r>
            <a:r>
              <a:rPr sz="3400" spc="86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её</a:t>
            </a:r>
            <a:r>
              <a:rPr sz="3400" spc="8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PKBKNQ+Noto Serif"/>
                <a:cs typeface="PKBKNQ+Noto Serif"/>
              </a:rPr>
              <a:t>произведениям.</a:t>
            </a:r>
            <a:r>
              <a:rPr sz="3400" spc="85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endParaRPr sz="3400" dirty="0">
              <a:solidFill>
                <a:srgbClr val="000000"/>
              </a:solidFill>
              <a:latin typeface="PKBKNQ+Noto Serif"/>
              <a:cs typeface="PKBKNQ+Noto Serif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83060" y="168598"/>
            <a:ext cx="16921880" cy="9103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Выдающийся русский поэт-мыслитель, обладающий пророческим даром.</a:t>
            </a:r>
          </a:p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Баратынский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появился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на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свет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2</a:t>
            </a:r>
            <a:r>
              <a:rPr sz="3600" spc="73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марта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(19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февраля)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1800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года</a:t>
            </a:r>
            <a:r>
              <a:rPr sz="3600" spc="7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lang="ru-RU" sz="3600" spc="73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деревне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Вяжле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. Его семья принадлежала к знатному дворянскому роду.</a:t>
            </a:r>
          </a:p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Получив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начальное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домашнее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образование,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306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1808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году</a:t>
            </a:r>
            <a:r>
              <a:rPr sz="3600" spc="306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Евгений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отправился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 в частный немецкий пансион.</a:t>
            </a:r>
            <a:r>
              <a:rPr sz="3600" spc="93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Он знал 3 языка.</a:t>
            </a:r>
          </a:p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Первое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поэтическое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произведение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было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издано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1819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г.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Этот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период</a:t>
            </a:r>
            <a:r>
              <a:rPr sz="3600" spc="51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был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насыщен</a:t>
            </a:r>
            <a:r>
              <a:rPr sz="3600" spc="17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событиями:</a:t>
            </a:r>
            <a:r>
              <a:rPr sz="3600" spc="17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близкое</a:t>
            </a:r>
            <a:r>
              <a:rPr sz="3600" spc="17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знакомство</a:t>
            </a:r>
            <a:r>
              <a:rPr sz="3600" spc="1754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600" spc="175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Пушкиным</a:t>
            </a:r>
            <a:r>
              <a:rPr sz="3600" spc="176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600" spc="176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Дельвигом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;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вхождение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3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узкий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литературный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кружок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московских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писателей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600" spc="335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тесное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общение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600" spc="1041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Н.</a:t>
            </a:r>
            <a:r>
              <a:rPr sz="3600" spc="104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Языковым,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И.</a:t>
            </a:r>
            <a:r>
              <a:rPr sz="3600" spc="1043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Киреевским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и</a:t>
            </a:r>
            <a:r>
              <a:rPr sz="3600" spc="1041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А.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Хомяковым.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endParaRPr sz="3600" dirty="0">
              <a:solidFill>
                <a:srgbClr val="000000"/>
              </a:solidFill>
              <a:latin typeface="LMMEVG+Noto Serif"/>
              <a:cs typeface="LMMEVG+Noto Serif"/>
            </a:endParaRP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384622"/>
            <a:ext cx="17065896" cy="82449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PKBKNQ+Noto Serif"/>
                <a:cs typeface="PKBKNQ+Noto Serif"/>
              </a:rPr>
              <a:t>Сначала</a:t>
            </a:r>
            <a:r>
              <a:rPr sz="3500" spc="85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рассказы</a:t>
            </a:r>
            <a:r>
              <a:rPr sz="3500" spc="85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Ирины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печатали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500" spc="111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не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очень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известных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журналах.</a:t>
            </a:r>
            <a:r>
              <a:rPr sz="3500" spc="1109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И</a:t>
            </a:r>
            <a:r>
              <a:rPr sz="3500" spc="111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только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после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того,</a:t>
            </a:r>
            <a:r>
              <a:rPr sz="3500" spc="1110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как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стихи</a:t>
            </a:r>
            <a:r>
              <a:rPr sz="3500" spc="18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были</a:t>
            </a:r>
            <a:r>
              <a:rPr sz="3500" spc="18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опубликованы</a:t>
            </a:r>
            <a:r>
              <a:rPr sz="3500" spc="1837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в</a:t>
            </a:r>
            <a:r>
              <a:rPr sz="3500" spc="1838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журнале</a:t>
            </a:r>
            <a:r>
              <a:rPr sz="3500" spc="18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«Веселые</a:t>
            </a:r>
            <a:r>
              <a:rPr sz="3500" spc="1836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картинки»,</a:t>
            </a:r>
            <a:r>
              <a:rPr sz="3500" spc="1835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Ирина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Пивоварова получила </a:t>
            </a:r>
            <a:r>
              <a:rPr sz="3500" dirty="0" err="1">
                <a:solidFill>
                  <a:srgbClr val="000000"/>
                </a:solidFill>
                <a:latin typeface="PKBKNQ+Noto Serif"/>
                <a:cs typeface="PKBKNQ+Noto Serif"/>
              </a:rPr>
              <a:t>известность</a:t>
            </a:r>
            <a:r>
              <a:rPr sz="3500" dirty="0">
                <a:solidFill>
                  <a:srgbClr val="000000"/>
                </a:solidFill>
                <a:latin typeface="PKBKNQ+Noto Serif"/>
                <a:cs typeface="PKBKNQ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 По</a:t>
            </a:r>
            <a:r>
              <a:rPr lang="ru-RU" sz="3500" spc="152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стихотворениям</a:t>
            </a:r>
            <a:r>
              <a:rPr lang="ru-RU" sz="3500" spc="152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Ирины</a:t>
            </a:r>
            <a:r>
              <a:rPr lang="ru-RU" sz="3500" spc="152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Пивоваровой</a:t>
            </a:r>
            <a:r>
              <a:rPr lang="ru-RU" sz="3500" spc="152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были</a:t>
            </a:r>
            <a:r>
              <a:rPr lang="ru-RU" sz="3500" spc="1521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сняты</a:t>
            </a:r>
            <a:r>
              <a:rPr lang="ru-RU" sz="3500" spc="1522" dirty="0">
                <a:solidFill>
                  <a:srgbClr val="000000"/>
                </a:solidFill>
                <a:latin typeface="PKBKNQ+Noto Serif"/>
                <a:cs typeface="PKBKNQ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мультфильмы</a:t>
            </a:r>
          </a:p>
          <a:p>
            <a:pPr marL="0" marR="0" algn="just">
              <a:lnSpc>
                <a:spcPct val="200000"/>
              </a:lnSpc>
              <a:spcBef>
                <a:spcPts val="188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"Жирафа и очки", "Одна лошадка белая".</a:t>
            </a:r>
          </a:p>
          <a:p>
            <a:pPr marL="0" marR="0" algn="just">
              <a:lnSpc>
                <a:spcPct val="200000"/>
              </a:lnSpc>
              <a:spcBef>
                <a:spcPts val="138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PKBKNQ+Noto Serif"/>
                <a:cs typeface="PKBKNQ+Noto Serif"/>
              </a:rPr>
              <a:t>Жизнь Ирины оборвалась очень рано - она умерла в возрасте 47 лет.</a:t>
            </a:r>
          </a:p>
          <a:p>
            <a:pPr marL="0" marR="0">
              <a:lnSpc>
                <a:spcPts val="5110"/>
              </a:lnSpc>
              <a:spcBef>
                <a:spcPts val="188"/>
              </a:spcBef>
              <a:spcAft>
                <a:spcPts val="0"/>
              </a:spcAft>
            </a:pPr>
            <a:endParaRPr sz="3750" dirty="0">
              <a:solidFill>
                <a:srgbClr val="000000"/>
              </a:solidFill>
              <a:latin typeface="PKBKNQ+Noto Serif"/>
              <a:cs typeface="PKBKNQ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712042528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19059" y="1132438"/>
            <a:ext cx="731512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0344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Андрей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Платонович</a:t>
            </a:r>
          </a:p>
          <a:p>
            <a:pPr marL="75902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Платонов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21130" y="5933038"/>
            <a:ext cx="7511020" cy="1594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(Климентов)</a:t>
            </a: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6596" y="312614"/>
            <a:ext cx="17032340" cy="8312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Русский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советский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писатель,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прозаик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и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драматург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ХХ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века,</a:t>
            </a:r>
            <a:r>
              <a:rPr lang="ru-RU" sz="3400" spc="1021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творчество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которого отличается оригинальностью и самобытностью.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Родился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Андрей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Климентов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20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августа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(1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сентября)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1899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года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Воронеже</a:t>
            </a:r>
            <a:r>
              <a:rPr sz="3400" spc="183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рабочей семье, в которой, кроме Андрея, родилось еще 10 детей.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Писать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стал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во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время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гражданской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войны,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поскольку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работал</a:t>
            </a:r>
            <a:r>
              <a:rPr sz="3400" spc="82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военным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корреспондентом.</a:t>
            </a:r>
            <a:r>
              <a:rPr sz="3400" spc="518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За</a:t>
            </a:r>
            <a:r>
              <a:rPr sz="3400" spc="518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этим</a:t>
            </a:r>
            <a:r>
              <a:rPr sz="3400" spc="518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последовала</a:t>
            </a:r>
            <a:r>
              <a:rPr sz="3400" spc="518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активная</a:t>
            </a:r>
            <a:r>
              <a:rPr sz="3400" spc="518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творческая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деятельность: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Андрей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Платонович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Платонов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проявил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себя</a:t>
            </a:r>
            <a:r>
              <a:rPr sz="3400" spc="387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как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талантливый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писатель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(публицист,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поэт)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и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критик.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endParaRPr sz="3400" dirty="0">
              <a:solidFill>
                <a:srgbClr val="000000"/>
              </a:solidFill>
              <a:latin typeface="GNCDFW+Noto Serif"/>
              <a:cs typeface="GNCDFW+Noto Serif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5304" y="240606"/>
            <a:ext cx="16683592" cy="8337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1921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году</a:t>
            </a:r>
            <a:r>
              <a:rPr sz="3400" spc="186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он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публикует</a:t>
            </a:r>
            <a:r>
              <a:rPr sz="3400" spc="99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свою</a:t>
            </a:r>
            <a:r>
              <a:rPr sz="3400" spc="99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первую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книгу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«Электрификация»,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endParaRPr lang="ru-RU" sz="3400" spc="997" dirty="0">
              <a:solidFill>
                <a:srgbClr val="000000"/>
              </a:solidFill>
              <a:latin typeface="GNCDFW+Noto Serif"/>
              <a:cs typeface="GNCDFW+Noto Serif"/>
            </a:endParaRP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а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99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1922</a:t>
            </a:r>
            <a:r>
              <a:rPr sz="3400" spc="99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году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99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свет</a:t>
            </a:r>
            <a:r>
              <a:rPr lang="ru-RU" sz="3400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 err="1">
                <a:solidFill>
                  <a:srgbClr val="000000"/>
                </a:solidFill>
                <a:latin typeface="GNCDFW+Noto Serif"/>
                <a:cs typeface="GNCDFW+Noto Serif"/>
              </a:rPr>
              <a:t>выходит</a:t>
            </a:r>
            <a:r>
              <a:rPr sz="3400" spc="278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книга</a:t>
            </a:r>
            <a:r>
              <a:rPr sz="3400" spc="278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стихов</a:t>
            </a:r>
            <a:r>
              <a:rPr sz="3400" spc="278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Платонова</a:t>
            </a:r>
            <a:r>
              <a:rPr sz="3400" spc="278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«Голубая</a:t>
            </a:r>
            <a:r>
              <a:rPr sz="3400" spc="2786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глубина»,</a:t>
            </a:r>
            <a:r>
              <a:rPr sz="3400" spc="2787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получившая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положительные отзывы критиков.</a:t>
            </a:r>
          </a:p>
          <a:p>
            <a:pPr marL="118764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Умер писатель 5 января 1951 года в Москве.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Литературная слава к писателю пришла уже после смерти.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память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о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писателе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Воронеже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его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именем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названы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улица,</a:t>
            </a:r>
            <a:r>
              <a:rPr sz="3400" spc="359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библиотека,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гимназия, литературная премия,</a:t>
            </a:r>
            <a:r>
              <a:rPr sz="3400" spc="934" dirty="0">
                <a:solidFill>
                  <a:srgbClr val="000000"/>
                </a:solidFill>
                <a:latin typeface="GNCDFW+Noto Serif"/>
                <a:cs typeface="GNCDFW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GNCDFW+Noto Serif"/>
                <a:cs typeface="GNCDFW+Noto Serif"/>
              </a:rPr>
              <a:t>установлен памятник в центре города.</a:t>
            </a:r>
          </a:p>
        </p:txBody>
      </p:sp>
    </p:spTree>
    <p:extLst>
      <p:ext uri="{BB962C8B-B14F-4D97-AF65-F5344CB8AC3E}">
        <p14:creationId xmlns:p14="http://schemas.microsoft.com/office/powerpoint/2010/main" val="772646922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1196" y="1309854"/>
            <a:ext cx="737930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384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Алексей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Николаевич</a:t>
            </a:r>
          </a:p>
          <a:p>
            <a:pPr marL="102021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Плещеев</a:t>
            </a:r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03040" y="152773"/>
            <a:ext cx="16993888" cy="7399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616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Русский писатель, переводчик и литературный критик.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А.</a:t>
            </a:r>
            <a:r>
              <a:rPr sz="3500" spc="53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Н.</a:t>
            </a:r>
            <a:r>
              <a:rPr sz="3500" spc="53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Плещеев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родился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22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ноября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1825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года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Костроме.</a:t>
            </a:r>
            <a:r>
              <a:rPr sz="3500" spc="53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Писатель</a:t>
            </a:r>
            <a:r>
              <a:rPr sz="3500" spc="537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получал</a:t>
            </a:r>
            <a:r>
              <a:rPr lang="ru-RU" sz="35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домашнее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образование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до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13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лет.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Затем</a:t>
            </a:r>
            <a:r>
              <a:rPr sz="3500" spc="15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учился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500" spc="15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школе</a:t>
            </a:r>
            <a:r>
              <a:rPr sz="3500" spc="15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гвардейских</a:t>
            </a:r>
            <a:r>
              <a:rPr lang="ru-RU" sz="35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подпрапорщиков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,</a:t>
            </a:r>
            <a:r>
              <a:rPr sz="3500" spc="245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а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после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её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окончания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поступил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500" spc="245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Петербургский</a:t>
            </a:r>
            <a:r>
              <a:rPr lang="ru-RU" sz="35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университет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.</a:t>
            </a:r>
            <a:r>
              <a:rPr sz="3500" spc="282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500" spc="2823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университете</a:t>
            </a:r>
            <a:r>
              <a:rPr sz="3500" spc="282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Алексей</a:t>
            </a:r>
            <a:r>
              <a:rPr sz="3500" spc="282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Николаевич</a:t>
            </a:r>
            <a:r>
              <a:rPr sz="3500" spc="282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познакомился</a:t>
            </a:r>
            <a:r>
              <a:rPr sz="3500" spc="2824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с</a:t>
            </a:r>
            <a:r>
              <a:rPr lang="ru-RU" sz="35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писателями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,</a:t>
            </a:r>
            <a:r>
              <a:rPr sz="3500" spc="304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благодаря</a:t>
            </a:r>
            <a:r>
              <a:rPr sz="3500" spc="304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которым</a:t>
            </a:r>
            <a:r>
              <a:rPr sz="3500" spc="304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и</a:t>
            </a:r>
            <a:r>
              <a:rPr sz="3500" spc="304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решил</a:t>
            </a:r>
            <a:r>
              <a:rPr sz="3500" spc="304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посвятить</a:t>
            </a:r>
            <a:r>
              <a:rPr sz="3500" spc="3042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свою</a:t>
            </a:r>
            <a:r>
              <a:rPr sz="3500" spc="3041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жизнь</a:t>
            </a:r>
            <a:r>
              <a:rPr lang="ru-RU" sz="350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литературе</a:t>
            </a:r>
            <a:r>
              <a:rPr sz="3500" dirty="0">
                <a:solidFill>
                  <a:srgbClr val="000000"/>
                </a:solidFill>
                <a:latin typeface="FTSBLD+Noto Serif"/>
                <a:cs typeface="FTSBLD+Noto Serif"/>
              </a:rPr>
              <a:t>.</a:t>
            </a:r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47056" y="456630"/>
            <a:ext cx="4758411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TSBLD+Noto Serif"/>
                <a:cs typeface="FTSBLD+Noto Serif"/>
              </a:rPr>
              <a:t>Интересные факты: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9064" y="1680766"/>
            <a:ext cx="16849872" cy="6206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FTSBLD+Noto Serif"/>
                <a:cs typeface="FTSBLD+Noto Serif"/>
              </a:rPr>
              <a:t>1. </a:t>
            </a:r>
            <a:r>
              <a:rPr sz="34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Многие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 стихотворения А. Н. Плещеева были положены наꢀмузыку.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FTSBLD+Noto Serif"/>
                <a:cs typeface="FTSBLD+Noto Serif"/>
              </a:rPr>
              <a:t>2. </a:t>
            </a:r>
            <a:r>
              <a:rPr sz="3400" dirty="0" err="1">
                <a:solidFill>
                  <a:srgbClr val="000000"/>
                </a:solidFill>
                <a:latin typeface="FTSBLD+Noto Serif"/>
                <a:cs typeface="FTSBLD+Noto Serif"/>
              </a:rPr>
              <a:t>Помимо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того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что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А.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Н.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Плещеев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писал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стихи</a:t>
            </a:r>
            <a:r>
              <a:rPr sz="3400" spc="48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и</a:t>
            </a:r>
            <a:r>
              <a:rPr sz="3400" spc="48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рассказы,</a:t>
            </a:r>
            <a:r>
              <a:rPr sz="3400" spc="49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он</a:t>
            </a:r>
            <a:r>
              <a:rPr sz="3400" spc="48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занимался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переводами.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Он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перевёл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на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русский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язык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около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200</a:t>
            </a:r>
            <a:r>
              <a:rPr sz="3400" spc="1330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стихотворений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немецких и французских поэтов.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FTSBLD+Noto Serif"/>
                <a:cs typeface="FTSBLD+Noto Serif"/>
              </a:rPr>
              <a:t>3. </a:t>
            </a:r>
            <a:r>
              <a:rPr sz="3400" dirty="0" err="1">
                <a:solidFill>
                  <a:srgbClr val="000000"/>
                </a:solidFill>
                <a:latin typeface="FTSBLD+Noto Serif"/>
                <a:cs typeface="FTSBLD+Noto Serif"/>
              </a:rPr>
              <a:t>Став</a:t>
            </a:r>
            <a:r>
              <a:rPr sz="3400" spc="4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богатым</a:t>
            </a:r>
            <a:r>
              <a:rPr sz="3400" spc="4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человеком,</a:t>
            </a:r>
            <a:r>
              <a:rPr sz="3400" spc="4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он</a:t>
            </a:r>
            <a:r>
              <a:rPr sz="3400" spc="4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переехал</a:t>
            </a:r>
            <a:r>
              <a:rPr sz="3400" spc="4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в</a:t>
            </a:r>
            <a:r>
              <a:rPr sz="3400" spc="4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Париж</a:t>
            </a:r>
            <a:r>
              <a:rPr sz="3400" spc="4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и</a:t>
            </a:r>
            <a:r>
              <a:rPr sz="3400" spc="4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большую</a:t>
            </a:r>
            <a:r>
              <a:rPr sz="3400" spc="448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часть</a:t>
            </a:r>
            <a:r>
              <a:rPr sz="3400" spc="449" dirty="0">
                <a:solidFill>
                  <a:srgbClr val="000000"/>
                </a:solidFill>
                <a:latin typeface="FTSBLD+Noto Serif"/>
                <a:cs typeface="FTSBLD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денег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FTSBLD+Noto Serif"/>
                <a:cs typeface="FTSBLD+Noto Serif"/>
              </a:rPr>
              <a:t>раздал разным поэтам иꢀписателям.</a:t>
            </a:r>
          </a:p>
        </p:txBody>
      </p:sp>
    </p:spTree>
    <p:extLst>
      <p:ext uri="{BB962C8B-B14F-4D97-AF65-F5344CB8AC3E}">
        <p14:creationId xmlns:p14="http://schemas.microsoft.com/office/powerpoint/2010/main" val="2560241981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76047" y="1464260"/>
            <a:ext cx="8035081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0793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Михаил</a:t>
            </a:r>
          </a:p>
          <a:p>
            <a:pPr marL="12144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Спартакович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Пляцковский</a:t>
            </a: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672654"/>
            <a:ext cx="17209912" cy="6670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Известный</a:t>
            </a:r>
            <a:r>
              <a:rPr sz="3700" spc="18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поэт-песенник,</a:t>
            </a:r>
            <a:r>
              <a:rPr sz="3700" spc="18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драматург.</a:t>
            </a:r>
            <a:r>
              <a:rPr sz="3700" spc="18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Лауреат</a:t>
            </a:r>
            <a:r>
              <a:rPr sz="3700" spc="18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премии</a:t>
            </a:r>
            <a:r>
              <a:rPr sz="3700" spc="18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Ленинского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комсомола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Родился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2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ноября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1935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года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Енакиево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(Донецкая</a:t>
            </a:r>
            <a:r>
              <a:rPr sz="3700" spc="282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область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).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Окончил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Литературный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институт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им.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Горького.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Ещё</a:t>
            </a:r>
            <a:r>
              <a:rPr sz="3700" spc="10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104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студенческие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годы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начал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сочинять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песни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-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</a:t>
            </a:r>
            <a:r>
              <a:rPr sz="3700" spc="329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стихи,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</a:t>
            </a:r>
            <a:r>
              <a:rPr sz="3700" spc="329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мелодии.</a:t>
            </a:r>
            <a:r>
              <a:rPr sz="3700" spc="32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Первая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профессиональная</a:t>
            </a:r>
            <a:r>
              <a:rPr sz="3700" spc="8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песня</a:t>
            </a:r>
            <a:r>
              <a:rPr sz="3700" spc="8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"Марш</a:t>
            </a:r>
            <a:r>
              <a:rPr sz="3700" spc="86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космонавтов"</a:t>
            </a:r>
            <a:r>
              <a:rPr sz="3700" spc="8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была</a:t>
            </a:r>
            <a:r>
              <a:rPr sz="3700" spc="8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написана</a:t>
            </a:r>
            <a:r>
              <a:rPr sz="3700" spc="8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86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1961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году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</a:p>
        </p:txBody>
      </p: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168598"/>
            <a:ext cx="16993888" cy="84075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60-70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годы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Пляцковский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становится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одним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из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ведущих</a:t>
            </a:r>
            <a:r>
              <a:rPr sz="3600" spc="17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поэтов-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песенников.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Как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правило,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работу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с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композитором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поэт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начинал,</a:t>
            </a:r>
            <a:r>
              <a:rPr sz="3600" spc="45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имея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уже готовые стихи. Многие песни рождались в совместных поездках.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Много</a:t>
            </a:r>
            <a:r>
              <a:rPr sz="3600" spc="21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песен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поэт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написал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для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детей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"Улыбка",</a:t>
            </a:r>
            <a:r>
              <a:rPr sz="3600" spc="21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"Вместе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весело</a:t>
            </a:r>
            <a:r>
              <a:rPr sz="3600" spc="21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шагать",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"Детства</a:t>
            </a:r>
            <a:r>
              <a:rPr sz="3600" spc="213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последний</a:t>
            </a:r>
            <a:r>
              <a:rPr sz="3600" spc="213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звонок",</a:t>
            </a:r>
            <a:r>
              <a:rPr sz="3600" spc="213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"Конопатая</a:t>
            </a:r>
            <a:r>
              <a:rPr sz="3600" spc="213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девчонка",</a:t>
            </a:r>
            <a:r>
              <a:rPr sz="3600" spc="213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"Девчонка</a:t>
            </a:r>
            <a:r>
              <a:rPr sz="3600" spc="213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из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HBJQSB+Noto Serif"/>
                <a:cs typeface="HBJQSB+Noto Serif"/>
              </a:rPr>
              <a:t>квартиры 45"...</a:t>
            </a:r>
            <a:endParaRPr lang="ru-RU" sz="3600" dirty="0">
              <a:solidFill>
                <a:srgbClr val="000000"/>
              </a:solidFill>
              <a:latin typeface="HBJQSB+Noto Serif"/>
              <a:cs typeface="HBJQSB+Noto Serif"/>
            </a:endParaRPr>
          </a:p>
          <a:p>
            <a:pPr algn="just">
              <a:lnSpc>
                <a:spcPct val="200000"/>
              </a:lnSpc>
              <a:spcBef>
                <a:spcPts val="25"/>
              </a:spcBef>
            </a:pPr>
            <a:r>
              <a:rPr lang="ru-RU" sz="3600" dirty="0">
                <a:solidFill>
                  <a:srgbClr val="000000"/>
                </a:solidFill>
                <a:latin typeface="HBJQSB+Noto Serif"/>
                <a:cs typeface="HBJQSB+Noto Serif"/>
              </a:rPr>
              <a:t>Умер Михаил Спартакович 26 января 1991 года.</a:t>
            </a:r>
          </a:p>
          <a:p>
            <a:pPr marL="0" marR="0">
              <a:lnSpc>
                <a:spcPts val="5174"/>
              </a:lnSpc>
              <a:spcBef>
                <a:spcPts val="2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HBJQSB+Noto Serif"/>
              <a:cs typeface="HBJQSB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560376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5" y="384622"/>
            <a:ext cx="16993889" cy="8731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Год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за</a:t>
            </a:r>
            <a:r>
              <a:rPr sz="3600" spc="1042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годом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начиная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</a:t>
            </a:r>
            <a:r>
              <a:rPr sz="3600" spc="89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1826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года,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выходят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сборники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его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произведений:</a:t>
            </a:r>
            <a:r>
              <a:rPr sz="3600" spc="89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поэмы</a:t>
            </a:r>
            <a:r>
              <a:rPr sz="3600" spc="89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«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Эда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»,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«Пиры», «Бал», «Наложница», лирические стихи и другие.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20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1844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г</a:t>
            </a:r>
            <a:r>
              <a:rPr sz="3600" spc="20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семья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решила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перебраться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20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Неаполь.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endParaRPr lang="ru-RU" sz="3600" spc="209" dirty="0">
              <a:solidFill>
                <a:srgbClr val="000000"/>
              </a:solidFill>
              <a:latin typeface="LMMEVG+Noto Serif"/>
              <a:cs typeface="LMMEVG+Noto Serif"/>
            </a:endParaRP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</a:t>
            </a:r>
            <a:r>
              <a:rPr sz="3600" spc="20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путешествие</a:t>
            </a:r>
            <a:r>
              <a:rPr sz="3600" spc="209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отправились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по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морю,</a:t>
            </a:r>
            <a:r>
              <a:rPr sz="3600" spc="33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во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время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которого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он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написал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своё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последнее</a:t>
            </a:r>
            <a:r>
              <a:rPr sz="3600" spc="336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стихотворение.</a:t>
            </a:r>
            <a:r>
              <a:rPr sz="3600" spc="33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На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следующий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день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после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прибытия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у</a:t>
            </a:r>
            <a:r>
              <a:rPr sz="3600" spc="3887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Евгения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усилились</a:t>
            </a:r>
            <a:r>
              <a:rPr sz="3600" spc="3888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ранее</a:t>
            </a:r>
            <a:r>
              <a:rPr lang="ru-RU" sz="3600" dirty="0">
                <a:solidFill>
                  <a:srgbClr val="000000"/>
                </a:solidFill>
                <a:latin typeface="LMMEVG+Noto Serif"/>
                <a:cs typeface="LMMEV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LMMEVG+Noto Serif"/>
                <a:cs typeface="LMMEVG+Noto Serif"/>
              </a:rPr>
              <a:t>беспокоившие</a:t>
            </a:r>
            <a:r>
              <a:rPr sz="3600" dirty="0">
                <a:solidFill>
                  <a:srgbClr val="000000"/>
                </a:solidFill>
                <a:latin typeface="LMMEVG+Noto Serif"/>
                <a:cs typeface="LMMEVG+Noto Serif"/>
              </a:rPr>
              <a:t> его головные боли и он внезапно умер.</a:t>
            </a:r>
          </a:p>
        </p:txBody>
      </p:sp>
    </p:spTree>
    <p:extLst>
      <p:ext uri="{BB962C8B-B14F-4D97-AF65-F5344CB8AC3E}">
        <p14:creationId xmlns:p14="http://schemas.microsoft.com/office/powerpoint/2010/main" val="98121702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170646" y="1319387"/>
            <a:ext cx="907706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9421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Сергей</a:t>
            </a:r>
          </a:p>
          <a:p>
            <a:pPr marL="98851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Васильевич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Погореловский</a:t>
            </a:r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1608" y="816670"/>
            <a:ext cx="17285360" cy="6785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Советский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детский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поэт,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автор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текстов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песен,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переводов,</a:t>
            </a:r>
            <a:r>
              <a:rPr sz="3600" spc="178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редактор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детского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отдела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журнала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«Нева».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Стихи</a:t>
            </a:r>
            <a:r>
              <a:rPr sz="3600" spc="118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будущий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поэт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начал</a:t>
            </a:r>
            <a:r>
              <a:rPr sz="3600" spc="119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писать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рано: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сначала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для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семейного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чтения,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а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затем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для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школьной</a:t>
            </a:r>
            <a:r>
              <a:rPr sz="3600" spc="2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стенгазеты.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После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школы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Сергей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окончил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курсы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газетных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работников,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трудился</a:t>
            </a:r>
            <a:r>
              <a:rPr sz="3600" spc="69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многотиражке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на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заводе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имени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Ленина,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был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собкором</a:t>
            </a:r>
            <a:r>
              <a:rPr sz="3600" spc="161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московской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газеты «</a:t>
            </a:r>
            <a:r>
              <a:rPr sz="36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Известия</a:t>
            </a:r>
            <a:r>
              <a:rPr sz="3600" dirty="0">
                <a:solidFill>
                  <a:srgbClr val="000000"/>
                </a:solidFill>
                <a:latin typeface="OWNQDO+Noto Serif"/>
                <a:cs typeface="OWNQDO+Noto Serif"/>
              </a:rPr>
              <a:t>».</a:t>
            </a:r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-13145"/>
            <a:ext cx="16990974" cy="93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Жена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Сергея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Васильевича,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Нина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Васильевна,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была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верной</a:t>
            </a:r>
            <a:r>
              <a:rPr sz="3500" spc="25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помощницей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поэта.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Она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экономно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распределяла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его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гонорары,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чтобы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хватало</a:t>
            </a:r>
            <a:r>
              <a:rPr sz="3500" spc="13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на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жизнь,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сама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шила.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Сергей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Васильевич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многим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помогал,</a:t>
            </a:r>
            <a:r>
              <a:rPr sz="3500" spc="19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особенно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молодым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дарованиям.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Более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10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лет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он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возглавлял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детский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отдел</a:t>
            </a:r>
            <a:r>
              <a:rPr sz="3500" spc="144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журнале «</a:t>
            </a:r>
            <a:r>
              <a:rPr sz="35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Нева</a:t>
            </a:r>
            <a:r>
              <a:rPr sz="3500" dirty="0">
                <a:solidFill>
                  <a:srgbClr val="000000"/>
                </a:solidFill>
                <a:latin typeface="OWNQDO+Noto Serif"/>
                <a:cs typeface="OWNQDO+Noto Serif"/>
              </a:rPr>
              <a:t>».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 До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самых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последних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лет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Сергей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Васильевич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был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очень</a:t>
            </a:r>
            <a:r>
              <a:rPr lang="ru-RU" sz="3500" spc="161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активным,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добрым,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отзывчивым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человеком.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За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62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года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творческой</a:t>
            </a:r>
            <a:r>
              <a:rPr lang="ru-RU" sz="3500" spc="27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жизни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5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Погореловским</a:t>
            </a:r>
            <a:r>
              <a:rPr lang="ru-RU" sz="3500" dirty="0">
                <a:solidFill>
                  <a:srgbClr val="000000"/>
                </a:solidFill>
                <a:latin typeface="OWNQDO+Noto Serif"/>
                <a:cs typeface="OWNQDO+Noto Serif"/>
              </a:rPr>
              <a:t> было издано 72 книжки на русском и 23 на др. языках.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OWNQDO+Noto Serif"/>
              <a:cs typeface="OWNQD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602614671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231743" y="1483192"/>
            <a:ext cx="767733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904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Михаил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Михайлович</a:t>
            </a:r>
          </a:p>
          <a:p>
            <a:pPr marL="91529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Пришвин</a:t>
            </a:r>
          </a:p>
        </p:txBody>
      </p: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7968" y="600646"/>
            <a:ext cx="17202976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Известный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советский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писатель,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прозаик,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публицист.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Автор</a:t>
            </a:r>
            <a:r>
              <a:rPr sz="3600" spc="6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большого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количества произведений для детей, рассказов о природе и охоте.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Родился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Михаил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23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января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(4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февраля)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1873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года.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Его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отцу</a:t>
            </a:r>
            <a:r>
              <a:rPr sz="3600" spc="7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досталось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богатое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наследство,</a:t>
            </a:r>
            <a:r>
              <a:rPr sz="3600" spc="108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которое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он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проиграл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(после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умер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от</a:t>
            </a:r>
            <a:r>
              <a:rPr sz="3600" spc="108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паралича).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Мать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Пришвина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осталась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одна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с</a:t>
            </a:r>
            <a:r>
              <a:rPr sz="3600" spc="67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пятью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детьми.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Несмотря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ни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на</a:t>
            </a:r>
            <a:r>
              <a:rPr sz="3600" spc="6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что,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она смогла дать им хорошее </a:t>
            </a:r>
            <a:r>
              <a:rPr sz="36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образование</a:t>
            </a:r>
            <a:r>
              <a:rPr sz="3600" dirty="0">
                <a:solidFill>
                  <a:srgbClr val="000000"/>
                </a:solidFill>
                <a:latin typeface="FACIQO+Noto Serif"/>
                <a:cs typeface="FACIQO+Noto Serif"/>
              </a:rPr>
              <a:t>.</a:t>
            </a: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168598"/>
            <a:ext cx="16705856" cy="9515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 1906 году Пришвин стал работать корреспондентом в газетах и начал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писать.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Он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бродил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по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лесам,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много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путешествовал,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собирал</a:t>
            </a:r>
            <a:r>
              <a:rPr sz="3500" spc="34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фольклор.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Все</a:t>
            </a:r>
            <a:r>
              <a:rPr sz="3500" spc="65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впечатления</a:t>
            </a:r>
            <a:r>
              <a:rPr sz="3500" spc="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от</a:t>
            </a:r>
            <a:r>
              <a:rPr sz="3500" spc="65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путешествий,</a:t>
            </a:r>
            <a:r>
              <a:rPr sz="3500" spc="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записанные</a:t>
            </a:r>
            <a:r>
              <a:rPr sz="3500" spc="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им</a:t>
            </a:r>
            <a:r>
              <a:rPr sz="3500" spc="65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тогда,</a:t>
            </a:r>
            <a:r>
              <a:rPr sz="3500" spc="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легли</a:t>
            </a:r>
            <a:r>
              <a:rPr sz="3500" spc="65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sz="3500" spc="65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основу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его книг. Первым рассказом Пришвина стал – «</a:t>
            </a:r>
            <a:r>
              <a:rPr sz="35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Сашок</a:t>
            </a:r>
            <a:r>
              <a:rPr sz="3500" dirty="0">
                <a:solidFill>
                  <a:srgbClr val="000000"/>
                </a:solidFill>
                <a:latin typeface="FACIQO+Noto Serif"/>
                <a:cs typeface="FACIQO+Noto Serif"/>
              </a:rPr>
              <a:t>».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 Михаил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Пришвин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умер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16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января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1954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года.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Писателю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был</a:t>
            </a:r>
            <a:r>
              <a:rPr lang="ru-RU" sz="3500" spc="18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установлен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памятник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lang="ru-RU" sz="3500" spc="167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г.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Сергиев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Посад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lang="ru-RU" sz="3500" spc="167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2014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году,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а</a:t>
            </a:r>
            <a:r>
              <a:rPr lang="ru-RU" sz="3500" spc="167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lang="ru-RU" sz="3500" spc="167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2015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году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он</a:t>
            </a:r>
            <a:r>
              <a:rPr lang="ru-RU" sz="3500" spc="1672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был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торжественно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открыт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день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его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рождения.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А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также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именем</a:t>
            </a:r>
            <a:r>
              <a:rPr lang="ru-RU" sz="3500" spc="35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писателя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FACIQO+Noto Serif"/>
                <a:cs typeface="FACIQO+Noto Serif"/>
              </a:rPr>
              <a:t>был назван открытый в 1982 году астероид №9539.</a:t>
            </a:r>
          </a:p>
          <a:p>
            <a:pPr marL="0" marR="0">
              <a:lnSpc>
                <a:spcPts val="5174"/>
              </a:lnSpc>
              <a:spcBef>
                <a:spcPts val="2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FACIQO+Noto Serif"/>
              <a:cs typeface="FACIQ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789861464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74200" y="1384908"/>
            <a:ext cx="654047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69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Александр</a:t>
            </a:r>
          </a:p>
          <a:p>
            <a:pPr marL="416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Андреевич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WNQDO+Noto Serif"/>
                <a:cs typeface="OWNQDO+Noto Serif"/>
              </a:rPr>
              <a:t>Прокофьев</a:t>
            </a:r>
          </a:p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528638"/>
            <a:ext cx="16777864" cy="7668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Русский советский поэт, Герой Социалистического Труда.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Прокофьев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Александр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Андреевич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родился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sz="3800" spc="259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1900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году</a:t>
            </a:r>
            <a:r>
              <a:rPr sz="3800" spc="259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sz="3800" spc="259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OWNQDO+Noto Serif"/>
                <a:cs typeface="OWNQDO+Noto Serif"/>
              </a:rPr>
              <a:t>семье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крестьянина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 — рыбака и </a:t>
            </a:r>
            <a:r>
              <a:rPr sz="38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землепашца</a:t>
            </a:r>
            <a:r>
              <a:rPr sz="3800" dirty="0">
                <a:solidFill>
                  <a:srgbClr val="000000"/>
                </a:solidFill>
                <a:latin typeface="OWNQDO+Noto Serif"/>
                <a:cs typeface="OWNQD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 В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1931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г.</a:t>
            </a:r>
            <a:r>
              <a:rPr lang="ru-RU" sz="3800" spc="176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Александр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Прокофьев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издал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свои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первые</a:t>
            </a:r>
            <a:r>
              <a:rPr lang="ru-RU" sz="3800" spc="1766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книги</a:t>
            </a:r>
            <a:r>
              <a:rPr lang="ru-RU" sz="3800" spc="1765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стихов «Полдень»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и</a:t>
            </a:r>
            <a:r>
              <a:rPr lang="ru-RU" sz="3800" spc="39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«Улица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Красных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зорь»,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в</a:t>
            </a:r>
            <a:r>
              <a:rPr lang="ru-RU" sz="3800" spc="39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которых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основное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место</a:t>
            </a:r>
            <a:r>
              <a:rPr lang="ru-RU" sz="3800" spc="39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заняли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OWNQDO+Noto Serif"/>
                <a:cs typeface="OWNQDO+Noto Serif"/>
              </a:rPr>
              <a:t>жители ладожской деревни и герои гражданской войны.</a:t>
            </a: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OWNQDO+Noto Serif"/>
              <a:cs typeface="OWNQDO+Noto Serif"/>
            </a:endParaRPr>
          </a:p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456630"/>
            <a:ext cx="16777864" cy="7989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Отличительные</a:t>
            </a:r>
            <a:r>
              <a:rPr sz="3400" spc="106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черты</a:t>
            </a:r>
            <a:r>
              <a:rPr sz="3400" spc="105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поэзии</a:t>
            </a:r>
            <a:r>
              <a:rPr sz="3400" spc="105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Прокофьева</a:t>
            </a:r>
            <a:r>
              <a:rPr sz="3400" spc="106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—</a:t>
            </a:r>
            <a:r>
              <a:rPr sz="3400" spc="105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близость</a:t>
            </a:r>
            <a:r>
              <a:rPr sz="3400" spc="106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</a:t>
            </a:r>
            <a:r>
              <a:rPr sz="3400" spc="105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народному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слову,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фольклору,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яркая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образность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</a:t>
            </a:r>
            <a:r>
              <a:rPr sz="3400" spc="480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эмоциональность,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склонность</a:t>
            </a:r>
            <a:r>
              <a:rPr sz="3400" spc="481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шутке,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иронии,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верность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«рядовому»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герою.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Многокрасочная,</a:t>
            </a:r>
            <a:r>
              <a:rPr sz="3400" spc="49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звенящая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 гремящая поэзия Прокофьева с годами становится более сдержанной.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На</a:t>
            </a:r>
            <a:r>
              <a:rPr sz="3400" spc="46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стихи</a:t>
            </a:r>
            <a:r>
              <a:rPr sz="3400" spc="46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Прокофьева</a:t>
            </a:r>
            <a:r>
              <a:rPr sz="3400" spc="46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были</a:t>
            </a:r>
            <a:r>
              <a:rPr sz="3400" spc="46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написаны</a:t>
            </a:r>
            <a:r>
              <a:rPr sz="3400" spc="46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песни,</a:t>
            </a:r>
            <a:r>
              <a:rPr sz="3400" spc="46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среди</a:t>
            </a:r>
            <a:r>
              <a:rPr sz="3400" spc="467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которых</a:t>
            </a:r>
            <a:r>
              <a:rPr sz="3400" spc="468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наиболее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известные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—</a:t>
            </a:r>
            <a:r>
              <a:rPr sz="3400" spc="373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«Товарищ»,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ставшая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неофициальным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гимном</a:t>
            </a:r>
            <a:r>
              <a:rPr sz="3400" spc="374" dirty="0">
                <a:solidFill>
                  <a:srgbClr val="000000"/>
                </a:solidFill>
                <a:latin typeface="OWNQDO+Noto Serif"/>
                <a:cs typeface="OWNQDO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молодёжи,</a:t>
            </a:r>
          </a:p>
          <a:p>
            <a:pPr algn="just">
              <a:lnSpc>
                <a:spcPct val="200000"/>
              </a:lnSpc>
              <a:spcBef>
                <a:spcPts val="25"/>
              </a:spcBef>
            </a:pP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и «Тайга золотая» из одноимённого </a:t>
            </a:r>
            <a:r>
              <a:rPr sz="3400" dirty="0" err="1">
                <a:solidFill>
                  <a:srgbClr val="000000"/>
                </a:solidFill>
                <a:latin typeface="OWNQDO+Noto Serif"/>
                <a:cs typeface="OWNQDO+Noto Serif"/>
              </a:rPr>
              <a:t>кинофильма</a:t>
            </a:r>
            <a:r>
              <a:rPr sz="3400" dirty="0">
                <a:solidFill>
                  <a:srgbClr val="000000"/>
                </a:solidFill>
                <a:latin typeface="OWNQDO+Noto Serif"/>
                <a:cs typeface="OWNQDO+Noto Serif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OWNQDO+Noto Serif"/>
                <a:cs typeface="OWNQDO+Noto Serif"/>
              </a:rPr>
              <a:t> Умер Прокофьев в 1971 г.</a:t>
            </a:r>
          </a:p>
          <a:p>
            <a:pPr marL="0" marR="0">
              <a:lnSpc>
                <a:spcPts val="5174"/>
              </a:lnSpc>
              <a:spcBef>
                <a:spcPts val="2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OWNQDO+Noto Serif"/>
              <a:cs typeface="OWNQD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830430515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33798" y="1497025"/>
            <a:ext cx="6349046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Александр</a:t>
            </a:r>
          </a:p>
          <a:p>
            <a:pPr marL="11831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Сергеевич</a:t>
            </a:r>
          </a:p>
          <a:p>
            <a:pPr marL="66079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Пушкин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75275" y="1431497"/>
            <a:ext cx="508549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770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Агния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Львовна</a:t>
            </a:r>
          </a:p>
          <a:p>
            <a:pPr marL="80649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WFBUD+Noto Serif"/>
                <a:cs typeface="AWFBUD+Noto Serif"/>
              </a:rPr>
              <a:t>Барто</a:t>
            </a: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384622"/>
            <a:ext cx="16921880" cy="7412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Великий русский поэт, прозаик, драматург.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Александр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Сергеевич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родился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6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июня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1799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года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Москве</a:t>
            </a:r>
            <a:r>
              <a:rPr lang="ru-RU" sz="3500" spc="10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семье нетитулованного дворянского рода.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семье,</a:t>
            </a:r>
            <a:r>
              <a:rPr sz="3500" spc="8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кроме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Александра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Сергеевича,</a:t>
            </a:r>
            <a:r>
              <a:rPr sz="3500" spc="8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было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еще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двое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детей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–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сын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Лев</a:t>
            </a:r>
            <a:r>
              <a:rPr sz="3500" spc="8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дочь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Ольга.</a:t>
            </a:r>
            <a:r>
              <a:rPr sz="3500" spc="164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1805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по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1810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год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проводил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много</a:t>
            </a:r>
            <a:r>
              <a:rPr sz="3500" spc="164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времени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(особенно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летом)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у</a:t>
            </a:r>
            <a:r>
              <a:rPr sz="3500" spc="142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своей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бабушки.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Именно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бабушка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наняла</a:t>
            </a:r>
            <a:r>
              <a:rPr sz="3500" spc="14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Арину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Родионовну Яковлеву, няню, которую так полюбил юный </a:t>
            </a:r>
            <a:r>
              <a:rPr sz="35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sz="35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</a:p>
        </p:txBody>
      </p: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744662"/>
            <a:ext cx="17137904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1830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году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сватается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Наталье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Гончаровой,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а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февраля</a:t>
            </a:r>
            <a:r>
              <a:rPr sz="3600" spc="285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1831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года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9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Гончарова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венчаются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9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Москве.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9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1836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году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9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семье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было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уже четыре ребенка.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1837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году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между</a:t>
            </a:r>
            <a:r>
              <a:rPr sz="3600" spc="9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Александром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Пушкиным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Жоржем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Дантесом</a:t>
            </a:r>
            <a:r>
              <a:rPr sz="3600" spc="9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возник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конфликт.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Пушкин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вызывает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Дантеса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дуэль,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результате</a:t>
            </a:r>
            <a:r>
              <a:rPr sz="3600" spc="10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получает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смертельное ранение в живот. Умер поэт 29 января 1837 года.</a:t>
            </a:r>
          </a:p>
        </p:txBody>
      </p:sp>
    </p:spTree>
    <p:extLst>
      <p:ext uri="{BB962C8B-B14F-4D97-AF65-F5344CB8AC3E}">
        <p14:creationId xmlns:p14="http://schemas.microsoft.com/office/powerpoint/2010/main" val="3184153053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43238" y="1336258"/>
            <a:ext cx="767733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085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Николай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Михайлович</a:t>
            </a:r>
          </a:p>
          <a:p>
            <a:pPr marL="155897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Рубцов</a:t>
            </a:r>
          </a:p>
        </p:txBody>
      </p:sp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312614"/>
            <a:ext cx="17137904" cy="8337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Русский</a:t>
            </a:r>
            <a:r>
              <a:rPr sz="3400" spc="3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лирический</a:t>
            </a:r>
            <a:r>
              <a:rPr sz="3400" spc="3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поэт.</a:t>
            </a:r>
            <a:r>
              <a:rPr sz="3400" spc="39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Родился</a:t>
            </a:r>
            <a:r>
              <a:rPr sz="3400" spc="39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3</a:t>
            </a:r>
            <a:r>
              <a:rPr sz="3400" spc="39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января</a:t>
            </a:r>
            <a:r>
              <a:rPr sz="3400" spc="39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1936</a:t>
            </a:r>
            <a:r>
              <a:rPr sz="3400" spc="39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г.</a:t>
            </a:r>
            <a:r>
              <a:rPr sz="3400" spc="39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39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селе</a:t>
            </a:r>
            <a:r>
              <a:rPr sz="3400" spc="39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Емецк.</a:t>
            </a:r>
            <a:r>
              <a:rPr sz="3400" spc="168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41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1937</a:t>
            </a:r>
            <a:r>
              <a:rPr sz="3400" spc="411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переехал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вместе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со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своей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многочисленной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семьёй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65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Няндому.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Летом</a:t>
            </a:r>
            <a:r>
              <a:rPr sz="3400" spc="65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1942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года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умерли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мать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сестра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Рубцова,</a:t>
            </a:r>
            <a:r>
              <a:rPr sz="3400" spc="94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отец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был</a:t>
            </a:r>
            <a:r>
              <a:rPr sz="3400" spc="94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на</a:t>
            </a:r>
            <a:r>
              <a:rPr sz="3400" spc="94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фронте.</a:t>
            </a:r>
            <a:r>
              <a:rPr sz="3400" spc="94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Этим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летом</a:t>
            </a:r>
            <a:r>
              <a:rPr sz="3400" spc="942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6-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летний Николай написал своё первое стихотворение.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Николай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400" spc="27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его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брат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вначале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попали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27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Красовский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детский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дом,</a:t>
            </a:r>
            <a:r>
              <a:rPr sz="3400" spc="27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а</a:t>
            </a:r>
            <a:r>
              <a:rPr sz="3400" spc="27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</a:t>
            </a:r>
            <a:r>
              <a:rPr sz="3400" spc="27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октября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1943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года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400" spc="55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до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июня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1950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г.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Николай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жил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400" spc="55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учился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55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детском</a:t>
            </a:r>
            <a:r>
              <a:rPr sz="3400" spc="55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доме</a:t>
            </a:r>
            <a:r>
              <a:rPr sz="3400" spc="554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400" spc="553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селе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Никольское,</a:t>
            </a:r>
            <a:r>
              <a:rPr sz="3400" spc="11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где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он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окончил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семь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классов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школы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(Там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находится</a:t>
            </a:r>
            <a:r>
              <a:rPr sz="3400" spc="11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Дом-музей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Рубцова</a:t>
            </a:r>
            <a:r>
              <a:rPr sz="3400" dirty="0">
                <a:solidFill>
                  <a:srgbClr val="000000"/>
                </a:solidFill>
                <a:latin typeface="LQBFOC+Noto Serif"/>
                <a:cs typeface="LQBFOC+Noto Serif"/>
              </a:rPr>
              <a:t>).</a:t>
            </a:r>
          </a:p>
        </p:txBody>
      </p: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2" y="456630"/>
            <a:ext cx="17209913" cy="8169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500" spc="114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августе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1962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года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Рубцов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поступает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500" spc="1145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Литературный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институт</a:t>
            </a:r>
            <a:r>
              <a:rPr sz="3500" spc="1146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им.</a:t>
            </a:r>
            <a:r>
              <a:rPr sz="3500" spc="1147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М.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Горького</a:t>
            </a:r>
            <a:r>
              <a:rPr sz="3500" spc="74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</a:t>
            </a:r>
            <a:r>
              <a:rPr sz="3500" spc="74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Москве</a:t>
            </a:r>
            <a:r>
              <a:rPr sz="3500" spc="74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500" spc="74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знакомится</a:t>
            </a:r>
            <a:r>
              <a:rPr sz="3500" spc="74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</a:t>
            </a:r>
            <a:r>
              <a:rPr sz="3500" spc="74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Владимиром</a:t>
            </a:r>
            <a:r>
              <a:rPr sz="3500" spc="74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Соколовым,</a:t>
            </a:r>
            <a:r>
              <a:rPr sz="3500" spc="74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Станиславом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Куняевым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, Вадимом Кожиновым и другими литераторами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Он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пишет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о</a:t>
            </a:r>
            <a:r>
              <a:rPr sz="3500" spc="32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домашнем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уюте,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о</a:t>
            </a:r>
            <a:r>
              <a:rPr sz="3500" spc="32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любви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и</a:t>
            </a:r>
            <a:r>
              <a:rPr sz="3500" spc="328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преданности.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Много</a:t>
            </a:r>
            <a:r>
              <a:rPr sz="3500" spc="329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произведений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посвящены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 чудесному времени года – осенней </a:t>
            </a:r>
            <a:r>
              <a:rPr sz="3500" dirty="0" err="1">
                <a:solidFill>
                  <a:srgbClr val="000000"/>
                </a:solidFill>
                <a:latin typeface="LQBFOC+Noto Serif"/>
                <a:cs typeface="LQBFOC+Noto Serif"/>
              </a:rPr>
              <a:t>поре</a:t>
            </a:r>
            <a:r>
              <a:rPr sz="3500" dirty="0">
                <a:solidFill>
                  <a:srgbClr val="000000"/>
                </a:solidFill>
                <a:latin typeface="LQBFOC+Noto Serif"/>
                <a:cs typeface="LQBFOC+Noto Serif"/>
              </a:rPr>
              <a:t>.</a:t>
            </a: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 Вообще, творчество поэта наполнено правдивостью, подлинностью.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500" dirty="0">
                <a:solidFill>
                  <a:srgbClr val="000000"/>
                </a:solidFill>
                <a:latin typeface="LQBFOC+Noto Serif"/>
                <a:cs typeface="LQBFOC+Noto Serif"/>
              </a:rPr>
              <a:t>Погиб в ночь на 19 января 1971 года в своей квартире.</a:t>
            </a:r>
          </a:p>
          <a:p>
            <a:pPr marL="0" marR="0">
              <a:lnSpc>
                <a:spcPts val="4901"/>
              </a:lnSpc>
              <a:spcBef>
                <a:spcPts val="123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LQBFOC+Noto Serif"/>
              <a:cs typeface="LQBFOC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504638185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948761" y="1497020"/>
            <a:ext cx="905808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5877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EPBEF+Noto Serif"/>
                <a:cs typeface="UEPBEF+Noto Serif"/>
              </a:rPr>
              <a:t>Генрих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EPBEF+Noto Serif"/>
                <a:cs typeface="UEPBEF+Noto Serif"/>
              </a:rPr>
              <a:t>Вениаминович</a:t>
            </a:r>
          </a:p>
          <a:p>
            <a:pPr marL="239285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EPBEF+Noto Serif"/>
                <a:cs typeface="UEPBEF+Noto Serif"/>
              </a:rPr>
              <a:t>Сапгир</a:t>
            </a:r>
          </a:p>
        </p:txBody>
      </p: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672654"/>
            <a:ext cx="16993889" cy="62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846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Родилсяꢀ20</a:t>
            </a:r>
            <a:r>
              <a:rPr sz="3400" spc="25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ноября</a:t>
            </a:r>
            <a:r>
              <a:rPr sz="3400" spc="25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1928</a:t>
            </a:r>
            <a:r>
              <a:rPr sz="3400" spc="25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года</a:t>
            </a:r>
            <a:r>
              <a:rPr sz="3400" spc="25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400" spc="26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Бийске</a:t>
            </a:r>
            <a:r>
              <a:rPr sz="3400" spc="25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Алтайского</a:t>
            </a:r>
            <a:r>
              <a:rPr sz="3400" spc="25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края,</a:t>
            </a:r>
            <a:r>
              <a:rPr sz="3400" spc="24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сын</a:t>
            </a:r>
            <a:r>
              <a:rPr sz="3400" spc="25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сапожника</a:t>
            </a:r>
          </a:p>
          <a:p>
            <a:pPr marL="0" marR="0" algn="just">
              <a:lnSpc>
                <a:spcPct val="200000"/>
              </a:lnSpc>
              <a:spcBef>
                <a:spcPts val="166"/>
              </a:spcBef>
              <a:spcAft>
                <a:spcPts val="0"/>
              </a:spcAft>
            </a:pP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Владимира</a:t>
            </a:r>
            <a:r>
              <a:rPr sz="3400" spc="130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Павловича,</a:t>
            </a:r>
            <a:r>
              <a:rPr sz="3400" spc="130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открывшего</a:t>
            </a:r>
            <a:r>
              <a:rPr sz="3400" spc="131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400" spc="132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период</a:t>
            </a:r>
            <a:r>
              <a:rPr sz="3400" spc="131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4" dirty="0">
                <a:solidFill>
                  <a:srgbClr val="000000"/>
                </a:solidFill>
                <a:latin typeface="UEPBEF+Noto Serif"/>
                <a:cs typeface="UEPBEF+Noto Serif"/>
              </a:rPr>
              <a:t>НЭПа</a:t>
            </a:r>
            <a:r>
              <a:rPr sz="3400" spc="130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предприятие</a:t>
            </a:r>
            <a:r>
              <a:rPr sz="3400" spc="130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по</a:t>
            </a:r>
          </a:p>
          <a:p>
            <a:pPr marL="0" marR="0" algn="just">
              <a:lnSpc>
                <a:spcPct val="200000"/>
              </a:lnSpc>
              <a:spcBef>
                <a:spcPts val="116"/>
              </a:spcBef>
              <a:spcAft>
                <a:spcPts val="0"/>
              </a:spcAft>
            </a:pP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производству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обуви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и</a:t>
            </a:r>
            <a:r>
              <a:rPr sz="3400" spc="1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вынужденного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с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семьёй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перебраться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в</a:t>
            </a:r>
            <a:r>
              <a:rPr sz="3400" spc="1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Бийск.</a:t>
            </a:r>
          </a:p>
          <a:p>
            <a:pPr marL="0" marR="0" algn="just">
              <a:lnSpc>
                <a:spcPct val="200000"/>
              </a:lnSpc>
              <a:spcBef>
                <a:spcPts val="166"/>
              </a:spcBef>
              <a:spcAft>
                <a:spcPts val="0"/>
              </a:spcAft>
            </a:pP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Читать</a:t>
            </a:r>
            <a:r>
              <a:rPr sz="3400" spc="1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начал</a:t>
            </a:r>
            <a:r>
              <a:rPr sz="3400" spc="140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очень</a:t>
            </a:r>
            <a:r>
              <a:rPr sz="3400" spc="1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рано.</a:t>
            </a:r>
            <a:r>
              <a:rPr sz="3400" spc="139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400" spc="141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местной</a:t>
            </a:r>
            <a:r>
              <a:rPr sz="3400" spc="140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библиотеке</a:t>
            </a:r>
            <a:r>
              <a:rPr sz="3400" spc="139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библиотекарша</a:t>
            </a:r>
            <a:r>
              <a:rPr sz="3400" spc="1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с</a:t>
            </a:r>
          </a:p>
          <a:p>
            <a:pPr marL="0" marR="0" algn="just">
              <a:lnSpc>
                <a:spcPct val="200000"/>
              </a:lnSpc>
              <a:spcBef>
                <a:spcPts val="116"/>
              </a:spcBef>
              <a:spcAft>
                <a:spcPts val="0"/>
              </a:spcAft>
            </a:pP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удивлением</a:t>
            </a:r>
            <a:r>
              <a:rPr sz="3400" spc="13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смотрела,</a:t>
            </a:r>
            <a:r>
              <a:rPr sz="3400" spc="133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как</a:t>
            </a:r>
            <a:r>
              <a:rPr sz="34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он</a:t>
            </a:r>
            <a:r>
              <a:rPr sz="3400" spc="13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набирал</a:t>
            </a:r>
            <a:r>
              <a:rPr sz="3400" spc="133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целую</a:t>
            </a:r>
            <a:r>
              <a:rPr sz="3400" spc="134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стопку</a:t>
            </a:r>
            <a:r>
              <a:rPr sz="3400" spc="133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книг</a:t>
            </a:r>
            <a:r>
              <a:rPr sz="3400" spc="133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по</a:t>
            </a:r>
            <a:r>
              <a:rPr sz="3400" spc="133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трем</a:t>
            </a:r>
          </a:p>
          <a:p>
            <a:pPr marL="0" marR="0" algn="just">
              <a:lnSpc>
                <a:spcPct val="200000"/>
              </a:lnSpc>
              <a:spcBef>
                <a:spcPts val="166"/>
              </a:spcBef>
              <a:spcAft>
                <a:spcPts val="0"/>
              </a:spcAft>
            </a:pP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абонементам: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мамы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и</a:t>
            </a:r>
            <a:r>
              <a:rPr sz="3400" spc="1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двух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взрослых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братьев-студентов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.</a:t>
            </a:r>
          </a:p>
        </p:txBody>
      </p:sp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312614"/>
            <a:ext cx="16921881" cy="8042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16"/>
              </a:spcBef>
              <a:spcAft>
                <a:spcPts val="0"/>
              </a:spcAft>
            </a:pPr>
            <a:r>
              <a:rPr sz="3400" spc="11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Писать</a:t>
            </a:r>
            <a:r>
              <a:rPr sz="3400" spc="24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стихи</a:t>
            </a:r>
            <a:r>
              <a:rPr sz="3400" spc="247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начал</a:t>
            </a:r>
            <a:r>
              <a:rPr sz="3400" spc="247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примерно</a:t>
            </a:r>
            <a:r>
              <a:rPr sz="3400" spc="246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400" spc="248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11</a:t>
            </a:r>
            <a:r>
              <a:rPr sz="3400" spc="247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лет,</a:t>
            </a:r>
            <a:r>
              <a:rPr sz="3400" spc="246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во</a:t>
            </a:r>
            <a:r>
              <a:rPr sz="3400" spc="24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всесоюзной</a:t>
            </a:r>
            <a:r>
              <a:rPr sz="3400" spc="247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газете</a:t>
            </a:r>
          </a:p>
          <a:p>
            <a:pPr marL="0" marR="0" algn="just">
              <a:lnSpc>
                <a:spcPct val="200000"/>
              </a:lnSpc>
              <a:spcBef>
                <a:spcPts val="166"/>
              </a:spcBef>
              <a:spcAft>
                <a:spcPts val="0"/>
              </a:spcAft>
            </a:pP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«Пионерская</a:t>
            </a:r>
            <a:r>
              <a:rPr sz="3400" spc="189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правда»</a:t>
            </a:r>
            <a:r>
              <a:rPr sz="3400" spc="189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было</a:t>
            </a:r>
            <a:r>
              <a:rPr sz="3400" spc="189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опубликовано</a:t>
            </a:r>
            <a:r>
              <a:rPr sz="3400" spc="1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одно</a:t>
            </a:r>
            <a:r>
              <a:rPr sz="3400" spc="1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из</a:t>
            </a:r>
            <a:r>
              <a:rPr sz="3400" spc="189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детских</a:t>
            </a:r>
            <a:r>
              <a:rPr sz="3400" spc="1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стихов</a:t>
            </a:r>
          </a:p>
          <a:p>
            <a:pPr marL="0" marR="0" algn="just">
              <a:lnSpc>
                <a:spcPct val="200000"/>
              </a:lnSpc>
              <a:spcBef>
                <a:spcPts val="116"/>
              </a:spcBef>
              <a:spcAft>
                <a:spcPts val="0"/>
              </a:spcAft>
            </a:pP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Сапгира.</a:t>
            </a:r>
            <a:r>
              <a:rPr sz="3400" spc="40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«В</a:t>
            </a:r>
            <a:r>
              <a:rPr sz="3400" spc="41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прозе</a:t>
            </a:r>
            <a:r>
              <a:rPr sz="3400" spc="40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меня</a:t>
            </a:r>
            <a:r>
              <a:rPr sz="3400" spc="40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вдохновлял</a:t>
            </a:r>
            <a:r>
              <a:rPr sz="3400" spc="40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А.Гайдар</a:t>
            </a:r>
            <a:r>
              <a:rPr sz="3400" spc="41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—</a:t>
            </a:r>
            <a:r>
              <a:rPr sz="3400" spc="42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400" spc="42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я</a:t>
            </a:r>
            <a:r>
              <a:rPr sz="3400" spc="41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написал</a:t>
            </a:r>
            <a:r>
              <a:rPr sz="3400" spc="40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несколько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тетрадей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"Гейка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 и</a:t>
            </a:r>
            <a:r>
              <a:rPr sz="3400" spc="1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UEPBEF+Noto Serif"/>
                <a:cs typeface="UEPBEF+Noto Serif"/>
              </a:rPr>
              <a:t>его </a:t>
            </a:r>
            <a:r>
              <a:rPr sz="3400" spc="11" dirty="0" err="1">
                <a:solidFill>
                  <a:srgbClr val="000000"/>
                </a:solidFill>
                <a:latin typeface="UEPBEF+Noto Serif"/>
                <a:cs typeface="UEPBEF+Noto Serif"/>
              </a:rPr>
              <a:t>команда</a:t>
            </a:r>
            <a:r>
              <a:rPr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"»</a:t>
            </a:r>
            <a:r>
              <a:rPr lang="ru-RU"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. Во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войны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остался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с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матерью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—</a:t>
            </a:r>
            <a:r>
              <a:rPr lang="ru-RU" sz="3400" spc="2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отец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и</a:t>
            </a:r>
            <a:r>
              <a:rPr lang="ru-RU" sz="3400" spc="1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братья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ушли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фронт.</a:t>
            </a:r>
          </a:p>
          <a:p>
            <a:pPr marL="0" marR="0" algn="just">
              <a:lnSpc>
                <a:spcPct val="200000"/>
              </a:lnSpc>
              <a:spcBef>
                <a:spcPts val="166"/>
              </a:spcBef>
              <a:spcAft>
                <a:spcPts val="0"/>
              </a:spcAft>
            </a:pP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Умерꢀ7</a:t>
            </a:r>
            <a:r>
              <a:rPr lang="ru-RU" sz="3400" spc="148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октября</a:t>
            </a:r>
            <a:r>
              <a:rPr lang="ru-RU" sz="3400" spc="148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1999</a:t>
            </a:r>
            <a:r>
              <a:rPr lang="ru-RU" sz="3400" spc="148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годаꢀот</a:t>
            </a:r>
            <a:r>
              <a:rPr lang="ru-RU" sz="3400" spc="148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сердечного</a:t>
            </a:r>
            <a:r>
              <a:rPr lang="ru-RU" sz="3400" spc="148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приступа</a:t>
            </a:r>
            <a:r>
              <a:rPr lang="ru-RU" sz="3400" spc="148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lang="ru-RU" sz="3400" spc="14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троллейбусе</a:t>
            </a:r>
            <a:r>
              <a:rPr lang="ru-RU" sz="3400" spc="148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по</a:t>
            </a:r>
          </a:p>
          <a:p>
            <a:pPr marL="0" marR="0" algn="just">
              <a:lnSpc>
                <a:spcPct val="200000"/>
              </a:lnSpc>
              <a:spcBef>
                <a:spcPts val="116"/>
              </a:spcBef>
              <a:spcAft>
                <a:spcPts val="0"/>
              </a:spcAft>
            </a:pP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дороге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презентацию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, </a:t>
            </a:r>
            <a:r>
              <a:rPr lang="ru-RU" sz="3400" spc="10" dirty="0">
                <a:solidFill>
                  <a:srgbClr val="000000"/>
                </a:solidFill>
                <a:latin typeface="UEPBEF+Noto Serif"/>
                <a:cs typeface="UEPBEF+Noto Serif"/>
              </a:rPr>
              <a:t>где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он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2" dirty="0">
                <a:solidFill>
                  <a:srgbClr val="000000"/>
                </a:solidFill>
                <a:latin typeface="UEPBEF+Noto Serif"/>
                <a:cs typeface="UEPBEF+Noto Serif"/>
              </a:rPr>
              <a:t>должен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3" dirty="0">
                <a:solidFill>
                  <a:srgbClr val="000000"/>
                </a:solidFill>
                <a:latin typeface="UEPBEF+Noto Serif"/>
                <a:cs typeface="UEPBEF+Noto Serif"/>
              </a:rPr>
              <a:t>был</a:t>
            </a:r>
            <a:r>
              <a:rPr lang="ru-RU" sz="34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lang="ru-RU" sz="3400" spc="11" dirty="0">
                <a:solidFill>
                  <a:srgbClr val="000000"/>
                </a:solidFill>
                <a:latin typeface="UEPBEF+Noto Serif"/>
                <a:cs typeface="UEPBEF+Noto Serif"/>
              </a:rPr>
              <a:t>выступать.</a:t>
            </a:r>
          </a:p>
          <a:p>
            <a:pPr marL="0" marR="0">
              <a:lnSpc>
                <a:spcPts val="5133"/>
              </a:lnSpc>
              <a:spcBef>
                <a:spcPts val="166"/>
              </a:spcBef>
              <a:spcAft>
                <a:spcPts val="0"/>
              </a:spcAft>
            </a:pPr>
            <a:endParaRPr sz="3750" spc="11" dirty="0">
              <a:solidFill>
                <a:srgbClr val="000000"/>
              </a:solidFill>
              <a:latin typeface="UEPBEF+Noto Serif"/>
              <a:cs typeface="UEPBEF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062540203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79314" y="2566116"/>
            <a:ext cx="6082270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Джонатан</a:t>
            </a:r>
          </a:p>
          <a:p>
            <a:pPr marL="115862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</a:t>
            </a:r>
          </a:p>
        </p:txBody>
      </p:sp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384622"/>
            <a:ext cx="17209912" cy="7278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Ирландский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писатель-сатирик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Джонатан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Свифт,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родился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30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ноября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1667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года</a:t>
            </a:r>
            <a:r>
              <a:rPr sz="3400" spc="415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415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Дублине.</a:t>
            </a:r>
            <a:r>
              <a:rPr sz="3400" spc="4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</a:t>
            </a:r>
            <a:r>
              <a:rPr sz="3400" spc="415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был</a:t>
            </a:r>
            <a:r>
              <a:rPr sz="3400" spc="415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очень</a:t>
            </a:r>
            <a:r>
              <a:rPr sz="3400" spc="415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болезненным.</a:t>
            </a:r>
            <a:r>
              <a:rPr sz="3400" spc="4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Позже</a:t>
            </a:r>
            <a:r>
              <a:rPr sz="3400" spc="4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обнаружилось,</a:t>
            </a:r>
            <a:r>
              <a:rPr sz="3400" spc="4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что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он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страдал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от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болезни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Меньера.</a:t>
            </a:r>
            <a:r>
              <a:rPr sz="3400" spc="14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14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попытках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дать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сыну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лучшее</a:t>
            </a:r>
            <a:r>
              <a:rPr sz="3400" spc="14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воспитание,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мать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Свифта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отдает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его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Годвину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Свифту,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брату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её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покойного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мужа.</a:t>
            </a:r>
            <a:r>
              <a:rPr sz="3400" spc="32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Годвин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отправляет племянника на обучение в лучшую гимназию Ирладндии.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150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1704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г.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анонимно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публикует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произведение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«Сказка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бочки»</a:t>
            </a:r>
            <a:r>
              <a:rPr sz="3400" spc="150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памфлет «Битва книг». «Бочку», которая стала довольно </a:t>
            </a:r>
            <a:r>
              <a:rPr sz="3400" dirty="0" err="1">
                <a:solidFill>
                  <a:srgbClr val="000000"/>
                </a:solidFill>
                <a:latin typeface="BWNNOE+Noto Serif"/>
                <a:cs typeface="BWNNOE+Noto Serif"/>
              </a:rPr>
              <a:t>популярна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6189" y="-263450"/>
            <a:ext cx="17915622" cy="9114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Российский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и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советский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детский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писатель,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киносценарист.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Стиль,</a:t>
            </a:r>
            <a:r>
              <a:rPr sz="3700" spc="1531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котором</a:t>
            </a:r>
            <a:r>
              <a:rPr sz="3700" spc="173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написаны</a:t>
            </a:r>
            <a:r>
              <a:rPr sz="3700" spc="173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стихотворения</a:t>
            </a:r>
            <a:r>
              <a:rPr sz="3700" spc="173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писательницы,</a:t>
            </a:r>
            <a:r>
              <a:rPr sz="3700" spc="1737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очень</a:t>
            </a:r>
            <a:r>
              <a:rPr sz="3700" spc="173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легкий</a:t>
            </a:r>
            <a:r>
              <a:rPr sz="3700" spc="173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для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восприятия, поэтому их легко читать и запоминать детям.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Агния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Львовна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Барто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родилась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4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(17)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февраля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1906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г.,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700" spc="165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Москве,</a:t>
            </a:r>
            <a:r>
              <a:rPr sz="3700" spc="165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интеллигентной</a:t>
            </a:r>
            <a:r>
              <a:rPr sz="3700" spc="203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семье.</a:t>
            </a:r>
            <a:r>
              <a:rPr sz="3700" spc="203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Начальное</a:t>
            </a:r>
            <a:r>
              <a:rPr sz="3700" spc="203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образование</a:t>
            </a:r>
            <a:r>
              <a:rPr sz="3700" spc="203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будущий</a:t>
            </a:r>
            <a:r>
              <a:rPr sz="3700" spc="203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литератор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получила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на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дому.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Затем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ее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отдали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на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обучение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</a:t>
            </a:r>
            <a:r>
              <a:rPr sz="3700" spc="274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гимназию.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Одновременно</a:t>
            </a:r>
            <a:r>
              <a:rPr sz="3700" spc="28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юная</a:t>
            </a:r>
            <a:r>
              <a:rPr sz="3700" spc="28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Агния</a:t>
            </a:r>
            <a:r>
              <a:rPr sz="3700" spc="28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посещала</a:t>
            </a:r>
            <a:r>
              <a:rPr sz="3700" spc="28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хореографическое</a:t>
            </a:r>
            <a:r>
              <a:rPr sz="3700" spc="287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училище.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Первые стихи “родились” примерно в это же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время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.</a:t>
            </a:r>
          </a:p>
        </p:txBody>
      </p: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672654"/>
            <a:ext cx="17137904" cy="7265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 err="1">
                <a:solidFill>
                  <a:srgbClr val="000000"/>
                </a:solidFill>
                <a:latin typeface="BWNNOE+Noto Serif"/>
                <a:cs typeface="BWNNOE+Noto Serif"/>
              </a:rPr>
              <a:t>Свифт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начинает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работать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над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своим,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впоследствии,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самым</a:t>
            </a:r>
            <a:r>
              <a:rPr sz="3400" spc="97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знаменитым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произведением.</a:t>
            </a:r>
            <a:r>
              <a:rPr sz="3400" spc="393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39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1726</a:t>
            </a:r>
            <a:r>
              <a:rPr sz="3400" spc="39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году</a:t>
            </a:r>
            <a:r>
              <a:rPr sz="3400" spc="39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он</a:t>
            </a:r>
            <a:r>
              <a:rPr sz="3400" spc="175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воспользовался</a:t>
            </a:r>
            <a:r>
              <a:rPr sz="3400" spc="42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помощью</a:t>
            </a:r>
            <a:r>
              <a:rPr sz="3400" spc="42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друзей,</a:t>
            </a:r>
            <a:r>
              <a:rPr sz="3400" spc="424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которые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анонимно</a:t>
            </a:r>
            <a:r>
              <a:rPr sz="3400" spc="11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опубликовали</a:t>
            </a:r>
            <a:r>
              <a:rPr sz="3400" spc="1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его</a:t>
            </a:r>
            <a:r>
              <a:rPr sz="3400" spc="1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«Путешествия</a:t>
            </a:r>
            <a:r>
              <a:rPr sz="3400" spc="11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116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некоторые</a:t>
            </a:r>
            <a:r>
              <a:rPr sz="3400" spc="11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удалённые</a:t>
            </a:r>
            <a:r>
              <a:rPr sz="3400" spc="117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страны</a:t>
            </a:r>
          </a:p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мира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281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четырёх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частях: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сочинение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Лемюэля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Гулливера,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сначала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хирурга,</a:t>
            </a:r>
            <a:r>
              <a:rPr sz="3400" spc="28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а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затем капитана нескольких кораблей» –</a:t>
            </a:r>
            <a:r>
              <a:rPr sz="3400" spc="932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«Путешествия Гулливера».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В</a:t>
            </a:r>
            <a:r>
              <a:rPr sz="3400" spc="18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1742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году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Свифт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пострадал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от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инсульта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и</a:t>
            </a:r>
            <a:r>
              <a:rPr sz="3400" spc="18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потерял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способность</a:t>
            </a:r>
            <a:r>
              <a:rPr sz="3400" spc="19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говорить.</a:t>
            </a:r>
            <a:r>
              <a:rPr sz="3400" spc="20" dirty="0">
                <a:solidFill>
                  <a:srgbClr val="000000"/>
                </a:solidFill>
                <a:latin typeface="BWNNOE+Noto Serif"/>
                <a:cs typeface="BWNNOE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А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400" dirty="0">
                <a:solidFill>
                  <a:srgbClr val="000000"/>
                </a:solidFill>
                <a:latin typeface="BWNNOE+Noto Serif"/>
                <a:cs typeface="BWNNOE+Noto Serif"/>
              </a:rPr>
              <a:t>19 октября 1745 года Джонатан Свифт умирает.</a:t>
            </a:r>
          </a:p>
        </p:txBody>
      </p:sp>
    </p:spTree>
    <p:extLst>
      <p:ext uri="{BB962C8B-B14F-4D97-AF65-F5344CB8AC3E}">
        <p14:creationId xmlns:p14="http://schemas.microsoft.com/office/powerpoint/2010/main" val="2811550630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06948" y="1162408"/>
            <a:ext cx="6621400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9466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Роман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Семенович</a:t>
            </a:r>
          </a:p>
          <a:p>
            <a:pPr marL="216827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Сеф</a:t>
            </a:r>
          </a:p>
        </p:txBody>
      </p:sp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384622"/>
            <a:ext cx="17209912" cy="82352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Детский</a:t>
            </a:r>
            <a:r>
              <a:rPr sz="3400" spc="203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писатель,</a:t>
            </a:r>
            <a:r>
              <a:rPr sz="3400" spc="204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поэт,</a:t>
            </a:r>
            <a:r>
              <a:rPr sz="3400" spc="204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прозаик,</a:t>
            </a:r>
            <a:r>
              <a:rPr sz="3400" spc="204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переводчик,</a:t>
            </a:r>
            <a:r>
              <a:rPr sz="3400" spc="204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драматург.Странный</a:t>
            </a:r>
            <a:r>
              <a:rPr lang="ru-RU"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псевдоним</a:t>
            </a:r>
            <a:r>
              <a:rPr sz="3400" spc="68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–</a:t>
            </a:r>
            <a:r>
              <a:rPr sz="3400" spc="68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память</a:t>
            </a:r>
            <a:r>
              <a:rPr sz="3400" spc="69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об</a:t>
            </a:r>
            <a:r>
              <a:rPr sz="3400" spc="69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отце</a:t>
            </a:r>
            <a:r>
              <a:rPr sz="3400" spc="69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(по</a:t>
            </a:r>
            <a:r>
              <a:rPr sz="3400" spc="69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первым</a:t>
            </a:r>
            <a:r>
              <a:rPr sz="3400" spc="68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буквам)</a:t>
            </a:r>
            <a:r>
              <a:rPr sz="3400" spc="69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-</a:t>
            </a:r>
            <a:r>
              <a:rPr sz="3400" spc="68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Семене</a:t>
            </a:r>
            <a:r>
              <a:rPr sz="3400" spc="69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Ефимовиче</a:t>
            </a:r>
            <a:r>
              <a:rPr lang="ru-RU"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Фаермарке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,</a:t>
            </a:r>
            <a:r>
              <a:rPr sz="3400" spc="142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расстрелянном</a:t>
            </a:r>
            <a:r>
              <a:rPr sz="3400" spc="141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140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1937-м.</a:t>
            </a:r>
            <a:r>
              <a:rPr sz="3400" spc="142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Родился</a:t>
            </a:r>
            <a:r>
              <a:rPr sz="3400" spc="14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6</a:t>
            </a:r>
            <a:r>
              <a:rPr sz="3400" spc="140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октября</a:t>
            </a:r>
            <a:r>
              <a:rPr sz="3400" spc="14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1931</a:t>
            </a:r>
            <a:r>
              <a:rPr sz="3400" spc="141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 err="1">
                <a:solidFill>
                  <a:srgbClr val="000000"/>
                </a:solidFill>
                <a:latin typeface="IQELBQ+Noto Serif"/>
                <a:cs typeface="IQELBQ+Noto Serif"/>
              </a:rPr>
              <a:t>года</a:t>
            </a:r>
            <a:r>
              <a:rPr sz="3400" spc="141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lang="ru-RU" sz="34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Москве</a:t>
            </a:r>
            <a:r>
              <a:rPr sz="3400" spc="5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55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семье</a:t>
            </a:r>
            <a:r>
              <a:rPr sz="3400" spc="56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партийных</a:t>
            </a:r>
            <a:r>
              <a:rPr sz="3400" spc="5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работников.</a:t>
            </a:r>
            <a:r>
              <a:rPr sz="3400" spc="57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55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1936</a:t>
            </a:r>
            <a:r>
              <a:rPr sz="3400" spc="56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году</a:t>
            </a:r>
            <a:r>
              <a:rPr sz="3400" spc="56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родителей</a:t>
            </a:r>
            <a:r>
              <a:rPr sz="3400" spc="5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Р.</a:t>
            </a:r>
            <a:r>
              <a:rPr sz="3400" spc="57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Сефа</a:t>
            </a:r>
            <a:r>
              <a:rPr lang="ru-RU"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репрессировали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  <a:r>
              <a:rPr sz="3400" spc="136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Отец</a:t>
            </a:r>
            <a:r>
              <a:rPr sz="3400" spc="13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был</a:t>
            </a:r>
            <a:r>
              <a:rPr sz="3400" spc="136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расстрелян,</a:t>
            </a:r>
            <a:r>
              <a:rPr sz="3400" spc="136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400" spc="135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мать</a:t>
            </a:r>
            <a:r>
              <a:rPr sz="3400" spc="136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отправлена</a:t>
            </a:r>
            <a:r>
              <a:rPr sz="3400" spc="136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135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 err="1">
                <a:solidFill>
                  <a:srgbClr val="000000"/>
                </a:solidFill>
                <a:latin typeface="IQELBQ+Noto Serif"/>
                <a:cs typeface="IQELBQ+Noto Serif"/>
              </a:rPr>
              <a:t>лагеря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  <a:r>
              <a:rPr lang="ru-RU"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3" dirty="0" err="1">
                <a:solidFill>
                  <a:srgbClr val="000000"/>
                </a:solidFill>
                <a:latin typeface="IQELBQ+Noto Serif"/>
                <a:cs typeface="IQELBQ+Noto Serif"/>
              </a:rPr>
              <a:t>Мальчик</a:t>
            </a:r>
            <a:r>
              <a:rPr sz="3400" spc="3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остался</a:t>
            </a:r>
            <a:r>
              <a:rPr sz="3400" spc="3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на</a:t>
            </a:r>
            <a:r>
              <a:rPr sz="3400" spc="3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попечении</a:t>
            </a:r>
            <a:r>
              <a:rPr sz="3400" spc="3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бабушки.</a:t>
            </a:r>
            <a:r>
              <a:rPr sz="3400" spc="104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2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1946</a:t>
            </a:r>
            <a:r>
              <a:rPr sz="3400" spc="3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году</a:t>
            </a:r>
            <a:r>
              <a:rPr sz="3400" spc="3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Романа</a:t>
            </a:r>
            <a:r>
              <a:rPr sz="3400" spc="4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с</a:t>
            </a:r>
            <a:r>
              <a:rPr sz="3400" spc="3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матерью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,</a:t>
            </a:r>
            <a:r>
              <a:rPr lang="ru-RU"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вернувшейся</a:t>
            </a:r>
            <a:r>
              <a:rPr sz="3400" spc="152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из</a:t>
            </a:r>
            <a:r>
              <a:rPr sz="3400" spc="152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заключения,</a:t>
            </a:r>
            <a:r>
              <a:rPr sz="3400" spc="152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выслали</a:t>
            </a:r>
            <a:r>
              <a:rPr sz="3400" spc="152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400" spc="151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dirty="0">
                <a:solidFill>
                  <a:srgbClr val="000000"/>
                </a:solidFill>
                <a:latin typeface="IQELBQ+Noto Serif"/>
                <a:cs typeface="IQELBQ+Noto Serif"/>
              </a:rPr>
              <a:t>г.</a:t>
            </a:r>
            <a:r>
              <a:rPr sz="3400" spc="152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Малоярославец,</a:t>
            </a:r>
            <a:r>
              <a:rPr sz="3400" spc="152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где</a:t>
            </a:r>
            <a:r>
              <a:rPr sz="3400" spc="152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они</a:t>
            </a:r>
          </a:p>
          <a:p>
            <a:pPr marL="0" marR="0" algn="just">
              <a:lnSpc>
                <a:spcPct val="200000"/>
              </a:lnSpc>
              <a:spcBef>
                <a:spcPts val="93"/>
              </a:spcBef>
              <a:spcAft>
                <a:spcPts val="0"/>
              </a:spcAft>
            </a:pPr>
            <a:r>
              <a:rPr sz="340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прожили</a:t>
            </a:r>
            <a:r>
              <a:rPr sz="3400" spc="7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три</a:t>
            </a:r>
            <a:r>
              <a:rPr sz="3400" spc="7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40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года.</a:t>
            </a:r>
            <a:r>
              <a:rPr sz="3400" spc="78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endParaRPr sz="3400" spc="-10" dirty="0">
              <a:solidFill>
                <a:srgbClr val="000000"/>
              </a:solidFill>
              <a:latin typeface="IQELBQ+Noto Serif"/>
              <a:cs typeface="IQELBQ+Noto Serif"/>
            </a:endParaRPr>
          </a:p>
        </p:txBody>
      </p:sp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-61762"/>
            <a:ext cx="17065896" cy="90945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5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После</a:t>
            </a:r>
            <a:r>
              <a:rPr sz="3750" spc="77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окончания</a:t>
            </a:r>
            <a:r>
              <a:rPr sz="3750" spc="77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школы</a:t>
            </a:r>
            <a:r>
              <a:rPr sz="3750" spc="7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перепробовал</a:t>
            </a:r>
            <a:r>
              <a:rPr sz="3750" spc="7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множество</a:t>
            </a:r>
          </a:p>
          <a:p>
            <a:pPr marL="0" marR="0" algn="just">
              <a:lnSpc>
                <a:spcPct val="200000"/>
              </a:lnSpc>
              <a:spcBef>
                <a:spcPts val="93"/>
              </a:spcBef>
              <a:spcAft>
                <a:spcPts val="0"/>
              </a:spcAft>
            </a:pP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профессий.</a:t>
            </a:r>
            <a:r>
              <a:rPr sz="3750" spc="42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Работал</a:t>
            </a:r>
            <a:r>
              <a:rPr sz="3750" spc="42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750" spc="40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водителем</a:t>
            </a:r>
            <a:r>
              <a:rPr sz="3750" spc="4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автобуса</a:t>
            </a:r>
            <a:r>
              <a:rPr sz="3750" spc="42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Союза</a:t>
            </a:r>
            <a:r>
              <a:rPr sz="3750" spc="42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писателей.</a:t>
            </a:r>
            <a:r>
              <a:rPr sz="3750" spc="42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750" spc="40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1951</a:t>
            </a:r>
            <a:r>
              <a:rPr sz="3750" spc="42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г.</a:t>
            </a:r>
            <a:r>
              <a:rPr sz="3750" spc="42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Р.</a:t>
            </a:r>
            <a:r>
              <a:rPr lang="ru-RU"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Сеф</a:t>
            </a:r>
            <a:r>
              <a:rPr sz="3750" spc="24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был</a:t>
            </a:r>
            <a:r>
              <a:rPr sz="3750" spc="25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репрессирован.</a:t>
            </a:r>
            <a:r>
              <a:rPr sz="3750" spc="25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Один</a:t>
            </a:r>
            <a:r>
              <a:rPr sz="3750" spc="2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год</a:t>
            </a:r>
            <a:r>
              <a:rPr sz="3750" spc="24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провел</a:t>
            </a:r>
            <a:r>
              <a:rPr sz="3750" spc="2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750" spc="23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одиночной</a:t>
            </a:r>
            <a:r>
              <a:rPr sz="3750" spc="24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камере,</a:t>
            </a:r>
            <a:r>
              <a:rPr sz="3750" spc="25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пять</a:t>
            </a:r>
            <a:r>
              <a:rPr sz="3750" spc="2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лет</a:t>
            </a:r>
            <a:r>
              <a:rPr lang="ru-RU"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5" dirty="0" err="1">
                <a:solidFill>
                  <a:srgbClr val="000000"/>
                </a:solidFill>
                <a:latin typeface="IQELBQ+Noto Serif"/>
                <a:cs typeface="IQELBQ+Noto Serif"/>
              </a:rPr>
              <a:t>жил</a:t>
            </a:r>
            <a:r>
              <a:rPr sz="3750" spc="84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на</a:t>
            </a:r>
            <a:r>
              <a:rPr sz="3750" spc="84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поселении</a:t>
            </a:r>
            <a:r>
              <a:rPr sz="3750" spc="84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750" spc="83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Караганде.</a:t>
            </a:r>
            <a:r>
              <a:rPr sz="3750" spc="84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Здесь</a:t>
            </a:r>
            <a:r>
              <a:rPr sz="3750" spc="84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750" spc="84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выучил</a:t>
            </a:r>
            <a:r>
              <a:rPr sz="3750" spc="84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английский</a:t>
            </a:r>
            <a:r>
              <a:rPr sz="3750" spc="84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язык</a:t>
            </a:r>
            <a:r>
              <a:rPr sz="3750" spc="84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lang="ru-RU"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 err="1">
                <a:solidFill>
                  <a:srgbClr val="000000"/>
                </a:solidFill>
                <a:latin typeface="IQELBQ+Noto Serif"/>
                <a:cs typeface="IQELBQ+Noto Serif"/>
              </a:rPr>
              <a:t>начал</a:t>
            </a:r>
            <a:r>
              <a:rPr sz="3750" spc="60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заниматься</a:t>
            </a:r>
            <a:r>
              <a:rPr sz="3750" spc="6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стихотворным</a:t>
            </a:r>
            <a:r>
              <a:rPr sz="3750" spc="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750" spc="59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прозаическим</a:t>
            </a:r>
            <a:r>
              <a:rPr sz="3750" spc="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переводом.</a:t>
            </a:r>
            <a:r>
              <a:rPr sz="3750" spc="61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750" spc="59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1956</a:t>
            </a:r>
            <a:r>
              <a:rPr sz="3750" spc="6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г.</a:t>
            </a:r>
            <a:r>
              <a:rPr lang="ru-RU"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 err="1">
                <a:solidFill>
                  <a:srgbClr val="000000"/>
                </a:solidFill>
                <a:latin typeface="IQELBQ+Noto Serif"/>
                <a:cs typeface="IQELBQ+Noto Serif"/>
              </a:rPr>
              <a:t>был</a:t>
            </a:r>
            <a:r>
              <a:rPr sz="3750" spc="104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реабилитирован.</a:t>
            </a:r>
            <a:r>
              <a:rPr sz="3750" spc="307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Учился</a:t>
            </a:r>
            <a:r>
              <a:rPr sz="3750" spc="106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на</a:t>
            </a:r>
            <a:r>
              <a:rPr sz="3750" spc="106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факультете</a:t>
            </a:r>
            <a:r>
              <a:rPr sz="3750" spc="106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журналистики</a:t>
            </a:r>
            <a:r>
              <a:rPr sz="3750" spc="105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4" dirty="0">
                <a:solidFill>
                  <a:srgbClr val="000000"/>
                </a:solidFill>
                <a:latin typeface="IQELBQ+Noto Serif"/>
                <a:cs typeface="IQELBQ+Noto Serif"/>
              </a:rPr>
              <a:t>МГУ,</a:t>
            </a:r>
            <a:r>
              <a:rPr sz="3750" spc="106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 err="1">
                <a:solidFill>
                  <a:srgbClr val="000000"/>
                </a:solidFill>
                <a:latin typeface="IQELBQ+Noto Serif"/>
                <a:cs typeface="IQELBQ+Noto Serif"/>
              </a:rPr>
              <a:t>но</a:t>
            </a:r>
            <a:r>
              <a:rPr lang="ru-RU"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 err="1">
                <a:solidFill>
                  <a:srgbClr val="000000"/>
                </a:solidFill>
                <a:latin typeface="IQELBQ+Noto Serif"/>
                <a:cs typeface="IQELBQ+Noto Serif"/>
              </a:rPr>
              <a:t>университет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так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и</a:t>
            </a:r>
            <a:r>
              <a:rPr sz="3750" spc="-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3" dirty="0">
                <a:solidFill>
                  <a:srgbClr val="000000"/>
                </a:solidFill>
                <a:latin typeface="IQELBQ+Noto Serif"/>
                <a:cs typeface="IQELBQ+Noto Serif"/>
              </a:rPr>
              <a:t>не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закончил.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Р.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С.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Сеф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2" dirty="0">
                <a:solidFill>
                  <a:srgbClr val="000000"/>
                </a:solidFill>
                <a:latin typeface="IQELBQ+Noto Serif"/>
                <a:cs typeface="IQELBQ+Noto Serif"/>
              </a:rPr>
              <a:t>умер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20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1" dirty="0">
                <a:solidFill>
                  <a:srgbClr val="000000"/>
                </a:solidFill>
                <a:latin typeface="IQELBQ+Noto Serif"/>
                <a:cs typeface="IQELBQ+Noto Serif"/>
              </a:rPr>
              <a:t>февраля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2009</a:t>
            </a:r>
            <a:r>
              <a:rPr sz="375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750" spc="-10" dirty="0">
                <a:solidFill>
                  <a:srgbClr val="000000"/>
                </a:solidFill>
                <a:latin typeface="IQELBQ+Noto Serif"/>
                <a:cs typeface="IQELBQ+Noto Serif"/>
              </a:rPr>
              <a:t>года.</a:t>
            </a:r>
          </a:p>
        </p:txBody>
      </p:sp>
    </p:spTree>
    <p:extLst>
      <p:ext uri="{BB962C8B-B14F-4D97-AF65-F5344CB8AC3E}">
        <p14:creationId xmlns:p14="http://schemas.microsoft.com/office/powerpoint/2010/main" val="3921737118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09778" y="1492693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156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Николай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Иванович</a:t>
            </a:r>
          </a:p>
          <a:p>
            <a:pPr marL="55810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Сладков</a:t>
            </a:r>
          </a:p>
        </p:txBody>
      </p:sp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39" y="40586"/>
            <a:ext cx="17137905" cy="89479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Популярный русский писатель, автор книг о природе, жизни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животных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Родился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Николай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Сладков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в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Москве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5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января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1920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года,</a:t>
            </a:r>
            <a:r>
              <a:rPr sz="3700" spc="144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в</a:t>
            </a:r>
            <a:r>
              <a:rPr sz="3700" spc="144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обычной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советской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семье.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Папа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работал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на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заводе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токарем,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мама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вела</a:t>
            </a:r>
            <a:r>
              <a:rPr sz="3700" spc="44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домашнее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хозяйство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</a:t>
            </a:r>
            <a:r>
              <a:rPr sz="3700" spc="615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ранних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лет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мальчику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очень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нравилось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гулять,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причем</a:t>
            </a:r>
            <a:r>
              <a:rPr sz="3700" spc="61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он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предпочитал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 не игры во дворе, а прогулки по скверам и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паркам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Творческая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биография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писателя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началась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в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самом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начале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50-х</a:t>
            </a:r>
            <a:r>
              <a:rPr sz="3700" spc="261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годов,</a:t>
            </a:r>
            <a:r>
              <a:rPr sz="3700" spc="1485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он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опубликовал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 свою дебютную книгу, под названием «Серебряный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хвост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».</a:t>
            </a:r>
          </a:p>
        </p:txBody>
      </p:sp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384622"/>
            <a:ext cx="17209913" cy="7860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Николаю</a:t>
            </a:r>
            <a:r>
              <a:rPr sz="3700" spc="502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Сладкову</a:t>
            </a:r>
            <a:r>
              <a:rPr sz="3700" spc="502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довелось</a:t>
            </a:r>
            <a:r>
              <a:rPr sz="3700" spc="502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много</a:t>
            </a:r>
            <a:r>
              <a:rPr sz="3700" spc="502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путешествовать,</a:t>
            </a:r>
            <a:r>
              <a:rPr sz="3700" spc="503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из</a:t>
            </a:r>
            <a:r>
              <a:rPr sz="3700" spc="503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каждой</a:t>
            </a:r>
            <a:r>
              <a:rPr sz="3700" spc="502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поездки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он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 привозил материал для своих новых произведений.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Сладков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любил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писать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для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детей,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они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были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его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самыми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благодарными</a:t>
            </a:r>
            <a:r>
              <a:rPr sz="3700" spc="16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и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искренними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поклонниками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Николай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Сладков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выступал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за</a:t>
            </a:r>
            <a:r>
              <a:rPr sz="3700" spc="58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защиту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природы,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он</a:t>
            </a:r>
            <a:r>
              <a:rPr sz="3700" spc="58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призывал</a:t>
            </a:r>
            <a:r>
              <a:rPr sz="3700" spc="59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охранять</a:t>
            </a:r>
            <a:r>
              <a:rPr lang="ru-RU" sz="37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исчезающие</a:t>
            </a: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 виды животных и растений, бережно относиться к природе.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QOKHCK+Noto Serif"/>
                <a:cs typeface="QOKHCK+Noto Serif"/>
              </a:rPr>
              <a:t>Сердце Николая Сладкова остановилось 25 июня 1996 года.</a:t>
            </a:r>
          </a:p>
        </p:txBody>
      </p:sp>
    </p:spTree>
    <p:extLst>
      <p:ext uri="{BB962C8B-B14F-4D97-AF65-F5344CB8AC3E}">
        <p14:creationId xmlns:p14="http://schemas.microsoft.com/office/powerpoint/2010/main" val="428602080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39860" y="1401785"/>
            <a:ext cx="754227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650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Александр</a:t>
            </a:r>
          </a:p>
          <a:p>
            <a:pPr marL="11043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Леонидович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IIQCH+Noto Serif"/>
                <a:cs typeface="UIIQCH+Noto Serif"/>
              </a:rPr>
              <a:t>Слонимский</a:t>
            </a:r>
          </a:p>
        </p:txBody>
      </p:sp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672654"/>
            <a:ext cx="17281921" cy="7729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Родился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23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мая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(5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июня)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1881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г.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50" spc="448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Санкт-Петербурге.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Российский</a:t>
            </a:r>
            <a:r>
              <a:rPr sz="3650" spc="4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писатель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,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литературовед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Рожден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50" spc="99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семье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критика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Л.З.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Слонимского.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Окончил</a:t>
            </a:r>
            <a:r>
              <a:rPr sz="3650" spc="9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3-ю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Санкт-Петербургскую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 гимназию.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Первая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его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научная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публикация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была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издана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под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названием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"О</a:t>
            </a:r>
            <a:r>
              <a:rPr sz="3650" spc="1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Душеньке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",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а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позже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опубликовал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статью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"Политические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взгляды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Пушкина".</a:t>
            </a:r>
            <a:r>
              <a:rPr sz="3650" spc="11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Статья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говорила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 о том, что поэт остается верен идеологии </a:t>
            </a:r>
            <a:r>
              <a:rPr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декабристов</a:t>
            </a:r>
            <a:r>
              <a:rPr sz="365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</a:p>
        </p:txBody>
      </p:sp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1031" y="233583"/>
            <a:ext cx="17281921" cy="9614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1919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г.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поехал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Чернигов,</a:t>
            </a:r>
            <a:r>
              <a:rPr lang="ru-RU" sz="3650" spc="75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там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был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заведующим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театральной</a:t>
            </a:r>
            <a:r>
              <a:rPr lang="ru-RU" sz="3650" spc="75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секцией </a:t>
            </a:r>
            <a:r>
              <a:rPr lang="ru-RU" sz="3650" dirty="0" err="1">
                <a:solidFill>
                  <a:srgbClr val="000000"/>
                </a:solidFill>
                <a:latin typeface="KRGMNH+Noto Serif"/>
                <a:cs typeface="KRGMNH+Noto Serif"/>
              </a:rPr>
              <a:t>Губнаробраза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 и одновременно преподавал в педагогическом институте. Основу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исследования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творчества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писателя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положила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его</a:t>
            </a:r>
            <a:r>
              <a:rPr lang="ru-RU" sz="3650" spc="75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книга</a:t>
            </a:r>
            <a:r>
              <a:rPr lang="ru-RU" sz="3650" spc="7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"Техника комического у Гоголя". В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конце</a:t>
            </a:r>
            <a:r>
              <a:rPr lang="ru-RU" sz="3650" spc="111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40-х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писатель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окончил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монографию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"Народные</a:t>
            </a:r>
            <a:r>
              <a:rPr lang="ru-RU" sz="3650" spc="111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основы</a:t>
            </a:r>
            <a:r>
              <a:rPr lang="ru-RU" sz="3650" spc="111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поэзии Пушкина". Однако ее так и не напечатали. В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последние</a:t>
            </a:r>
            <a:r>
              <a:rPr lang="ru-RU" sz="3650" spc="16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годы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жизни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он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уделял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внимание</a:t>
            </a:r>
            <a:r>
              <a:rPr lang="ru-RU" sz="3650" spc="16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популяризаторской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работе</a:t>
            </a:r>
            <a:r>
              <a:rPr lang="ru-RU" sz="3650" spc="16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и художественной прозе. </a:t>
            </a:r>
          </a:p>
          <a:p>
            <a:pPr marL="0" marR="0" algn="just">
              <a:lnSpc>
                <a:spcPct val="200000"/>
              </a:lnSpc>
              <a:spcBef>
                <a:spcPts val="130"/>
              </a:spcBef>
              <a:spcAft>
                <a:spcPts val="0"/>
              </a:spcAft>
            </a:pPr>
            <a:r>
              <a:rPr lang="ru-RU" sz="3650" dirty="0">
                <a:solidFill>
                  <a:srgbClr val="000000"/>
                </a:solidFill>
                <a:latin typeface="KRGMNH+Noto Serif"/>
                <a:cs typeface="KRGMNH+Noto Serif"/>
              </a:rPr>
              <a:t>14 октября 1964 г. писатель умер.</a:t>
            </a:r>
          </a:p>
          <a:p>
            <a:pPr marL="0" marR="0">
              <a:lnSpc>
                <a:spcPts val="4969"/>
              </a:lnSpc>
              <a:spcBef>
                <a:spcPts val="130"/>
              </a:spcBef>
              <a:spcAft>
                <a:spcPts val="0"/>
              </a:spcAft>
            </a:pPr>
            <a:endParaRPr sz="3650" dirty="0">
              <a:solidFill>
                <a:srgbClr val="000000"/>
              </a:solidFill>
              <a:latin typeface="KRGMNH+Noto Serif"/>
              <a:cs typeface="KRGMNH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4359902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26581" y="312614"/>
            <a:ext cx="17234838" cy="6683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Выйдя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замуж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за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поэта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П.</a:t>
            </a:r>
            <a:r>
              <a:rPr sz="3700" spc="2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Барто,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она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ним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написала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такие</a:t>
            </a:r>
            <a:r>
              <a:rPr sz="3700" spc="19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стихотворения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как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 “Считалочка”, “Девочка чумазая” и “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Девочка-ревушка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”.</a:t>
            </a:r>
            <a:r>
              <a:rPr lang="ru-RU" sz="37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Детский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поэт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была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сторонником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власти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и</a:t>
            </a:r>
            <a:r>
              <a:rPr sz="3700" spc="345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обрушивалась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с</a:t>
            </a:r>
            <a:r>
              <a:rPr sz="3700" spc="346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беспощадной</a:t>
            </a:r>
            <a:r>
              <a:rPr lang="ru-RU" sz="3700" dirty="0">
                <a:solidFill>
                  <a:srgbClr val="000000"/>
                </a:solidFill>
                <a:latin typeface="AWFBUD+Noto Serif"/>
                <a:cs typeface="AWFBU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критикой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 на всех, кто, по ее мнению, выступал против </a:t>
            </a:r>
            <a:r>
              <a:rPr sz="3700" dirty="0" err="1">
                <a:solidFill>
                  <a:srgbClr val="000000"/>
                </a:solidFill>
                <a:latin typeface="AWFBUD+Noto Serif"/>
                <a:cs typeface="AWFBUD+Noto Serif"/>
              </a:rPr>
              <a:t>нее</a:t>
            </a:r>
            <a:r>
              <a:rPr sz="3700" dirty="0">
                <a:solidFill>
                  <a:srgbClr val="000000"/>
                </a:solidFill>
                <a:latin typeface="AWFBUD+Noto Serif"/>
                <a:cs typeface="AWFBUD+Noto Serif"/>
              </a:rPr>
              <a:t>.</a:t>
            </a:r>
            <a:endParaRPr lang="ru-RU" sz="3700" dirty="0">
              <a:solidFill>
                <a:srgbClr val="000000"/>
              </a:solidFill>
              <a:latin typeface="AWFBUD+Noto Serif"/>
              <a:cs typeface="AWFBUD+Noto Serif"/>
            </a:endParaRP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AWFBUD+Noto Serif"/>
                <a:cs typeface="AWFBUD+Noto Serif"/>
              </a:rPr>
              <a:t>Агния Барто ушла из жизни 1 апреля 1981 г.</a:t>
            </a:r>
          </a:p>
        </p:txBody>
      </p:sp>
    </p:spTree>
    <p:extLst>
      <p:ext uri="{BB962C8B-B14F-4D97-AF65-F5344CB8AC3E}">
        <p14:creationId xmlns:p14="http://schemas.microsoft.com/office/powerpoint/2010/main" val="3773673337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94845" y="2061257"/>
            <a:ext cx="5091633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635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HBJQSB+Noto Serif"/>
                <a:cs typeface="HBJQSB+Noto Serif"/>
              </a:rPr>
              <a:t>Тим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HBJQSB+Noto Serif"/>
                <a:cs typeface="HBJQSB+Noto Serif"/>
              </a:rPr>
              <a:t>Собакин</a:t>
            </a:r>
          </a:p>
        </p:txBody>
      </p:sp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888678"/>
            <a:ext cx="17281921" cy="6670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Настоящее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имя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–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Иванов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Андрей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Викторович,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русский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писатель.</a:t>
            </a:r>
            <a:r>
              <a:rPr sz="3700" spc="655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Автор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прозы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</a:t>
            </a:r>
            <a:r>
              <a:rPr sz="3700" spc="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стихотворений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для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детей.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Родился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1958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году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на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Украине.</a:t>
            </a:r>
            <a:r>
              <a:rPr sz="3700" spc="68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6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1981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году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окончил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Московский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инженерно-физический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институт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(МИФИ)</a:t>
            </a:r>
            <a:r>
              <a:rPr sz="3700" spc="5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по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специальности</a:t>
            </a:r>
            <a:r>
              <a:rPr sz="3700" spc="45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математик-программист.</a:t>
            </a:r>
            <a:r>
              <a:rPr sz="3700" spc="45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Уже</a:t>
            </a:r>
            <a:r>
              <a:rPr sz="3700" spc="45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</a:t>
            </a:r>
            <a:r>
              <a:rPr sz="3700" spc="45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детства</a:t>
            </a:r>
            <a:r>
              <a:rPr sz="3700" spc="458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писал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фантастические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повести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о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полетах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к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другим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планетам.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школе</a:t>
            </a:r>
            <a:r>
              <a:rPr sz="3700" spc="257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сочинял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песни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 на собственные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стихи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</a:p>
        </p:txBody>
      </p:sp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0"/>
            <a:ext cx="17137905" cy="9764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Серьезно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заниматься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литературой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начал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1982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года,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когда</a:t>
            </a:r>
            <a:r>
              <a:rPr sz="3700" spc="149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пытался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сочинять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 что-нибудь стихотворное для своей двухлетней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дочки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1990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году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стал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главным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редактором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великолепного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детского</a:t>
            </a:r>
            <a:r>
              <a:rPr sz="3700" spc="561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журнала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"Трамвай",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который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выходил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до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1995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года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–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тиражи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бывали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свыше</a:t>
            </a:r>
            <a:r>
              <a:rPr sz="3700" spc="374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пяти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миллионов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экземпляров</a:t>
            </a:r>
            <a:r>
              <a:rPr sz="3700" dirty="0">
                <a:solidFill>
                  <a:srgbClr val="000000"/>
                </a:solidFill>
                <a:latin typeface="HBJQSB+Noto Serif"/>
                <a:cs typeface="HBJQSB+Noto Serif"/>
              </a:rPr>
              <a:t>!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Помимо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основного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псевдонима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–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Тим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Собакин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–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возникли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и</a:t>
            </a:r>
            <a:r>
              <a:rPr lang="ru-RU" sz="3700" spc="349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постепенно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устоялись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другие: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Тихон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Хоботов,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Савва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Бакин,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Терентий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Псов,</a:t>
            </a:r>
            <a:r>
              <a:rPr lang="ru-RU" sz="3700" spc="1096" dirty="0">
                <a:solidFill>
                  <a:srgbClr val="000000"/>
                </a:solidFill>
                <a:latin typeface="HBJQSB+Noto Serif"/>
                <a:cs typeface="HBJQSB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Сидор </a:t>
            </a:r>
            <a:r>
              <a:rPr lang="ru-RU"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Тяфф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и даже Ника </a:t>
            </a:r>
            <a:r>
              <a:rPr lang="ru-RU" sz="3700" dirty="0" err="1">
                <a:solidFill>
                  <a:srgbClr val="000000"/>
                </a:solidFill>
                <a:latin typeface="HBJQSB+Noto Serif"/>
                <a:cs typeface="HBJQSB+Noto Serif"/>
              </a:rPr>
              <a:t>Босмит</a:t>
            </a:r>
            <a:r>
              <a:rPr lang="ru-RU" sz="3700" dirty="0">
                <a:solidFill>
                  <a:srgbClr val="000000"/>
                </a:solidFill>
                <a:latin typeface="HBJQSB+Noto Serif"/>
                <a:cs typeface="HBJQSB+Noto Serif"/>
              </a:rPr>
              <a:t> (Тим Собакин наоборот).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HBJQSB+Noto Serif"/>
              <a:cs typeface="HBJQSB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4048128005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03743" y="1471552"/>
            <a:ext cx="1060180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1058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Иван</a:t>
            </a:r>
          </a:p>
          <a:p>
            <a:pPr marL="224462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Сергеевич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Соколов-Микитов</a:t>
            </a:r>
          </a:p>
        </p:txBody>
      </p:sp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-47555"/>
            <a:ext cx="17209912" cy="89992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Известный</a:t>
            </a:r>
            <a:r>
              <a:rPr sz="3700" spc="7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русский</a:t>
            </a:r>
            <a:r>
              <a:rPr sz="3700" spc="7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писатель,</a:t>
            </a:r>
            <a:r>
              <a:rPr sz="3700" spc="7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журналист,</a:t>
            </a:r>
            <a:r>
              <a:rPr sz="3700" spc="7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специальный</a:t>
            </a:r>
            <a:r>
              <a:rPr sz="3700" spc="7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корреспондент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натуралист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, путешественник, автор книг для детей.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Родился Иван Соколов-Микитов 18 (30) мая 1892 года.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Мальчик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рано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узнал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лес,</a:t>
            </a:r>
            <a:r>
              <a:rPr sz="3700" spc="5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полюбил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его.</a:t>
            </a:r>
            <a:r>
              <a:rPr sz="3700" spc="5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юности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обучался</a:t>
            </a:r>
            <a:r>
              <a:rPr sz="3700" spc="53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сельскому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хозяйству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что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также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пополнило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знания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о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нашей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Земле.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Но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поняв,</a:t>
            </a:r>
            <a:r>
              <a:rPr sz="3700" spc="76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что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ему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нравится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литература,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отправился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работать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матросом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на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кораблях.</a:t>
            </a:r>
            <a:r>
              <a:rPr sz="3700" spc="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побывал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 в разных странах, ходил в экспедиции на север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нашей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страны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.</a:t>
            </a:r>
            <a:endParaRPr sz="3700" dirty="0">
              <a:solidFill>
                <a:srgbClr val="000000"/>
              </a:solidFill>
              <a:latin typeface="DTLGDS+Noto Serif"/>
              <a:cs typeface="DTLGDS+Noto Serif"/>
            </a:endParaRPr>
          </a:p>
        </p:txBody>
      </p:sp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-47555"/>
            <a:ext cx="17281920" cy="90249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областном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книжном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издательстве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вышли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его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произведения</a:t>
            </a:r>
            <a:r>
              <a:rPr sz="3700" spc="974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«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Первая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охота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», «Листопадничек», Рассказы о Родине».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До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последних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дней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писатель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трудился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над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книгой</a:t>
            </a:r>
            <a:r>
              <a:rPr sz="3700" spc="221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воспоминаний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которую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 назвал «Давние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встречи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».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Большинство</a:t>
            </a:r>
            <a:r>
              <a:rPr sz="3700" spc="19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историй</a:t>
            </a:r>
            <a:r>
              <a:rPr sz="3700" spc="19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Соколова-Микитова</a:t>
            </a:r>
            <a:r>
              <a:rPr sz="3700" spc="19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основано</a:t>
            </a:r>
            <a:r>
              <a:rPr sz="3700" spc="19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на</a:t>
            </a:r>
            <a:r>
              <a:rPr sz="3700" spc="197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собственных</a:t>
            </a:r>
            <a:r>
              <a:rPr lang="ru-RU" sz="37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наблюдениях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, которые всегда забавны, остроумны и неожиданны.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Сердце писателя остановилось 20 февраля 1975 года. </a:t>
            </a:r>
            <a:endParaRPr lang="ru-RU" sz="3700" dirty="0">
              <a:solidFill>
                <a:srgbClr val="000000"/>
              </a:solidFill>
              <a:latin typeface="DTLGDS+Noto Serif"/>
              <a:cs typeface="DTLGDS+Noto Serif"/>
            </a:endParaRP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Он</a:t>
            </a:r>
            <a:r>
              <a:rPr sz="3700" dirty="0">
                <a:solidFill>
                  <a:srgbClr val="000000"/>
                </a:solidFill>
                <a:latin typeface="DTLGDS+Noto Serif"/>
                <a:cs typeface="DTLGDS+Noto Serif"/>
              </a:rPr>
              <a:t> умер в Москве.</a:t>
            </a:r>
          </a:p>
        </p:txBody>
      </p:sp>
    </p:spTree>
    <p:extLst>
      <p:ext uri="{BB962C8B-B14F-4D97-AF65-F5344CB8AC3E}">
        <p14:creationId xmlns:p14="http://schemas.microsoft.com/office/powerpoint/2010/main" val="2572285178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85338" y="1365974"/>
            <a:ext cx="634904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427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Иван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Захарович</a:t>
            </a:r>
          </a:p>
          <a:p>
            <a:pPr marL="65915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Суриков</a:t>
            </a:r>
          </a:p>
        </p:txBody>
      </p:sp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24056" y="32702"/>
            <a:ext cx="18288000" cy="10274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7" y="-47552"/>
            <a:ext cx="17209913" cy="89992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Родилсяꢀ</a:t>
            </a:r>
            <a:r>
              <a:rPr sz="3700" spc="1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6</a:t>
            </a:r>
            <a:r>
              <a:rPr sz="3700" spc="13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апреляꢀ1841</a:t>
            </a:r>
            <a:r>
              <a:rPr sz="3700" spc="1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года</a:t>
            </a:r>
            <a:r>
              <a:rPr sz="3700" spc="1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13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деревне</a:t>
            </a:r>
            <a:r>
              <a:rPr sz="3700" spc="1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Новоселово</a:t>
            </a:r>
            <a:r>
              <a:rPr sz="3700" spc="1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Ярославской</a:t>
            </a:r>
            <a:r>
              <a:rPr sz="3700" spc="13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губернии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Детство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Иван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провел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2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деревне,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</a:t>
            </a:r>
            <a:r>
              <a:rPr sz="3700" spc="22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чем</a:t>
            </a:r>
            <a:r>
              <a:rPr sz="3700" spc="22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сохранил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самые</a:t>
            </a:r>
            <a:r>
              <a:rPr sz="3700" spc="221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светлые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воспоминания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Занятия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стихотворчеством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вызвало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негодование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отца.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Как</a:t>
            </a:r>
            <a:r>
              <a:rPr sz="3700" spc="9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только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сын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вступил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во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взрослую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жизнь,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отец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привел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к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себе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на</a:t>
            </a:r>
            <a:r>
              <a:rPr sz="3700" spc="131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работу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помощником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Невзирая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на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всю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суровость,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свободное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время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от</a:t>
            </a:r>
            <a:r>
              <a:rPr sz="3700" spc="44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работы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Иван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 не бросал свое творчество, также читал много книг.</a:t>
            </a:r>
          </a:p>
        </p:txBody>
      </p:sp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24056" y="32702"/>
            <a:ext cx="18288000" cy="10274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19064" y="384622"/>
            <a:ext cx="16561840" cy="86004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Он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перебрал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много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профессий.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Торговал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железом</a:t>
            </a:r>
            <a:r>
              <a:rPr lang="ru-RU" sz="3700" spc="163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lang="ru-RU" sz="3700" spc="163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углем,</a:t>
            </a:r>
            <a:r>
              <a:rPr lang="ru-RU" sz="3700" spc="164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работал наборщиком в типографии, переписывал бумаги.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После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выхода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сборников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стихов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к</a:t>
            </a:r>
            <a:r>
              <a:rPr sz="3700" spc="218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Сурикову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пришла</a:t>
            </a:r>
            <a:r>
              <a:rPr sz="3700" spc="2185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известность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расширился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круг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литературных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знакомств,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700" spc="236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вскоре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вокруг</a:t>
            </a:r>
            <a:r>
              <a:rPr sz="3700" spc="236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него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сложился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 кружок писателей-самоучек — литературных сил из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народа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Сюжетами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его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произведений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были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описания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событий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из</a:t>
            </a:r>
            <a:r>
              <a:rPr sz="3700" spc="6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жизни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. Умер поэт Иван Захарович Суриков</a:t>
            </a:r>
            <a:r>
              <a:rPr lang="ru-RU" sz="3700" spc="-22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6 мая</a:t>
            </a:r>
            <a:r>
              <a:rPr lang="ru-RU" sz="3700" spc="-22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1880 года в Москве.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NOCHSR+Noto Serif"/>
              <a:cs typeface="NOCHSR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585521317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37285" y="1492065"/>
            <a:ext cx="665488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5484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Яков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Моисеевич</a:t>
            </a:r>
          </a:p>
          <a:p>
            <a:pPr marL="179858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QELBQ+Noto Serif"/>
                <a:cs typeface="IQELBQ+Noto Serif"/>
              </a:rPr>
              <a:t>Тайц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63441" y="1483194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802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Василий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Иванович</a:t>
            </a:r>
          </a:p>
          <a:p>
            <a:pPr marL="111472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TLGDS+Noto Serif"/>
                <a:cs typeface="DTLGDS+Noto Serif"/>
              </a:rPr>
              <a:t>Белов</a:t>
            </a:r>
          </a:p>
        </p:txBody>
      </p:sp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636818"/>
            <a:ext cx="17209912" cy="7598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Советский писатель 1905-1957 г.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Сначала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хотел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стать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художником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закончил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специальный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институт.</a:t>
            </a:r>
            <a:r>
              <a:rPr sz="3600" spc="2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потом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его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призвали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служить</a:t>
            </a:r>
            <a:r>
              <a:rPr sz="3600" spc="57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600" spc="57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Красную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Армию.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Там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захотел</a:t>
            </a:r>
            <a:r>
              <a:rPr sz="3600" spc="57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передать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другим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людям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то,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что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узнал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увидел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жизни,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стал</a:t>
            </a:r>
            <a:r>
              <a:rPr sz="3600" spc="1518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рисовать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Товарищи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подходили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со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всех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сторон</a:t>
            </a:r>
            <a:r>
              <a:rPr sz="3600" spc="325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мешали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ему.</a:t>
            </a:r>
            <a:r>
              <a:rPr sz="3600" spc="116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Только</a:t>
            </a:r>
            <a:r>
              <a:rPr sz="3600" spc="11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разложит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краски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бумагу,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друзья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тут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как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тут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—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смеются,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разговаривают.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Ничего</a:t>
            </a:r>
            <a:r>
              <a:rPr sz="3600" spc="27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не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получалось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</a:p>
        </p:txBody>
      </p:sp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0"/>
            <a:ext cx="17065896" cy="8706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Тогда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решил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не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рисовать,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писать.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Возьмёт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тетрадку,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карандаш</a:t>
            </a:r>
            <a:r>
              <a:rPr sz="3600" spc="130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пишет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Думают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товарищи,</a:t>
            </a:r>
            <a:r>
              <a:rPr sz="3600" spc="36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что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36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письмо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пишет,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366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отойдут</a:t>
            </a:r>
            <a:r>
              <a:rPr sz="3600" spc="36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потихоньку.</a:t>
            </a:r>
            <a:r>
              <a:rPr sz="3600" spc="367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176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не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письма,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рассказы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писал.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вот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когда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уже</a:t>
            </a:r>
            <a:r>
              <a:rPr sz="3600" spc="1761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закончит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,</a:t>
            </a:r>
            <a:r>
              <a:rPr sz="3600" spc="1762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тогда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товарищам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 прочитает. Так появились первые книги Я.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Тайца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Я.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Тайц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умел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видеть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душу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людей.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умел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рассказать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них.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sz="3600" spc="72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умел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рассказать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грустном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так,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что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слёзы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набегают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на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глаза,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а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когда</a:t>
            </a:r>
            <a:r>
              <a:rPr sz="3600" spc="1635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он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рассказывает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о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смешном,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все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хохочут.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Написал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Я.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Тайц</a:t>
            </a:r>
            <a:r>
              <a:rPr sz="3600" spc="3034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три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повести</a:t>
            </a:r>
            <a:r>
              <a:rPr sz="3600" spc="1049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IQELBQ+Noto Serif"/>
                <a:cs typeface="IQELB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IQELBQ+Noto Serif"/>
                <a:cs typeface="IQELBQ+Noto Serif"/>
              </a:rPr>
              <a:t>около</a:t>
            </a:r>
            <a:r>
              <a:rPr sz="3600" dirty="0">
                <a:solidFill>
                  <a:srgbClr val="000000"/>
                </a:solidFill>
                <a:latin typeface="IQELBQ+Noto Serif"/>
                <a:cs typeface="IQELBQ+Noto Serif"/>
              </a:rPr>
              <a:t> ста рассказов.</a:t>
            </a:r>
          </a:p>
        </p:txBody>
      </p:sp>
    </p:spTree>
    <p:extLst>
      <p:ext uri="{BB962C8B-B14F-4D97-AF65-F5344CB8AC3E}">
        <p14:creationId xmlns:p14="http://schemas.microsoft.com/office/powerpoint/2010/main" val="4234663423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427785" y="2352879"/>
            <a:ext cx="3272767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Марк</a:t>
            </a:r>
          </a:p>
          <a:p>
            <a:pPr marL="17085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WNNOE+Noto Serif"/>
                <a:cs typeface="BWNNOE+Noto Serif"/>
              </a:rPr>
              <a:t>Твен</a:t>
            </a:r>
          </a:p>
        </p:txBody>
      </p:sp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1" y="-51695"/>
            <a:ext cx="17353929" cy="90908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616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Настоящее имя – Сэмюэл Клеменс – писатель и</a:t>
            </a:r>
            <a:r>
              <a:rPr sz="3600" spc="93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общественный деятель.</a:t>
            </a:r>
          </a:p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Кроме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Сэма,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64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семье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было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еще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3</a:t>
            </a:r>
            <a:r>
              <a:rPr sz="3600" spc="64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ребенка: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два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мальчика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sz="3600" spc="64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девочка.</a:t>
            </a:r>
            <a:r>
              <a:rPr sz="3600" spc="6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После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смерти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отца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главным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4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семье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стал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старший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брат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Сэма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Орайон.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Именно</a:t>
            </a:r>
            <a:r>
              <a:rPr sz="3600" spc="40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открыл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семейное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дело:</a:t>
            </a:r>
            <a:r>
              <a:rPr sz="3600" spc="101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стал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издавать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газету.</a:t>
            </a:r>
            <a:r>
              <a:rPr sz="3600" spc="101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издательстве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трудился</a:t>
            </a:r>
            <a:r>
              <a:rPr sz="3600" spc="101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Сэмюэль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, сначала в качестве наборщика, а потом как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журналист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Свой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первый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юмористический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рассказ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Твен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опубликовал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1865</a:t>
            </a:r>
            <a:r>
              <a:rPr sz="3600" spc="7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году.</a:t>
            </a:r>
            <a:r>
              <a:rPr sz="3600" spc="76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принес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ему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успех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sz="3600" spc="34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был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даже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назван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лучшим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юмористическим</a:t>
            </a:r>
            <a:r>
              <a:rPr sz="3600" spc="3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рассказом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созданным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Америке</a:t>
            </a:r>
            <a:r>
              <a:rPr sz="3600" spc="31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американским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писателем.</a:t>
            </a:r>
            <a:r>
              <a:rPr sz="3600" spc="31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Весь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следующий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год</a:t>
            </a:r>
            <a:r>
              <a:rPr sz="3600" spc="31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Твен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провел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135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командировках.</a:t>
            </a:r>
            <a:r>
              <a:rPr sz="3600" spc="135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выполнял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редакционные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задания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газет</a:t>
            </a:r>
            <a:r>
              <a:rPr sz="36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выступал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с лекциями по всему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штату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</a:p>
        </p:txBody>
      </p:sp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4" y="816670"/>
            <a:ext cx="16993889" cy="7610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После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1870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года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Твен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вплотную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занялся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сочинительством.</a:t>
            </a:r>
            <a:r>
              <a:rPr sz="3600" spc="126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Также</a:t>
            </a:r>
            <a:r>
              <a:rPr sz="3600" spc="126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126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это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время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начал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преподавать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5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ряде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университетов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США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sz="3600" spc="5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Англии.</a:t>
            </a:r>
            <a:r>
              <a:rPr sz="3600" spc="6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Твен</a:t>
            </a:r>
            <a:r>
              <a:rPr sz="3600" spc="6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был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прекрасным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оратором, и его лекции были невероятно популярны.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Умер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50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1910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году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от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приступа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стенокардии.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Известно,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что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родился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sz="3600" spc="505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lang="ru-RU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год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прохождения над землей кометы Галлея, «ушел» он также вместе с ней.</a:t>
            </a:r>
          </a:p>
        </p:txBody>
      </p:sp>
    </p:spTree>
    <p:extLst>
      <p:ext uri="{BB962C8B-B14F-4D97-AF65-F5344CB8AC3E}">
        <p14:creationId xmlns:p14="http://schemas.microsoft.com/office/powerpoint/2010/main" val="1130958977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51627" y="1462643"/>
            <a:ext cx="668725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89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Дмитрий</a:t>
            </a:r>
          </a:p>
          <a:p>
            <a:pPr marL="32429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Иванович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QOKHCK+Noto Serif"/>
                <a:cs typeface="QOKHCK+Noto Serif"/>
              </a:rPr>
              <a:t>Тихомиров</a:t>
            </a:r>
          </a:p>
        </p:txBody>
      </p:sp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672654"/>
            <a:ext cx="17281920" cy="76365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Выдающийся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русский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педагог,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общественный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деятель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вꢀсфере</a:t>
            </a:r>
            <a:r>
              <a:rPr sz="3600" spc="7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народного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образования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, ученый, редактор,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издатель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Отец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,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собрав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последние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средства,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отправил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Дмитрия</a:t>
            </a:r>
            <a:r>
              <a:rPr sz="3600" spc="30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наꢀобучение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вꢀдуховную</a:t>
            </a:r>
            <a:r>
              <a:rPr sz="3600" spc="28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семинарию</a:t>
            </a:r>
            <a:r>
              <a:rPr sz="3600" spc="2836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вꢀКостроме.</a:t>
            </a:r>
            <a:r>
              <a:rPr sz="3600" spc="28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Вскоре</a:t>
            </a:r>
            <a:r>
              <a:rPr sz="3600" spc="28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Дмитрий</a:t>
            </a:r>
            <a:r>
              <a:rPr sz="3600" spc="28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стал</a:t>
            </a:r>
            <a:r>
              <a:rPr sz="3600" spc="283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лучшим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учеником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Дмитрий</a:t>
            </a:r>
            <a:r>
              <a:rPr sz="3600" spc="337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Тихомиров</a:t>
            </a:r>
            <a:r>
              <a:rPr sz="3600" spc="337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стал</a:t>
            </a:r>
            <a:r>
              <a:rPr sz="3600" spc="337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реформатором</a:t>
            </a:r>
            <a:r>
              <a:rPr sz="3600" spc="337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вꢀсфере</a:t>
            </a:r>
            <a:r>
              <a:rPr sz="3600" spc="337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образования.ꢀ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Так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совместно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 сꢀединомышленниками он открыл первую воскресную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школу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</a:p>
        </p:txBody>
      </p:sp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456630"/>
            <a:ext cx="16921880" cy="8372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Совместно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со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ꢀсвоей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супругой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Е.Н.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Немчиновой,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открыл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«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Учебный</a:t>
            </a:r>
            <a:r>
              <a:rPr sz="3600" spc="158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магазин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начальных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школ»,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который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ежегодно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издавал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до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ꢀ15ꢀ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миллионов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книг.</a:t>
            </a:r>
            <a:r>
              <a:rPr sz="3600" spc="1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Так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1872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году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впервые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вышел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вꢀсвет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«Букварь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для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начальных</a:t>
            </a:r>
            <a:r>
              <a:rPr sz="3600" spc="1757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школ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»,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который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доꢀреволюции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претерпел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161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ꢀпереиздание.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На</a:t>
            </a:r>
            <a:r>
              <a:rPr sz="3600" spc="3024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ꢀ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средства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,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вырученные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отꢀпродажи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букваря,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вꢀродном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селе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была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выстроена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школа</a:t>
            </a:r>
            <a:r>
              <a:rPr sz="3600" spc="299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иꢀ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больница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 для </a:t>
            </a:r>
            <a:r>
              <a:rPr sz="3600" dirty="0" err="1">
                <a:solidFill>
                  <a:srgbClr val="000000"/>
                </a:solidFill>
                <a:latin typeface="QOKHCK+Noto Serif"/>
                <a:cs typeface="QOKHCK+Noto Serif"/>
              </a:rPr>
              <a:t>нуждающихся</a:t>
            </a:r>
            <a:r>
              <a:rPr sz="3600" dirty="0">
                <a:solidFill>
                  <a:srgbClr val="000000"/>
                </a:solidFill>
                <a:latin typeface="QOKHCK+Noto Serif"/>
                <a:cs typeface="QOKHCK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QOKHCK+Noto Serif"/>
                <a:cs typeface="QOKHCK+Noto Serif"/>
              </a:rPr>
              <a:t> Скончался в ꢀ1915ꢀгоду, упокоен вꢀ Москве.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QOKHCK+Noto Serif"/>
              <a:cs typeface="QOKHCK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241891319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545331" y="1529781"/>
            <a:ext cx="644559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725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TINNPW+Noto Serif"/>
                <a:cs typeface="TINNPW+Noto Serif"/>
              </a:rPr>
              <a:t>Ирина</a:t>
            </a:r>
          </a:p>
          <a:p>
            <a:pPr marL="50482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TINNPW+Noto Serif"/>
                <a:cs typeface="TINNPW+Noto Serif"/>
              </a:rPr>
              <a:t>Петровна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TINNPW+Noto Serif"/>
                <a:cs typeface="TINNPW+Noto Serif"/>
              </a:rPr>
              <a:t>Токмакова</a:t>
            </a:r>
          </a:p>
        </p:txBody>
      </p:sp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31031" y="-57383"/>
            <a:ext cx="17065897" cy="8503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Родилась</a:t>
            </a:r>
            <a:r>
              <a:rPr sz="4100" spc="344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100" spc="343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Москвеꢀ3</a:t>
            </a:r>
            <a:r>
              <a:rPr sz="4100" spc="343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мартаꢀ1929</a:t>
            </a:r>
            <a:r>
              <a:rPr sz="4100" spc="344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года</a:t>
            </a:r>
            <a:r>
              <a:rPr sz="4100" spc="344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100" spc="343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семье</a:t>
            </a:r>
            <a:r>
              <a:rPr sz="4100" spc="344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инженера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-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электротехника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 и</a:t>
            </a:r>
            <a:r>
              <a:rPr sz="4100" spc="-1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детского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врача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.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Стихи</a:t>
            </a:r>
            <a:r>
              <a:rPr sz="4000" spc="197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Ирина</a:t>
            </a:r>
            <a:r>
              <a:rPr sz="4000" spc="197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писала</a:t>
            </a:r>
            <a:r>
              <a:rPr sz="4000" spc="197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с</a:t>
            </a:r>
            <a:r>
              <a:rPr sz="4000" spc="196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детства,</a:t>
            </a:r>
            <a:r>
              <a:rPr sz="4000" spc="197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но</a:t>
            </a:r>
            <a:r>
              <a:rPr sz="4000" spc="197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считала,</a:t>
            </a:r>
            <a:r>
              <a:rPr sz="4000" spc="197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что</a:t>
            </a:r>
            <a:r>
              <a:rPr sz="4000" spc="197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писательские</a:t>
            </a:r>
            <a:r>
              <a:rPr lang="ru-RU" sz="40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способности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 у</a:t>
            </a:r>
            <a:r>
              <a:rPr sz="4000" spc="-1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нее отсутствуют. С</a:t>
            </a:r>
            <a:r>
              <a:rPr sz="4000" spc="-1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золотой медалью окончила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школу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000" spc="148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1953</a:t>
            </a:r>
            <a:r>
              <a:rPr sz="4000" spc="149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году</a:t>
            </a:r>
            <a:r>
              <a:rPr sz="4000" spc="149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после</a:t>
            </a:r>
            <a:r>
              <a:rPr sz="4000" spc="149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окончания</a:t>
            </a:r>
            <a:r>
              <a:rPr sz="4000" spc="149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филологического</a:t>
            </a:r>
            <a:r>
              <a:rPr sz="4000" spc="149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факультета</a:t>
            </a:r>
            <a:r>
              <a:rPr sz="4000" spc="149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spc="-10" dirty="0">
                <a:solidFill>
                  <a:srgbClr val="000000"/>
                </a:solidFill>
                <a:latin typeface="TINNPW+Noto Serif"/>
                <a:cs typeface="TINNPW+Noto Serif"/>
              </a:rPr>
              <a:t>МГУ,</a:t>
            </a:r>
            <a:r>
              <a:rPr lang="ru-RU" sz="4000" spc="-1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поступила</a:t>
            </a:r>
            <a:r>
              <a:rPr sz="4000" spc="435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000" spc="435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аспирантуру</a:t>
            </a:r>
            <a:r>
              <a:rPr sz="4000" spc="435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по</a:t>
            </a:r>
            <a:r>
              <a:rPr sz="4000" spc="435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общему</a:t>
            </a:r>
            <a:r>
              <a:rPr sz="4000" spc="436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и</a:t>
            </a:r>
            <a:r>
              <a:rPr sz="4000" spc="434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сравнительному</a:t>
            </a:r>
            <a:r>
              <a:rPr lang="ru-RU" sz="40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языкознанию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 и</a:t>
            </a:r>
            <a:r>
              <a:rPr sz="4000" spc="-1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работала </a:t>
            </a:r>
            <a:r>
              <a:rPr sz="40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переводчиком</a:t>
            </a:r>
            <a:r>
              <a:rPr sz="4000" dirty="0">
                <a:solidFill>
                  <a:srgbClr val="000000"/>
                </a:solidFill>
                <a:latin typeface="TINNPW+Noto Serif"/>
                <a:cs typeface="TINNPW+Noto Serif"/>
              </a:rPr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8471" y="-51791"/>
            <a:ext cx="9212238" cy="660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2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DTLGDS+Noto Serif"/>
                <a:cs typeface="DTLGDS+Noto Serif"/>
              </a:rPr>
              <a:t>Советскийꢀписатель, поэт и сценарист.</a:t>
            </a:r>
          </a:p>
        </p:txBody>
      </p:sp>
      <p:sp>
        <p:nvSpPr>
          <p:cNvPr id="3" name="object 2"/>
          <p:cNvSpPr/>
          <p:nvPr/>
        </p:nvSpPr>
        <p:spPr>
          <a:xfrm>
            <a:off x="25453" y="-1721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19063" y="-17210"/>
            <a:ext cx="16849873" cy="9592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Будущий</a:t>
            </a:r>
            <a:r>
              <a:rPr sz="3500" spc="155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писатель</a:t>
            </a:r>
            <a:r>
              <a:rPr sz="3500" spc="155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появился</a:t>
            </a:r>
            <a:r>
              <a:rPr sz="3500" spc="155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на</a:t>
            </a:r>
            <a:r>
              <a:rPr sz="3500" spc="155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свет</a:t>
            </a:r>
            <a:r>
              <a:rPr sz="3500" spc="155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23</a:t>
            </a:r>
            <a:r>
              <a:rPr sz="3500" spc="155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октября</a:t>
            </a:r>
            <a:r>
              <a:rPr sz="3500" spc="155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1932</a:t>
            </a:r>
            <a:r>
              <a:rPr sz="3500" spc="155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года</a:t>
            </a:r>
            <a:r>
              <a:rPr sz="3500" spc="1551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500" spc="155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деревне</a:t>
            </a:r>
            <a:r>
              <a:rPr lang="ru-RU" sz="3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Тимониха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 Вологодской области в простой крестьянской семье.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Начальное</a:t>
            </a:r>
            <a:r>
              <a:rPr sz="3500" spc="88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образование</a:t>
            </a:r>
            <a:r>
              <a:rPr sz="3500" spc="88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Белов</a:t>
            </a:r>
            <a:r>
              <a:rPr sz="3500" spc="8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получил</a:t>
            </a:r>
            <a:r>
              <a:rPr sz="3500" spc="8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500" spc="8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деревенской</a:t>
            </a:r>
            <a:r>
              <a:rPr sz="3500" spc="88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школе-семилетке.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Продолжать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дальнейшее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обучение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Василий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не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смог,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так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как</a:t>
            </a:r>
            <a:r>
              <a:rPr sz="3500" spc="627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ближайшая</a:t>
            </a:r>
            <a:r>
              <a:rPr lang="ru-RU" sz="3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школа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 находилась очень далеко.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1961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году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состоялся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полноценный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литературный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дебют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Василия</a:t>
            </a:r>
            <a:r>
              <a:rPr sz="3500" spc="346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Белова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опубликовавшего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свою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книгу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стихов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«Деревенька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моя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лесная».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том</a:t>
            </a:r>
            <a:r>
              <a:rPr sz="3500" spc="632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же</a:t>
            </a:r>
            <a:r>
              <a:rPr lang="ru-RU" sz="350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году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вышла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в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свет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повесть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«Деревня</a:t>
            </a:r>
            <a:r>
              <a:rPr sz="35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sz="3500" dirty="0" err="1">
                <a:solidFill>
                  <a:srgbClr val="000000"/>
                </a:solidFill>
                <a:latin typeface="DTLGDS+Noto Serif"/>
                <a:cs typeface="DTLGDS+Noto Serif"/>
              </a:rPr>
              <a:t>Бердяйка</a:t>
            </a:r>
            <a:r>
              <a:rPr sz="3500" dirty="0">
                <a:solidFill>
                  <a:srgbClr val="000000"/>
                </a:solidFill>
                <a:latin typeface="DTLGDS+Noto Serif"/>
                <a:cs typeface="DTLGDS+Noto Serif"/>
              </a:rPr>
              <a:t>».</a:t>
            </a:r>
          </a:p>
        </p:txBody>
      </p:sp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39" y="-57383"/>
            <a:ext cx="17209913" cy="8666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13"/>
              </a:spcBef>
              <a:spcAft>
                <a:spcPts val="0"/>
              </a:spcAft>
            </a:pP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Однажды</a:t>
            </a:r>
            <a:r>
              <a:rPr sz="4100" spc="240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100" spc="24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Россию</a:t>
            </a:r>
            <a:r>
              <a:rPr sz="4100" spc="24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приехал</a:t>
            </a:r>
            <a:r>
              <a:rPr sz="4100" spc="240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шведский</a:t>
            </a:r>
            <a:r>
              <a:rPr sz="4100" spc="240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энергетик</a:t>
            </a:r>
            <a:r>
              <a:rPr sz="4100" spc="240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Боргквист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,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который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,</a:t>
            </a:r>
            <a:r>
              <a:rPr sz="4100" spc="24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познакомившись</a:t>
            </a:r>
            <a:r>
              <a:rPr sz="4100" spc="24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с</a:t>
            </a:r>
            <a:r>
              <a:rPr sz="4100" spc="23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Ириной,</a:t>
            </a:r>
            <a:r>
              <a:rPr sz="4100" spc="24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прислал</a:t>
            </a:r>
            <a:r>
              <a:rPr sz="4100" spc="24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ей</a:t>
            </a:r>
            <a:r>
              <a:rPr sz="4100" spc="24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spc="-10" dirty="0" err="1">
                <a:solidFill>
                  <a:srgbClr val="000000"/>
                </a:solidFill>
                <a:latin typeface="TINNPW+Noto Serif"/>
                <a:cs typeface="TINNPW+Noto Serif"/>
              </a:rPr>
              <a:t>книжку</a:t>
            </a:r>
            <a:r>
              <a:rPr sz="4100" spc="24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детских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песенок</a:t>
            </a:r>
            <a:r>
              <a:rPr sz="4100" spc="203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на</a:t>
            </a:r>
            <a:r>
              <a:rPr sz="4100" spc="20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шведском</a:t>
            </a:r>
            <a:r>
              <a:rPr sz="4100" spc="20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языке.</a:t>
            </a:r>
            <a:r>
              <a:rPr sz="4100" spc="20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spc="-10" dirty="0">
                <a:solidFill>
                  <a:srgbClr val="000000"/>
                </a:solidFill>
                <a:latin typeface="TINNPW+Noto Serif"/>
                <a:cs typeface="TINNPW+Noto Serif"/>
              </a:rPr>
              <a:t>Ирина</a:t>
            </a:r>
            <a:r>
              <a:rPr sz="4100" spc="20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перевела</a:t>
            </a:r>
            <a:r>
              <a:rPr sz="4100" spc="2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эти</a:t>
            </a:r>
            <a:r>
              <a:rPr sz="4100" spc="20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стихи</a:t>
            </a:r>
            <a:r>
              <a:rPr sz="4100" spc="20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для</a:t>
            </a:r>
            <a:r>
              <a:rPr sz="4100" spc="204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своего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сына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,</a:t>
            </a:r>
            <a:r>
              <a:rPr sz="4100" spc="7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но</a:t>
            </a:r>
            <a:r>
              <a:rPr sz="4100" spc="7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муж</a:t>
            </a:r>
            <a:r>
              <a:rPr sz="4100" spc="68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отнес</a:t>
            </a:r>
            <a:r>
              <a:rPr sz="4100" spc="7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переводы</a:t>
            </a:r>
            <a:r>
              <a:rPr sz="4100" spc="6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100" spc="62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издательство,</a:t>
            </a:r>
            <a:r>
              <a:rPr sz="4100" spc="7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и</a:t>
            </a:r>
            <a:r>
              <a:rPr sz="4100" spc="6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вскоре</a:t>
            </a:r>
            <a:r>
              <a:rPr sz="4100" spc="7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они</a:t>
            </a:r>
            <a:r>
              <a:rPr sz="4100" spc="7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spc="-10" dirty="0" err="1">
                <a:solidFill>
                  <a:srgbClr val="000000"/>
                </a:solidFill>
                <a:latin typeface="TINNPW+Noto Serif"/>
                <a:cs typeface="TINNPW+Noto Serif"/>
              </a:rPr>
              <a:t>вышли</a:t>
            </a:r>
            <a:r>
              <a:rPr lang="ru-RU" sz="4100" spc="-1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</a:t>
            </a:r>
            <a:r>
              <a:rPr sz="4100" spc="93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виде</a:t>
            </a:r>
            <a:r>
              <a:rPr sz="4100" spc="947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книги.</a:t>
            </a:r>
            <a:r>
              <a:rPr sz="4100" spc="95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Токмакова</a:t>
            </a:r>
            <a:r>
              <a:rPr sz="4100" spc="94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-</a:t>
            </a:r>
            <a:r>
              <a:rPr sz="4100" spc="941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лауреат</a:t>
            </a:r>
            <a:r>
              <a:rPr sz="4100" spc="946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Гос.</a:t>
            </a:r>
            <a:r>
              <a:rPr sz="4100" spc="949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премии</a:t>
            </a:r>
            <a:r>
              <a:rPr sz="4100" spc="945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России,</a:t>
            </a:r>
            <a:r>
              <a:rPr sz="4100" spc="95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лауреат</a:t>
            </a:r>
            <a:r>
              <a:rPr lang="ru-RU" sz="4100" dirty="0">
                <a:solidFill>
                  <a:srgbClr val="000000"/>
                </a:solidFill>
                <a:latin typeface="TINNPW+Noto Serif"/>
                <a:cs typeface="TINNPW+Noto Serif"/>
              </a:rPr>
              <a:t> </a:t>
            </a:r>
            <a:r>
              <a:rPr sz="4100" dirty="0" err="1">
                <a:solidFill>
                  <a:srgbClr val="000000"/>
                </a:solidFill>
                <a:latin typeface="TINNPW+Noto Serif"/>
                <a:cs typeface="TINNPW+Noto Serif"/>
              </a:rPr>
              <a:t>Российской</a:t>
            </a:r>
            <a:r>
              <a:rPr sz="4100" dirty="0">
                <a:solidFill>
                  <a:srgbClr val="000000"/>
                </a:solidFill>
                <a:latin typeface="TINNPW+Noto Serif"/>
                <a:cs typeface="TINNPW+Noto Serif"/>
              </a:rPr>
              <a:t> литературной премии имени Александра Грина.</a:t>
            </a:r>
          </a:p>
        </p:txBody>
      </p:sp>
    </p:spTree>
    <p:extLst>
      <p:ext uri="{BB962C8B-B14F-4D97-AF65-F5344CB8AC3E}">
        <p14:creationId xmlns:p14="http://schemas.microsoft.com/office/powerpoint/2010/main" val="2075006961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60990" y="1450434"/>
            <a:ext cx="737930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384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Алексей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Николаевич</a:t>
            </a:r>
          </a:p>
          <a:p>
            <a:pPr marL="125759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Толстой</a:t>
            </a:r>
          </a:p>
        </p:txBody>
      </p:sp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672654"/>
            <a:ext cx="16993889" cy="73903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Русский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советский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писатель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из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знаменитого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рода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Толстых,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автор</a:t>
            </a:r>
            <a:r>
              <a:rPr sz="3600" spc="8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447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книг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Именно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он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познакомил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детей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с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историей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Пиноккио,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адаптировав</a:t>
            </a:r>
            <a:r>
              <a:rPr sz="3600" spc="241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её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для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 русского читателя в «Золотой ключик, или Приключения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Буратино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».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Родился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 Алексей Николаевич Толстой 10 января 1883 г. (29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декабря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).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600" spc="281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1907</a:t>
            </a:r>
            <a:r>
              <a:rPr sz="3600" spc="281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г.</a:t>
            </a:r>
            <a:r>
              <a:rPr sz="3600" spc="655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Алексей</a:t>
            </a:r>
            <a:r>
              <a:rPr sz="3600" spc="281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внезапно</a:t>
            </a:r>
            <a:r>
              <a:rPr sz="3600" spc="281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бросает</a:t>
            </a:r>
            <a:r>
              <a:rPr sz="3600" spc="281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институт,</a:t>
            </a:r>
            <a:r>
              <a:rPr sz="3600" spc="281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чтобы</a:t>
            </a:r>
            <a:r>
              <a:rPr sz="3600" spc="281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заняться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литературой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Пробу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пера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1905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году,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когда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Толстой</a:t>
            </a:r>
            <a:r>
              <a:rPr sz="3600" spc="239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опубликовал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несколько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своих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стихотворений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провинциальной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газете,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он</a:t>
            </a:r>
            <a:r>
              <a:rPr sz="3600" spc="86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посчитал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большой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удачей,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поэтому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решение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бросить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институт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далось</a:t>
            </a:r>
            <a:r>
              <a:rPr sz="3600" spc="111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будущему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писателю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легко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</a:p>
        </p:txBody>
      </p:sp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888678"/>
            <a:ext cx="17137905" cy="5407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1905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году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дебютировал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как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поэт.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Первая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книга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(сборник</a:t>
            </a:r>
            <a:r>
              <a:rPr sz="3600" spc="151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"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Лирика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")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вышла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 в 1907 году.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Интересный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факт: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Алексей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Толстой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был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необычайно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сильным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от</a:t>
            </a:r>
            <a:r>
              <a:rPr sz="3600" spc="102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природы</a:t>
            </a:r>
            <a:r>
              <a:rPr lang="ru-RU" sz="36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человеком</a:t>
            </a: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: мог завязать узлом кочергу, порвать колоду карт.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TMBHEH+Noto Serif"/>
                <a:cs typeface="TMBHEH+Noto Serif"/>
              </a:rPr>
              <a:t>Умер писатель от опухоли легких 23 декабря 1945 года.</a:t>
            </a:r>
          </a:p>
        </p:txBody>
      </p:sp>
    </p:spTree>
    <p:extLst>
      <p:ext uri="{BB962C8B-B14F-4D97-AF65-F5344CB8AC3E}">
        <p14:creationId xmlns:p14="http://schemas.microsoft.com/office/powerpoint/2010/main" val="127110528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94896" y="1315319"/>
            <a:ext cx="737930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1462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Лев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Николаевич</a:t>
            </a:r>
          </a:p>
          <a:p>
            <a:pPr marL="125774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Толстой</a:t>
            </a:r>
          </a:p>
        </p:txBody>
      </p:sp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0"/>
            <a:ext cx="17209912" cy="871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Выдающийся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русский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писатель,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публицист,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мыслитель,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один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из</a:t>
            </a:r>
            <a:r>
              <a:rPr lang="ru-RU" sz="3600" spc="59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великих романистов в мировой литературе.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Дата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рождения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—</a:t>
            </a:r>
            <a:r>
              <a:rPr sz="3600" spc="1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28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августа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1828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года.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Будущий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писатель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появился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</a:t>
            </a:r>
            <a:r>
              <a:rPr sz="3600" spc="10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свет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 имении матери Ясная Поляна, расположенном в Тульской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губернии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Маленький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Лев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рано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остался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без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материнской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любви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32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заботы:</a:t>
            </a:r>
            <a:r>
              <a:rPr sz="3600" spc="3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причиной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смерти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матери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были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тяжелые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роды,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157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двухлетний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Лев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со</a:t>
            </a:r>
            <a:r>
              <a:rPr sz="3600" spc="15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старшими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братьями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 и сестрой воспитывался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родственниками-опекунами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</a:p>
        </p:txBody>
      </p:sp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96590"/>
            <a:ext cx="17209912" cy="871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Лев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Николаевич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получил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прекрасное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домашнее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образование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23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23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1843</a:t>
            </a:r>
            <a:r>
              <a:rPr sz="3600" spc="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году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поступил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2248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Императорский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Казанский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университет,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где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учился</a:t>
            </a:r>
            <a:r>
              <a:rPr sz="3600" spc="224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его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старший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брат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Николай.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Поначалу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это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был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факультет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восточных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языков,</a:t>
            </a:r>
            <a:r>
              <a:rPr sz="3600" spc="5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но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из-за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низкой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успеваемости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пришлось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бросить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его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23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поступить</a:t>
            </a:r>
            <a:r>
              <a:rPr sz="3600" spc="233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юридический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факультет.</a:t>
            </a:r>
            <a:r>
              <a:rPr sz="3600" spc="11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Однако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11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здесь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Толстой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учился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не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более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двух</a:t>
            </a:r>
            <a:r>
              <a:rPr sz="3600" spc="111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лет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Он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 бросил университет, так и не получив высшее образование.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Скончался Толстой 7 ноября 1910 года, на 83-м году жизни.</a:t>
            </a:r>
          </a:p>
        </p:txBody>
      </p:sp>
    </p:spTree>
    <p:extLst>
      <p:ext uri="{BB962C8B-B14F-4D97-AF65-F5344CB8AC3E}">
        <p14:creationId xmlns:p14="http://schemas.microsoft.com/office/powerpoint/2010/main" val="1880761887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70398" y="1479016"/>
            <a:ext cx="6436109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7375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Евгения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Федоровна</a:t>
            </a:r>
          </a:p>
          <a:p>
            <a:pPr marL="44454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Трутнева</a:t>
            </a:r>
          </a:p>
        </p:txBody>
      </p:sp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-335458"/>
            <a:ext cx="17065896" cy="9686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Известная</a:t>
            </a:r>
            <a:r>
              <a:rPr sz="4000" spc="616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детская</a:t>
            </a:r>
            <a:r>
              <a:rPr sz="4000" spc="616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поэтесса.</a:t>
            </a:r>
            <a:r>
              <a:rPr sz="4000" spc="616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Воспитывалась</a:t>
            </a:r>
            <a:r>
              <a:rPr sz="4000" spc="616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приемными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родителями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-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межевым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инженером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статским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советником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Ф.</a:t>
            </a:r>
            <a:r>
              <a:rPr sz="4000" spc="172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П.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Вишневским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 и его женой Ю. Г. Вишневской. После окончания в 1902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г.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гимназии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г.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Перми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работала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1906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по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1908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гг.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61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конторе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Пермской</a:t>
            </a:r>
            <a:r>
              <a:rPr sz="4000" spc="16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железной</a:t>
            </a:r>
            <a:r>
              <a:rPr sz="4000" spc="16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дороги,</a:t>
            </a:r>
            <a:r>
              <a:rPr sz="4000" spc="166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6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канцелярии</a:t>
            </a:r>
            <a:r>
              <a:rPr sz="4000" spc="16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губернского</a:t>
            </a:r>
            <a:r>
              <a:rPr sz="4000" spc="16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земства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,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секретарем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классной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наставницей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перм.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женской</a:t>
            </a:r>
            <a:r>
              <a:rPr sz="4000" spc="1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гимназии</a:t>
            </a:r>
          </a:p>
          <a:p>
            <a:pPr marL="0" marR="0" algn="just">
              <a:lnSpc>
                <a:spcPct val="200000"/>
              </a:lnSpc>
              <a:spcBef>
                <a:spcPts val="103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имени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И.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С.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Тургенева.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endParaRPr sz="4000" dirty="0">
              <a:solidFill>
                <a:srgbClr val="000000"/>
              </a:solidFill>
              <a:latin typeface="DGQJDS+Noto Serif"/>
              <a:cs typeface="DGQJDS+Noto Serif"/>
            </a:endParaRPr>
          </a:p>
        </p:txBody>
      </p:sp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1032" y="133335"/>
            <a:ext cx="17065896" cy="844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1931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г.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работала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228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педагогическом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институте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сначала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библиотекарем,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затем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лаборантом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на</a:t>
            </a:r>
            <a:r>
              <a:rPr sz="4000" spc="8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кафедре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Стихи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начала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писать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еще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гимназические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годы.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При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жизни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Е.</a:t>
            </a:r>
            <a:r>
              <a:rPr sz="4000" spc="6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Ф.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Трутневой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было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опубликовано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более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40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сборников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ее</a:t>
            </a:r>
            <a:r>
              <a:rPr sz="4000" spc="21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стихов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Трутнева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была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принята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члены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КПСС.</a:t>
            </a:r>
            <a:r>
              <a:rPr sz="4000" spc="17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1944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г.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стала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членом</a:t>
            </a:r>
            <a:r>
              <a:rPr sz="4000" spc="16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Союза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советских</a:t>
            </a:r>
            <a:r>
              <a:rPr sz="4000" spc="478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писателей.</a:t>
            </a:r>
            <a:r>
              <a:rPr sz="4000" spc="478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Неоднократно</a:t>
            </a:r>
            <a:r>
              <a:rPr sz="4000" spc="478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избиралась</a:t>
            </a:r>
            <a:r>
              <a:rPr sz="4000" spc="478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депутатом</a:t>
            </a:r>
            <a:r>
              <a:rPr lang="ru-RU" sz="40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Пермского</a:t>
            </a:r>
            <a:r>
              <a:rPr sz="4000" dirty="0">
                <a:solidFill>
                  <a:srgbClr val="000000"/>
                </a:solidFill>
                <a:latin typeface="DGQJDS+Noto Serif"/>
                <a:cs typeface="DGQJDS+Noto Serif"/>
              </a:rPr>
              <a:t> городского Совета.</a:t>
            </a:r>
          </a:p>
        </p:txBody>
      </p:sp>
    </p:spTree>
    <p:extLst>
      <p:ext uri="{BB962C8B-B14F-4D97-AF65-F5344CB8AC3E}">
        <p14:creationId xmlns:p14="http://schemas.microsoft.com/office/powerpoint/2010/main" val="1510896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8471" y="-51791"/>
            <a:ext cx="9212238" cy="660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2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DTLGDS+Noto Serif"/>
                <a:cs typeface="DTLGDS+Noto Serif"/>
              </a:rPr>
              <a:t>Советскийꢀписатель, поэт и сценарист.</a:t>
            </a:r>
          </a:p>
        </p:txBody>
      </p:sp>
      <p:sp>
        <p:nvSpPr>
          <p:cNvPr id="3" name="object 2"/>
          <p:cNvSpPr/>
          <p:nvPr/>
        </p:nvSpPr>
        <p:spPr>
          <a:xfrm>
            <a:off x="25453" y="-1721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27075" y="608931"/>
            <a:ext cx="16633849" cy="7623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Материалом</a:t>
            </a:r>
            <a:r>
              <a:rPr lang="ru-RU" sz="3600" spc="2549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для произведений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послужила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малая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родина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писателя,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деревня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DTLGDS+Noto Serif"/>
                <a:cs typeface="DTLGDS+Noto Serif"/>
              </a:rPr>
              <a:t>Тимониха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,</a:t>
            </a:r>
            <a:r>
              <a:rPr lang="ru-RU" sz="3600" spc="1070" dirty="0">
                <a:solidFill>
                  <a:srgbClr val="000000"/>
                </a:solidFill>
                <a:latin typeface="DTLGDS+Noto Serif"/>
                <a:cs typeface="DTLG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с которой он никогда не прерывал связь.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Основная идея произведений Белова заключалась в противостоянии городского и деревенского жизненных укладов. Писатель критиковал городской образ жизни, считая его неестественным для человека.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DTLGDS+Noto Serif"/>
                <a:cs typeface="DTLGDS+Noto Serif"/>
              </a:rPr>
              <a:t>Скончался Василий Иванович Белов 4 декабря 2012 года.</a:t>
            </a:r>
          </a:p>
        </p:txBody>
      </p:sp>
    </p:spTree>
    <p:extLst>
      <p:ext uri="{BB962C8B-B14F-4D97-AF65-F5344CB8AC3E}">
        <p14:creationId xmlns:p14="http://schemas.microsoft.com/office/powerpoint/2010/main" val="2860948904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96678" y="2334395"/>
            <a:ext cx="4275124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Юлиан</a:t>
            </a:r>
          </a:p>
          <a:p>
            <a:pPr marL="20508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VVEQGL+Noto Serif"/>
                <a:cs typeface="VVEQGL+Noto Serif"/>
              </a:rPr>
              <a:t>Тувим</a:t>
            </a:r>
          </a:p>
        </p:txBody>
      </p:sp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-47557"/>
            <a:ext cx="17209912" cy="8587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Один из величайших польских поэтов, прозаик. Родился 13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сентября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 1894.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248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городе</a:t>
            </a:r>
            <a:r>
              <a:rPr sz="3700" spc="248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Лодзь.</a:t>
            </a:r>
            <a:r>
              <a:rPr sz="3700" spc="248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Окончил</a:t>
            </a:r>
            <a:r>
              <a:rPr sz="3700" spc="248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там</a:t>
            </a:r>
            <a:r>
              <a:rPr sz="3700" spc="248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школу,</a:t>
            </a:r>
            <a:r>
              <a:rPr sz="3700" spc="598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изучал</a:t>
            </a:r>
            <a:r>
              <a:rPr sz="3700" spc="25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юриспруденцию</a:t>
            </a:r>
            <a:r>
              <a:rPr sz="3700" spc="25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философию</a:t>
            </a:r>
            <a:r>
              <a:rPr sz="3700" spc="128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128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университете.</a:t>
            </a:r>
            <a:r>
              <a:rPr sz="3700" spc="128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Дебютировал</a:t>
            </a:r>
            <a:r>
              <a:rPr sz="3700" spc="128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128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1913</a:t>
            </a:r>
            <a:r>
              <a:rPr sz="3700" spc="128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году</a:t>
            </a:r>
            <a:r>
              <a:rPr sz="3700" spc="128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стихотворением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«Просьба»,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опубликованным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«Варшавском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курьере».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его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поэзии</a:t>
            </a:r>
            <a:r>
              <a:rPr sz="3700" spc="3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часто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использовался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 разговорный, повседневный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язык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С</a:t>
            </a:r>
            <a:r>
              <a:rPr lang="ru-RU" sz="3700" spc="101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1924</a:t>
            </a:r>
            <a:r>
              <a:rPr lang="ru-RU" sz="3700" spc="101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года</a:t>
            </a:r>
            <a:r>
              <a:rPr lang="ru-RU" sz="3700" spc="101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Тувим</a:t>
            </a:r>
            <a:r>
              <a:rPr lang="ru-RU" sz="3700" spc="101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вёл</a:t>
            </a:r>
            <a:r>
              <a:rPr lang="ru-RU" sz="3700" spc="101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еженедельную</a:t>
            </a:r>
            <a:r>
              <a:rPr lang="ru-RU" sz="3700" spc="101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колонку</a:t>
            </a:r>
            <a:r>
              <a:rPr lang="ru-RU" sz="3700" spc="101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lang="ru-RU" sz="3700" spc="101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газете</a:t>
            </a:r>
            <a:r>
              <a:rPr lang="ru-RU" sz="3700" spc="101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«Литературные новости».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UCPKCC+Noto Serif"/>
              <a:cs typeface="UCPKCC+Noto Serif"/>
            </a:endParaRPr>
          </a:p>
        </p:txBody>
      </p:sp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03040" y="0"/>
            <a:ext cx="16849872" cy="89479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Тувим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был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литературоведом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библиофилом,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собиравшим</a:t>
            </a:r>
            <a:r>
              <a:rPr sz="3700" spc="12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необычные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литературные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явления;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это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его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хобби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отразилось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изданных</a:t>
            </a:r>
            <a:r>
              <a:rPr sz="3700" spc="245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им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антологии</a:t>
            </a:r>
            <a:r>
              <a:rPr sz="3700" spc="33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польской</a:t>
            </a:r>
            <a:r>
              <a:rPr sz="3700" spc="33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фрашки,</a:t>
            </a:r>
            <a:r>
              <a:rPr sz="3700" spc="331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собрании</a:t>
            </a:r>
            <a:r>
              <a:rPr sz="3700" spc="33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польских</a:t>
            </a:r>
            <a:r>
              <a:rPr sz="3700" spc="33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«дьяволиад»</a:t>
            </a:r>
            <a:r>
              <a:rPr sz="3700" spc="331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коллекции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необычных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стиховых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форм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«Пегас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дыбом».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Именем</a:t>
            </a:r>
            <a:r>
              <a:rPr sz="3700" spc="107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Тувима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названы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улицы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разных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городах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Польши.</a:t>
            </a:r>
            <a:r>
              <a:rPr sz="3700" spc="95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родном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городе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поэта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—</a:t>
            </a:r>
            <a:r>
              <a:rPr sz="3700" spc="9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Лодзи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—</a:t>
            </a:r>
            <a:r>
              <a:rPr sz="3700" spc="83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есть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памятник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Тувиму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sz="3700" spc="83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его</a:t>
            </a:r>
            <a:r>
              <a:rPr sz="3700" spc="83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музей,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а</a:t>
            </a:r>
            <a:r>
              <a:rPr sz="3700" spc="83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также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мемориальная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доска</a:t>
            </a:r>
            <a:r>
              <a:rPr sz="3700" spc="83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на</a:t>
            </a:r>
            <a:r>
              <a:rPr lang="ru-RU" sz="37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гимназии</a:t>
            </a:r>
            <a:r>
              <a:rPr sz="3700" dirty="0">
                <a:solidFill>
                  <a:srgbClr val="000000"/>
                </a:solidFill>
                <a:latin typeface="UCPKCC+Noto Serif"/>
                <a:cs typeface="UCPKCC+Noto Serif"/>
              </a:rPr>
              <a:t>, где он учился. Похоронен в Варшаве 27 декабря 1953 г.</a:t>
            </a:r>
          </a:p>
        </p:txBody>
      </p:sp>
    </p:spTree>
    <p:extLst>
      <p:ext uri="{BB962C8B-B14F-4D97-AF65-F5344CB8AC3E}">
        <p14:creationId xmlns:p14="http://schemas.microsoft.com/office/powerpoint/2010/main" val="1259704322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61017" y="1529780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630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Федор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Иванович</a:t>
            </a:r>
          </a:p>
          <a:p>
            <a:pPr marL="77777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Тютчев</a:t>
            </a:r>
          </a:p>
        </p:txBody>
      </p:sp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7056" y="960686"/>
            <a:ext cx="17137904" cy="6670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Знаменитый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русский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поэт,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дипломат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700" spc="15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публицист.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Автор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более</a:t>
            </a:r>
            <a:r>
              <a:rPr sz="3700" spc="154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400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стихотворений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sz="3700" spc="11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Одна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из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главных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тем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творчестве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поэта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тема</a:t>
            </a:r>
            <a:r>
              <a:rPr sz="3700" spc="11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природы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самые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 известные стихотворения — «Весенние воды» и «Весенняя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гроза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».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Родился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 Федор Иванович Тютчев 23 ноября (5 декабря) 1803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года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Важной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деталью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74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биографии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Тютчева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является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то,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что</a:t>
            </a:r>
            <a:r>
              <a:rPr sz="3700" spc="1743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начальное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образование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 было им получено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дома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</a:p>
        </p:txBody>
      </p:sp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3040" y="103579"/>
            <a:ext cx="17281920" cy="8973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качестве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дипломата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отправляется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Мюнхен.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Он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проводит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за</a:t>
            </a:r>
            <a:r>
              <a:rPr sz="3700" spc="17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границей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22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года.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Там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же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была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встречена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главная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жизни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Тютчева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любовь</a:t>
            </a:r>
            <a:r>
              <a:rPr sz="3700" spc="115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Элеонора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Петерсон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Первый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период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творчестве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Тютчева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приходится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на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1810–1820</a:t>
            </a:r>
            <a:r>
              <a:rPr sz="3700" spc="11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годы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Тогда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 были написаны юношеские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стихотворения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Поэт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призывал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своих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читателей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бережно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относиться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к</a:t>
            </a:r>
            <a:r>
              <a:rPr sz="3700" spc="258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каждому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мгновению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, ценить жизнь, уметь находить в ней </a:t>
            </a:r>
            <a:r>
              <a:rPr sz="37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радость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BGLNK+Noto Serif"/>
                <a:cs typeface="RBGLNK+Noto Serif"/>
              </a:rPr>
              <a:t>15 июля 1873 года Федор Иванович умер в Царском Селе.</a:t>
            </a:r>
          </a:p>
        </p:txBody>
      </p:sp>
    </p:spTree>
    <p:extLst>
      <p:ext uri="{BB962C8B-B14F-4D97-AF65-F5344CB8AC3E}">
        <p14:creationId xmlns:p14="http://schemas.microsoft.com/office/powerpoint/2010/main" val="3400009776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88480" y="1612317"/>
            <a:ext cx="737930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0377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Эдуард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Николаевич</a:t>
            </a:r>
          </a:p>
          <a:p>
            <a:pPr marL="44931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Успенский</a:t>
            </a:r>
          </a:p>
        </p:txBody>
      </p:sp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7" y="-58128"/>
            <a:ext cx="17065897" cy="8244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Родился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22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декабря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1937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-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умер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14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августа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2018</a:t>
            </a:r>
            <a:r>
              <a:rPr sz="3900" spc="9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гг.</a:t>
            </a:r>
            <a:r>
              <a:rPr sz="3900" spc="116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Писатель,</a:t>
            </a:r>
            <a:r>
              <a:rPr sz="3900" spc="1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сценарист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 телеведущий, лауреат многих наград и премий в</a:t>
            </a:r>
            <a:r>
              <a:rPr sz="3900" spc="101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литературе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Началом</a:t>
            </a:r>
            <a:r>
              <a:rPr sz="3900" spc="19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творческой</a:t>
            </a:r>
            <a:r>
              <a:rPr sz="3900" spc="19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деятельности</a:t>
            </a:r>
            <a:r>
              <a:rPr sz="3900" spc="19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Успенского</a:t>
            </a:r>
            <a:r>
              <a:rPr sz="3900" spc="19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стала</a:t>
            </a:r>
            <a:r>
              <a:rPr sz="3900" spc="19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выпущенная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книга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«Дядя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Федор,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пес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</a:t>
            </a:r>
            <a:r>
              <a:rPr sz="3900" spc="2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кот».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По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ней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на</a:t>
            </a:r>
            <a:r>
              <a:rPr sz="3900" spc="230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экраны</a:t>
            </a:r>
            <a:r>
              <a:rPr sz="3900" spc="2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советского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телевидения</a:t>
            </a:r>
            <a:r>
              <a:rPr sz="3900" spc="323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вышли</a:t>
            </a:r>
            <a:r>
              <a:rPr sz="3900" spc="323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мультфильмы:</a:t>
            </a:r>
            <a:r>
              <a:rPr sz="3900" spc="323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«Трое</a:t>
            </a:r>
            <a:r>
              <a:rPr sz="3900" spc="323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из</a:t>
            </a:r>
            <a:r>
              <a:rPr sz="3900" spc="323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Простоквашино»,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«Каникулы в Простоквашино» и «Зима в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Простоквашино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».</a:t>
            </a:r>
          </a:p>
        </p:txBody>
      </p:sp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39" y="-58128"/>
            <a:ext cx="17065897" cy="9066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Не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всегда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автор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брал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характер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своих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персонажей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из</a:t>
            </a:r>
            <a:r>
              <a:rPr sz="3900" spc="272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головы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Например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,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образ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старухи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Шапокляк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писался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Успенским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со</a:t>
            </a:r>
            <a:r>
              <a:rPr sz="3900" spc="178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своей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первой</a:t>
            </a:r>
            <a:r>
              <a:rPr sz="3900" spc="206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жены</a:t>
            </a:r>
            <a:r>
              <a:rPr sz="3900" spc="206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Риммы,</a:t>
            </a:r>
            <a:r>
              <a:rPr sz="3900" spc="206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а</a:t>
            </a:r>
            <a:r>
              <a:rPr sz="3900" spc="206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имя</a:t>
            </a:r>
            <a:r>
              <a:rPr sz="3900" spc="206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«Чебурашка»</a:t>
            </a:r>
            <a:r>
              <a:rPr sz="3900" spc="206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Эдуарду</a:t>
            </a:r>
            <a:r>
              <a:rPr sz="3900" spc="206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Николаевичу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подсказали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 его </a:t>
            </a:r>
            <a:r>
              <a:rPr sz="39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дети</a:t>
            </a:r>
            <a:r>
              <a:rPr sz="39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 Его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книги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настоящее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время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издаются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более,</a:t>
            </a:r>
            <a:r>
              <a:rPr lang="ru-RU" sz="3900" spc="31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чем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на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20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языках</a:t>
            </a:r>
            <a:r>
              <a:rPr lang="ru-RU" sz="3900" spc="31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мира.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Особую</a:t>
            </a:r>
            <a:r>
              <a:rPr lang="ru-RU" sz="3900" spc="24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популярность</a:t>
            </a:r>
            <a:r>
              <a:rPr lang="ru-RU" sz="3900" spc="24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писатель</a:t>
            </a:r>
            <a:r>
              <a:rPr lang="ru-RU" sz="3900" spc="24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получил</a:t>
            </a:r>
            <a:r>
              <a:rPr lang="ru-RU" sz="3900" spc="24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lang="ru-RU" sz="3900" spc="24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Швеции,</a:t>
            </a:r>
            <a:r>
              <a:rPr lang="ru-RU" sz="3900" spc="24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где</a:t>
            </a:r>
            <a:r>
              <a:rPr lang="ru-RU" sz="3900" spc="24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ADRKUO+Noto Serif"/>
                <a:cs typeface="ADRKUO+Noto Serif"/>
              </a:rPr>
              <a:t>мультфильмы по его книгам часто показывают в эфир.</a:t>
            </a:r>
          </a:p>
          <a:p>
            <a:pPr marL="0" marR="0">
              <a:lnSpc>
                <a:spcPts val="5310"/>
              </a:lnSpc>
              <a:spcBef>
                <a:spcPts val="89"/>
              </a:spcBef>
              <a:spcAft>
                <a:spcPts val="0"/>
              </a:spcAft>
            </a:pPr>
            <a:endParaRPr sz="3900" dirty="0">
              <a:solidFill>
                <a:srgbClr val="000000"/>
              </a:solidFill>
              <a:latin typeface="ADRKUO+Noto Serif"/>
              <a:cs typeface="ADRKU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83904695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76571" y="1431497"/>
            <a:ext cx="754115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356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Константин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Дмитриевич</a:t>
            </a:r>
          </a:p>
          <a:p>
            <a:pPr marL="56539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FMWD+Noto Serif"/>
                <a:cs typeface="CWFMWD+Noto Serif"/>
              </a:rPr>
              <a:t>Ушинский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278471" y="-51795"/>
            <a:ext cx="17752442" cy="7700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Кроме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литературного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дара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у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Акима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было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много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талантов: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он</a:t>
            </a:r>
            <a:r>
              <a:rPr sz="3600" spc="6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переводил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зарубежных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авторов,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играл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спектаклях,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великолепно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пел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играл</a:t>
            </a:r>
            <a:r>
              <a:rPr sz="3600" spc="98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на</a:t>
            </a:r>
          </a:p>
          <a:p>
            <a:pPr marL="0" marR="0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баяне.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Однако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больше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всего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добра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света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этот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мир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все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же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принесли</a:t>
            </a:r>
            <a:r>
              <a:rPr sz="3600" spc="24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его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стихи.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Всю</a:t>
            </a:r>
            <a:r>
              <a:rPr sz="3600" spc="93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жизнь</a:t>
            </a:r>
            <a:r>
              <a:rPr sz="3600" spc="937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Яков</a:t>
            </a:r>
            <a:r>
              <a:rPr sz="3600" spc="280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прожил</a:t>
            </a:r>
            <a:r>
              <a:rPr sz="3600" spc="280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</a:t>
            </a:r>
            <a:r>
              <a:rPr sz="3600" spc="95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любимой</a:t>
            </a:r>
            <a:r>
              <a:rPr sz="3600" spc="95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женой</a:t>
            </a:r>
            <a:r>
              <a:rPr sz="3600" spc="95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Анной</a:t>
            </a:r>
            <a:r>
              <a:rPr sz="3600" spc="95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Мироновной.</a:t>
            </a:r>
            <a:r>
              <a:rPr sz="3600" spc="95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Она</a:t>
            </a:r>
          </a:p>
          <a:p>
            <a:pPr marL="0" marR="0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родила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ему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дочь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сына.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Дочь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Ирина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стала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писательницей,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живет</a:t>
            </a:r>
            <a:r>
              <a:rPr sz="3600" spc="130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</a:p>
          <a:p>
            <a:pPr marL="0" marR="0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IICMTR+Noto Serif"/>
                <a:cs typeface="IICMTR+Noto Serif"/>
              </a:rPr>
              <a:t>работает в Москве, а сын живет в США.</a:t>
            </a:r>
          </a:p>
        </p:txBody>
      </p:sp>
    </p:spTree>
    <p:extLst>
      <p:ext uri="{BB962C8B-B14F-4D97-AF65-F5344CB8AC3E}">
        <p14:creationId xmlns:p14="http://schemas.microsoft.com/office/powerpoint/2010/main" val="1592967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76531" y="1457301"/>
            <a:ext cx="754115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4221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Валентин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Дмитриевич</a:t>
            </a:r>
          </a:p>
          <a:p>
            <a:pPr marL="112290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GQJDS+Noto Serif"/>
                <a:cs typeface="DGQJDS+Noto Serif"/>
              </a:rPr>
              <a:t>Берестов</a:t>
            </a:r>
          </a:p>
        </p:txBody>
      </p:sp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1032694"/>
            <a:ext cx="17065896" cy="6585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Русский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педагог,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писатель,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основоположник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научной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педагогики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4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России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Он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 приложил много сил, разработав полноценную педагогическую систему.</a:t>
            </a:r>
          </a:p>
          <a:p>
            <a:pPr marL="0" marR="0" algn="just">
              <a:lnSpc>
                <a:spcPct val="15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Константин</a:t>
            </a:r>
            <a:r>
              <a:rPr sz="3600" spc="159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Ушинский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родился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19</a:t>
            </a:r>
            <a:r>
              <a:rPr sz="3600" spc="159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февраля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1823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года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159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Туле,</a:t>
            </a:r>
            <a:r>
              <a:rPr sz="3600" spc="159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159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семье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офицера</a:t>
            </a:r>
            <a:r>
              <a:rPr sz="3600" spc="200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Дмитрия</a:t>
            </a:r>
            <a:r>
              <a:rPr sz="3600" spc="200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Григорьевича</a:t>
            </a:r>
            <a:r>
              <a:rPr sz="3600" spc="200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Ушинского,</a:t>
            </a:r>
            <a:r>
              <a:rPr sz="3600" spc="200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участника</a:t>
            </a:r>
            <a:r>
              <a:rPr sz="3600" spc="200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Отечественной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войны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 1812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года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Мать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мальчика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умерла,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когда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ему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исполнилось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двенадцать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лет,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однако</a:t>
            </a:r>
            <a:r>
              <a:rPr sz="3600" spc="2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она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успела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дать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сыну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хорошее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домашнее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образование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привить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любовь</a:t>
            </a:r>
            <a:r>
              <a:rPr sz="3600" spc="1232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наукам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sz="3600" spc="81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endParaRPr sz="3600" dirty="0">
              <a:solidFill>
                <a:srgbClr val="000000"/>
              </a:solidFill>
              <a:latin typeface="CWFMWD+Noto Serif"/>
              <a:cs typeface="CWFMWD+Noto Serif"/>
            </a:endParaRPr>
          </a:p>
        </p:txBody>
      </p:sp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816670"/>
            <a:ext cx="17137904" cy="8120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После</a:t>
            </a:r>
            <a:r>
              <a:rPr sz="3600" spc="81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ее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смерти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Константин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был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зачислен</a:t>
            </a:r>
            <a:r>
              <a:rPr sz="3600" spc="816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сразу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третий</a:t>
            </a:r>
            <a:r>
              <a:rPr sz="3600" spc="817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класс</a:t>
            </a:r>
          </a:p>
          <a:p>
            <a:pPr marL="0" marR="0" algn="just">
              <a:lnSpc>
                <a:spcPct val="15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гимназии. Кроме того, Константин Дмитриевич продолжал много писать.</a:t>
            </a:r>
          </a:p>
          <a:p>
            <a:pPr marL="0" marR="0" algn="just">
              <a:lnSpc>
                <a:spcPct val="15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После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трагической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гибели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старшего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сына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Ушинский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решил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переехать</a:t>
            </a:r>
            <a:r>
              <a:rPr sz="3600" spc="7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жить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семьей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Киев.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Но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прежде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ему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необходимо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было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отправиться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на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лечение</a:t>
            </a:r>
            <a:r>
              <a:rPr sz="3600" spc="93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Крым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дороге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Константин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сильно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простудился,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умер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22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декабря</a:t>
            </a:r>
            <a:r>
              <a:rPr sz="3600" spc="629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1870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года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 в </a:t>
            </a:r>
            <a:r>
              <a:rPr sz="3600" dirty="0" err="1">
                <a:solidFill>
                  <a:srgbClr val="000000"/>
                </a:solidFill>
                <a:latin typeface="CWFMWD+Noto Serif"/>
                <a:cs typeface="CWFMWD+Noto Serif"/>
              </a:rPr>
              <a:t>Одессе</a:t>
            </a:r>
            <a:r>
              <a:rPr sz="3600" dirty="0">
                <a:solidFill>
                  <a:srgbClr val="000000"/>
                </a:solidFill>
                <a:latin typeface="CWFMWD+Noto Serif"/>
                <a:cs typeface="CWFMWD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 Ушинский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внес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огромный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вклад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в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развитие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пед.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деятельности,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и</a:t>
            </a:r>
            <a:r>
              <a:rPr lang="ru-RU" sz="3600" spc="1124" dirty="0">
                <a:solidFill>
                  <a:srgbClr val="000000"/>
                </a:solidFill>
                <a:latin typeface="CWFMWD+Noto Serif"/>
                <a:cs typeface="CWFMW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CWFMWD+Noto Serif"/>
                <a:cs typeface="CWFMWD+Noto Serif"/>
              </a:rPr>
              <a:t>после смерти его именем были названы многие учебные заведения в стране.</a:t>
            </a:r>
          </a:p>
          <a:p>
            <a:pPr marL="0" marR="0">
              <a:lnSpc>
                <a:spcPts val="4902"/>
              </a:lnSpc>
              <a:spcBef>
                <a:spcPts val="122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CWFMWD+Noto Serif"/>
              <a:cs typeface="CWFMWD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563312337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79862" y="1709458"/>
            <a:ext cx="79039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9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Афанасий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Афанасьевич</a:t>
            </a:r>
          </a:p>
          <a:p>
            <a:pPr marL="281895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MLOGU+Noto Serif"/>
                <a:cs typeface="KMLOGU+Noto Serif"/>
              </a:rPr>
              <a:t>Фет</a:t>
            </a:r>
          </a:p>
        </p:txBody>
      </p:sp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240606"/>
            <a:ext cx="17209912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Известный русский поэт с немецкими корнями, переводчик, лирик.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Родился будущий поэт 23 ноября (5 декабря) 1820 года.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Будучи</a:t>
            </a:r>
            <a:r>
              <a:rPr sz="3800" spc="45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сыном</a:t>
            </a:r>
            <a:r>
              <a:rPr sz="3800" spc="45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Шарлотты-Елизаветы</a:t>
            </a:r>
            <a:r>
              <a:rPr sz="3800" spc="45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Беккер,</a:t>
            </a:r>
            <a:r>
              <a:rPr sz="3800" spc="46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уехавшей</a:t>
            </a:r>
            <a:r>
              <a:rPr sz="3800" spc="45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из</a:t>
            </a:r>
            <a:r>
              <a:rPr sz="3800" spc="46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Германии</a:t>
            </a:r>
            <a:r>
              <a:rPr sz="3800" spc="45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1820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году,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Афанасий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был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усыновлен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дворянином.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Через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14</a:t>
            </a:r>
            <a:r>
              <a:rPr sz="3800" spc="223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лет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обнаружилась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 ошибка в записи о рождении, что лишило его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титула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биографии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Фета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стоит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отметить,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что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первые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стихи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были</a:t>
            </a:r>
            <a:r>
              <a:rPr sz="3800" spc="507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написаны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им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еще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800" spc="162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юности.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endParaRPr sz="3800" dirty="0">
              <a:solidFill>
                <a:srgbClr val="000000"/>
              </a:solidFill>
              <a:latin typeface="KMLOGU+Noto Serif"/>
              <a:cs typeface="KMLOGU+Noto Serif"/>
            </a:endParaRPr>
          </a:p>
        </p:txBody>
      </p:sp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-263450"/>
            <a:ext cx="17137904" cy="9202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Поэзия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Фета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впервые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публикуется</a:t>
            </a:r>
            <a:r>
              <a:rPr sz="3800" spc="162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800" spc="162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сборнике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«Лирический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пантеон»</a:t>
            </a:r>
            <a:r>
              <a:rPr sz="3800" spc="1291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1840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году.</a:t>
            </a:r>
            <a:r>
              <a:rPr sz="3800" spc="1291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тех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пор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стихотворения</a:t>
            </a:r>
            <a:r>
              <a:rPr sz="3800" spc="129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Фета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постоянно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 печатаются в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журналах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А.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А.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Фет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является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автором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замечательных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стихов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для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детей.</a:t>
            </a:r>
            <a:r>
              <a:rPr sz="3800" spc="167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Их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популярность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у</a:t>
            </a:r>
            <a:r>
              <a:rPr sz="3800" spc="1498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юных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читателей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вызвана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тем,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что</a:t>
            </a:r>
            <a:r>
              <a:rPr sz="3800" spc="1499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стихотворения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поэта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 добры и удивительно понятны даже самым маленьким.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Смерть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настигла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поэта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21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ноября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1892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года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в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Москве.</a:t>
            </a:r>
            <a:r>
              <a:rPr sz="3800" spc="204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endParaRPr lang="ru-RU" sz="3800" spc="204" dirty="0">
              <a:solidFill>
                <a:srgbClr val="000000"/>
              </a:solidFill>
              <a:latin typeface="KMLOGU+Noto Serif"/>
              <a:cs typeface="KMLOGU+Noto Serif"/>
            </a:endParaRP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Фет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скончался</a:t>
            </a:r>
            <a:r>
              <a:rPr sz="3800" spc="203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от</a:t>
            </a:r>
            <a:r>
              <a:rPr lang="ru-RU" sz="3800" dirty="0">
                <a:solidFill>
                  <a:srgbClr val="000000"/>
                </a:solidFill>
                <a:latin typeface="KMLOGU+Noto Serif"/>
                <a:cs typeface="KMLOGU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KMLOGU+Noto Serif"/>
                <a:cs typeface="KMLOGU+Noto Serif"/>
              </a:rPr>
              <a:t>сердечного</a:t>
            </a:r>
            <a:r>
              <a:rPr sz="3800" dirty="0">
                <a:solidFill>
                  <a:srgbClr val="000000"/>
                </a:solidFill>
                <a:latin typeface="KMLOGU+Noto Serif"/>
                <a:cs typeface="KMLOGU+Noto Serif"/>
              </a:rPr>
              <a:t> приступа.</a:t>
            </a:r>
          </a:p>
        </p:txBody>
      </p:sp>
    </p:spTree>
    <p:extLst>
      <p:ext uri="{BB962C8B-B14F-4D97-AF65-F5344CB8AC3E}">
        <p14:creationId xmlns:p14="http://schemas.microsoft.com/office/powerpoint/2010/main" val="3396259432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15485" y="1607494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309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Даниил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Иванович</a:t>
            </a:r>
          </a:p>
          <a:p>
            <a:pPr marL="101381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Хармс</a:t>
            </a:r>
          </a:p>
        </p:txBody>
      </p:sp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7056" y="33981"/>
            <a:ext cx="17065896" cy="7834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Советский </a:t>
            </a:r>
            <a:r>
              <a:rPr lang="ru-RU"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поэт,ꢀписатель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, драматург.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Даниил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Иванович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Ювачёв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(настоящее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имя)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появился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на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свет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17</a:t>
            </a:r>
            <a:r>
              <a:rPr lang="ru-RU" sz="3700" spc="139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(30) декабря 1905 г. в Санкт-Петербурге.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После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окончания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немецкой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школы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Даниил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поступил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700" spc="85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Ленинградский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энергетический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 техникум. Проучился он там недолго и был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отчислен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Даниил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Иванович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начал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свою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литературную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карьеру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под</a:t>
            </a:r>
            <a:r>
              <a:rPr sz="3700" spc="663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псевдонимом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Хармс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.ꢀ</a:t>
            </a:r>
          </a:p>
        </p:txBody>
      </p:sp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-191442"/>
            <a:ext cx="17281920" cy="9764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Интересный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факт: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до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сих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пор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никто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не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может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точно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сказать,</a:t>
            </a:r>
            <a:r>
              <a:rPr sz="3700" spc="5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что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обозначает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это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слово,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то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ли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от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английского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«harm»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—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«вред»,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то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ли</a:t>
            </a:r>
            <a:r>
              <a:rPr sz="3700" spc="82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от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французского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«charme»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—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«шарм,</a:t>
            </a:r>
            <a:r>
              <a:rPr sz="3700" spc="48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обаяние».</a:t>
            </a:r>
            <a:r>
              <a:rPr sz="3700" spc="487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У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писателя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было</a:t>
            </a:r>
            <a:r>
              <a:rPr sz="3700" spc="48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множество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псевдонимов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: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Гармониус,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Чармс,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Шардам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и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ещё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много</a:t>
            </a:r>
            <a:r>
              <a:rPr sz="3700" spc="3288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других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Периодически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он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их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менял,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но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только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Хармс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полюбился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ему</a:t>
            </a:r>
            <a:r>
              <a:rPr sz="3700" spc="549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настолько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что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 он узаконил </a:t>
            </a:r>
            <a:r>
              <a:rPr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его</a:t>
            </a:r>
            <a:r>
              <a:rPr sz="37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lang="ru-RU" sz="37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ТворчествоꢀХармса</a:t>
            </a: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 в основном было посвящено детям.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ABPLDV+Noto Serif"/>
                <a:cs typeface="ABPLDV+Noto Serif"/>
              </a:rPr>
              <a:t>Скончался писатель 2 февраля 1942 года.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ABPLDV+Noto Serif"/>
              <a:cs typeface="ABPLDV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444257185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416935" y="2290586"/>
            <a:ext cx="4060255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736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CPKCC+Noto Serif"/>
                <a:cs typeface="UCPKCC+Noto Serif"/>
              </a:rPr>
              <a:t>Энн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CPKCC+Noto Serif"/>
                <a:cs typeface="UCPKCC+Noto Serif"/>
              </a:rPr>
              <a:t>Хогарт</a:t>
            </a:r>
          </a:p>
        </p:txBody>
      </p:sp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0"/>
            <a:ext cx="17065896" cy="9202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Настоящее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имя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—</a:t>
            </a:r>
            <a:r>
              <a:rPr lang="ru-RU" sz="3800" spc="67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Маргарет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Энн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Гилдарт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Джексон.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Родилась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19</a:t>
            </a:r>
            <a:r>
              <a:rPr lang="ru-RU" sz="3800" spc="6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июля 1910 года.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Во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время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учебы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03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школе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Энн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Хогарт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участвовала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03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спектаклях,</a:t>
            </a:r>
            <a:r>
              <a:rPr sz="3800" spc="103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что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раскрыло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ее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способности</a:t>
            </a:r>
            <a:r>
              <a:rPr sz="3800" spc="61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выступать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на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публике.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Она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получила</a:t>
            </a:r>
            <a:r>
              <a:rPr sz="3800" spc="61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место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помощника</a:t>
            </a:r>
            <a:r>
              <a:rPr sz="3800" spc="18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режиссера,</a:t>
            </a:r>
            <a:r>
              <a:rPr sz="3800" spc="18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заведующим</a:t>
            </a:r>
            <a:r>
              <a:rPr sz="3800" spc="18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постановочной</a:t>
            </a:r>
            <a:r>
              <a:rPr sz="3800" spc="18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частью</a:t>
            </a:r>
            <a:r>
              <a:rPr sz="3800" spc="18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8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Игровом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театре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Лондоне.</a:t>
            </a:r>
            <a:r>
              <a:rPr sz="3800" spc="99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Там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Энн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познакомилась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с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будущим</a:t>
            </a:r>
            <a:r>
              <a:rPr sz="3800" spc="99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мужем,</a:t>
            </a:r>
            <a:r>
              <a:rPr sz="3800" spc="99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Яном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Бусселлом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, который занимал место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продюсера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8110" y="0"/>
            <a:ext cx="17411780" cy="8770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1386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Родился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1</a:t>
            </a:r>
            <a:r>
              <a:rPr sz="3600" spc="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апреля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1928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года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3600" spc="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городе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Мещовске.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3600" spc="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четыре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года</a:t>
            </a:r>
            <a:r>
              <a:rPr sz="3600" spc="8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уже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умел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читать.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Когда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ему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исполнилось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тринадцать,</a:t>
            </a:r>
            <a:r>
              <a:rPr sz="3600" spc="23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началась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война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.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Через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год</a:t>
            </a:r>
            <a:r>
              <a:rPr sz="3600" dirty="0">
                <a:solidFill>
                  <a:srgbClr val="000000"/>
                </a:solidFill>
                <a:latin typeface="DGQJDS+Noto Serif"/>
                <a:cs typeface="DGQJDS+Noto Serif"/>
              </a:rPr>
              <a:t> семье пришлось эвакуироваться в Ташкент.</a:t>
            </a:r>
          </a:p>
          <a:p>
            <a:pPr marL="0" marR="0" algn="just">
              <a:lnSpc>
                <a:spcPct val="200000"/>
              </a:lnSpc>
              <a:spcBef>
                <a:spcPts val="153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lang="ru-RU" sz="3600" spc="326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1947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году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он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впервые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попал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на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раскопки</a:t>
            </a:r>
            <a:r>
              <a:rPr lang="ru-RU" sz="3600" spc="326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lang="ru-RU" sz="3600" spc="326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составе археологической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экспедиции.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Позже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этой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профессии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он</a:t>
            </a:r>
            <a:r>
              <a:rPr lang="ru-RU" sz="3600" spc="14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посвятил множество</a:t>
            </a:r>
            <a:r>
              <a:rPr lang="ru-RU" sz="3600" spc="19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стихотворений.</a:t>
            </a:r>
            <a:r>
              <a:rPr lang="ru-RU" sz="3600" spc="196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Через</a:t>
            </a:r>
            <a:r>
              <a:rPr lang="ru-RU" sz="3600" spc="19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десять</a:t>
            </a:r>
            <a:r>
              <a:rPr lang="ru-RU" sz="3600" spc="19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лет</a:t>
            </a:r>
            <a:r>
              <a:rPr lang="ru-RU" sz="3600" spc="19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вышел</a:t>
            </a:r>
            <a:r>
              <a:rPr lang="ru-RU" sz="3600" spc="196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сборник поэзии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lang="ru-RU" sz="3600" spc="124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книга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для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детей.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Всего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за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годы</a:t>
            </a:r>
            <a:r>
              <a:rPr lang="ru-RU" sz="3600" spc="124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творчества</a:t>
            </a:r>
            <a:r>
              <a:rPr lang="ru-RU" sz="3600" spc="1241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DGQJDS+Noto Serif"/>
                <a:cs typeface="DGQJDS+Noto Serif"/>
              </a:rPr>
              <a:t>писатель опубликовал пять книг со стихами.</a:t>
            </a:r>
          </a:p>
        </p:txBody>
      </p:sp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96590"/>
            <a:ext cx="17281920" cy="883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8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1932</a:t>
            </a:r>
            <a:r>
              <a:rPr sz="3800" spc="18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году</a:t>
            </a:r>
            <a:r>
              <a:rPr sz="3800" spc="18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они</a:t>
            </a:r>
            <a:r>
              <a:rPr sz="3800" spc="18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вдвоем</a:t>
            </a:r>
            <a:r>
              <a:rPr sz="3800" spc="18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открыли</a:t>
            </a:r>
            <a:r>
              <a:rPr sz="3800" spc="18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собственный</a:t>
            </a:r>
            <a:r>
              <a:rPr sz="3800" spc="18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кукольный</a:t>
            </a:r>
            <a:r>
              <a:rPr sz="3800" spc="18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театр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,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«Куклы Хогарта».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6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начале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1950-х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годов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Энн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Хогарт,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обработав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истории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о</a:t>
            </a:r>
            <a:r>
              <a:rPr sz="3800" spc="16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Мафине,</a:t>
            </a:r>
            <a:r>
              <a:rPr sz="3800" spc="16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издала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некоторые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800" spc="175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сборнике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«The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Red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Muffin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Book»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(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дословно</a:t>
            </a:r>
            <a:r>
              <a:rPr sz="3800" spc="175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название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переводится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как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«Красная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книга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Мафина»).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Эти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истории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принесли</a:t>
            </a:r>
            <a:r>
              <a:rPr sz="3800" spc="58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ей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большую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известность</a:t>
            </a:r>
            <a:r>
              <a:rPr sz="380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UCPKCC+Noto Serif"/>
                <a:cs typeface="UCPKCC+Noto Serif"/>
              </a:rPr>
              <a:t>Энн Хогарт умерла 9 апреля 1993 года.</a:t>
            </a: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UCPKCC+Noto Serif"/>
              <a:cs typeface="UCPKCC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959695742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95188" y="1401781"/>
            <a:ext cx="595055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236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Марина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Ивановна</a:t>
            </a:r>
          </a:p>
          <a:p>
            <a:pPr marL="21475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Цветаева</a:t>
            </a:r>
          </a:p>
        </p:txBody>
      </p:sp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329" y="-51693"/>
            <a:ext cx="12279447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Знаменитая русская поэтесса, прозаик, переводчик.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-7938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8" y="1104702"/>
            <a:ext cx="16777865" cy="6559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Родилась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Марина</a:t>
            </a:r>
            <a:r>
              <a:rPr sz="3600" spc="49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Цветаева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Москве</a:t>
            </a:r>
            <a:r>
              <a:rPr sz="3600" spc="49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26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сентября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(8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октября)</a:t>
            </a:r>
            <a:r>
              <a:rPr sz="3600" spc="49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1892</a:t>
            </a:r>
            <a:r>
              <a:rPr sz="3600" spc="49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года.</a:t>
            </a:r>
            <a:r>
              <a:rPr sz="3600" spc="49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Ее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отец</a:t>
            </a:r>
            <a:r>
              <a:rPr sz="3600" spc="20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был</a:t>
            </a:r>
            <a:r>
              <a:rPr sz="3600" spc="20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профессором</a:t>
            </a:r>
            <a:r>
              <a:rPr sz="3600" spc="202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университета,</a:t>
            </a:r>
            <a:r>
              <a:rPr sz="3600" spc="20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мать</a:t>
            </a:r>
            <a:r>
              <a:rPr sz="3600" spc="20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–</a:t>
            </a:r>
            <a:r>
              <a:rPr sz="3600" spc="202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пианисткой.</a:t>
            </a:r>
            <a:r>
              <a:rPr sz="3600" spc="20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Биография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Цветаевой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 пополнилась первыми стихами еще в возрасте шести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лет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Первым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 сборником стихов Цветаевой стал</a:t>
            </a:r>
            <a:r>
              <a:rPr sz="3600" spc="93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«Вечерний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альбом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».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1912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году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она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выпустила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второй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сборник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стихов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–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«Волшебный</a:t>
            </a:r>
            <a:r>
              <a:rPr sz="3600" spc="1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фонарь».</a:t>
            </a:r>
            <a:r>
              <a:rPr sz="3600" spc="1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эти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два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сборника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Цветаевой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вошли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также</a:t>
            </a:r>
            <a:r>
              <a:rPr sz="3600" spc="291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стихотворения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для</a:t>
            </a:r>
            <a:r>
              <a:rPr sz="3600" spc="29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детей:</a:t>
            </a:r>
            <a:r>
              <a:rPr sz="3600" spc="291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Так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»,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«В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классе»,</a:t>
            </a:r>
            <a:r>
              <a:rPr sz="3600" spc="9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«В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субботу».</a:t>
            </a:r>
            <a:r>
              <a:rPr sz="3600" spc="9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00" spc="9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1913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году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выходит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третий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сборник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под</a:t>
            </a:r>
            <a:r>
              <a:rPr sz="3600" spc="9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названием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«Из двух книг».</a:t>
            </a:r>
          </a:p>
        </p:txBody>
      </p:sp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329" y="-51693"/>
            <a:ext cx="12279447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Знаменитая русская поэтесса, прозаик, переводчик.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-7938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75048" y="168598"/>
            <a:ext cx="17137904" cy="6515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Кроме поэзии она занимается написанием пьес.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Прожив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 1930-е годы в бедности, в 1939 Цветаева возвращается в СССР.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этот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период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своей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жизни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Цветаева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почти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не</a:t>
            </a:r>
            <a:r>
              <a:rPr sz="3600" spc="238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пишет</a:t>
            </a:r>
            <a:r>
              <a:rPr sz="3600" spc="238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стихов,</a:t>
            </a:r>
            <a:r>
              <a:rPr sz="3600" spc="238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а</a:t>
            </a:r>
            <a:r>
              <a:rPr sz="3600" spc="237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занимается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переводами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31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августа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1941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года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Цветаева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покончила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</a:t>
            </a:r>
            <a:r>
              <a:rPr sz="3600" spc="2131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собой.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Ей</a:t>
            </a:r>
            <a:r>
              <a:rPr sz="3600" spc="213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установлены</a:t>
            </a:r>
            <a:r>
              <a:rPr lang="ru-RU" sz="36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множества</a:t>
            </a:r>
            <a:r>
              <a:rPr sz="3600" dirty="0">
                <a:solidFill>
                  <a:srgbClr val="000000"/>
                </a:solidFill>
                <a:latin typeface="KRGMNH+Noto Serif"/>
                <a:cs typeface="KRGMNH+Noto Serif"/>
              </a:rPr>
              <a:t> памятников и музеев.</a:t>
            </a:r>
          </a:p>
        </p:txBody>
      </p:sp>
    </p:spTree>
    <p:extLst>
      <p:ext uri="{BB962C8B-B14F-4D97-AF65-F5344CB8AC3E}">
        <p14:creationId xmlns:p14="http://schemas.microsoft.com/office/powerpoint/2010/main" val="2136397999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812221" y="1169365"/>
            <a:ext cx="603873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814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Евгений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Иванович</a:t>
            </a:r>
          </a:p>
          <a:p>
            <a:pPr marL="33739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Чарушин</a:t>
            </a:r>
          </a:p>
        </p:txBody>
      </p:sp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80610" y="384622"/>
            <a:ext cx="17232342" cy="7809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Писатель,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график,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скульптор.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Евгений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Чарушин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родился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11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ноября</a:t>
            </a:r>
            <a:r>
              <a:rPr sz="3700" spc="39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1901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года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Вятке.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Егоꢀотец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был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архитектором,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именно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он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обучал</a:t>
            </a:r>
            <a:r>
              <a:rPr sz="3700" spc="150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юного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Евгения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рисованию.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С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детства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писателя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окружала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природа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Урала,</a:t>
            </a:r>
            <a:r>
              <a:rPr sz="3700" spc="92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это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способствовало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тому,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что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у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мальчика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появился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интерес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к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природе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способность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наблюдать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иꢀподмечать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детали.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Учился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будущий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писатель</a:t>
            </a:r>
            <a:r>
              <a:rPr sz="3700" spc="7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гимназии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,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а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после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её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окончания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поступил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вꢀАкадемию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художеств</a:t>
            </a:r>
            <a:r>
              <a:rPr sz="3700" spc="147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Петербурге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.</a:t>
            </a:r>
            <a:r>
              <a:rPr sz="3700" spc="6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endParaRPr sz="3700" dirty="0">
              <a:solidFill>
                <a:srgbClr val="000000"/>
              </a:solidFill>
              <a:latin typeface="RKHLED+Noto Serif"/>
              <a:cs typeface="RKHLED+Noto Serif"/>
            </a:endParaRPr>
          </a:p>
        </p:txBody>
      </p:sp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4" y="528638"/>
            <a:ext cx="16993888" cy="8315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Позднее</a:t>
            </a:r>
            <a:r>
              <a:rPr lang="ru-RU" sz="3700" spc="6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он</a:t>
            </a:r>
            <a:r>
              <a:rPr lang="ru-RU" sz="3700" spc="6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работал</a:t>
            </a:r>
            <a:r>
              <a:rPr lang="ru-RU" sz="3700" spc="6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иллюстратором.</a:t>
            </a:r>
            <a:r>
              <a:rPr lang="ru-RU" sz="3700" spc="6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Первым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произведением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,</a:t>
            </a:r>
            <a:r>
              <a:rPr sz="3700" spc="599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проиллюстрированным</a:t>
            </a:r>
            <a:r>
              <a:rPr sz="3700" spc="599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Евгением</a:t>
            </a:r>
            <a:r>
              <a:rPr lang="ru-RU" sz="3700" spc="599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Ивановичем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Чарушиным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,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стал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рассказ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Виталия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Бианки.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Уже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1930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году</a:t>
            </a:r>
            <a:r>
              <a:rPr sz="3700" spc="11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Евгений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Иванович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Чарушин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при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поддержке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Самуила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Яковлевича</a:t>
            </a:r>
            <a:r>
              <a:rPr sz="3700" spc="19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Маршака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начал</a:t>
            </a:r>
            <a:r>
              <a:rPr sz="3700" spc="254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писать</a:t>
            </a:r>
            <a:r>
              <a:rPr sz="3700" spc="254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небольшие</a:t>
            </a:r>
            <a:r>
              <a:rPr sz="3700" spc="254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детские</a:t>
            </a:r>
            <a:r>
              <a:rPr sz="3700" spc="254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рассказы</a:t>
            </a:r>
            <a:r>
              <a:rPr sz="3700" spc="2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</a:t>
            </a:r>
            <a:r>
              <a:rPr sz="3700" spc="2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природе</a:t>
            </a:r>
            <a:r>
              <a:rPr sz="3700" spc="254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</a:t>
            </a:r>
            <a:r>
              <a:rPr sz="3700" spc="2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жизни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животных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, сопровождая их собственными </a:t>
            </a:r>
            <a:r>
              <a:rPr sz="37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иллюстрациями</a:t>
            </a:r>
            <a:r>
              <a:rPr sz="3700" dirty="0">
                <a:solidFill>
                  <a:srgbClr val="000000"/>
                </a:solidFill>
                <a:latin typeface="RKHLED+Noto Serif"/>
                <a:cs typeface="RKHLED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 Евгений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Иванович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Чарушин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писал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небольшие</a:t>
            </a:r>
            <a:r>
              <a:rPr lang="ru-RU" sz="3700" spc="1853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детские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рассказы</a:t>
            </a:r>
            <a:r>
              <a:rPr lang="ru-RU" sz="3700" spc="18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о животных. Главные герои</a:t>
            </a:r>
            <a:r>
              <a:rPr lang="ru-RU" sz="3700" spc="95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RKHLED+Noto Serif"/>
                <a:cs typeface="RKHLED+Noto Serif"/>
              </a:rPr>
              <a:t>произведений — дети, животные и птицы.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RKHLED+Noto Serif"/>
              <a:cs typeface="RKHLED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158294630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3321" y="2474576"/>
            <a:ext cx="4898652" cy="32216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382" marR="0">
              <a:lnSpc>
                <a:spcPts val="12392"/>
              </a:lnSpc>
              <a:spcBef>
                <a:spcPts val="0"/>
              </a:spcBef>
              <a:spcAft>
                <a:spcPts val="0"/>
              </a:spcAft>
            </a:pPr>
            <a:r>
              <a:rPr sz="9100" dirty="0">
                <a:solidFill>
                  <a:srgbClr val="000000"/>
                </a:solidFill>
                <a:latin typeface="TINNPW+Noto Serif"/>
                <a:cs typeface="TINNPW+Noto Serif"/>
              </a:rPr>
              <a:t>Саша</a:t>
            </a:r>
          </a:p>
          <a:p>
            <a:pPr marL="0" marR="0">
              <a:lnSpc>
                <a:spcPts val="12392"/>
              </a:lnSpc>
              <a:spcBef>
                <a:spcPts val="282"/>
              </a:spcBef>
              <a:spcAft>
                <a:spcPts val="0"/>
              </a:spcAft>
            </a:pPr>
            <a:r>
              <a:rPr sz="9100" dirty="0">
                <a:solidFill>
                  <a:srgbClr val="000000"/>
                </a:solidFill>
                <a:latin typeface="TINNPW+Noto Serif"/>
                <a:cs typeface="TINNPW+Noto Serif"/>
              </a:rPr>
              <a:t>Чёрный</a:t>
            </a:r>
          </a:p>
        </p:txBody>
      </p:sp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91072" y="1608758"/>
            <a:ext cx="16705856" cy="5830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7637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Настоящее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имя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-</a:t>
            </a:r>
            <a:r>
              <a:rPr sz="3900" spc="195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Александр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Михайлович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Гликберг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появился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sz="3900" spc="19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свет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1</a:t>
            </a:r>
            <a:r>
              <a:rPr sz="3900" spc="112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октября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1880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года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112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Одессе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112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обеспеченной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семье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евреев.</a:t>
            </a:r>
            <a:r>
              <a:rPr sz="3900" spc="112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Из-за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существовавшего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то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лимита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на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прием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для</a:t>
            </a:r>
            <a:r>
              <a:rPr sz="3900" spc="223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обучения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выходцев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из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еврейских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семей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Чёрный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некоторое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sz="3900" spc="77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вынужден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был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обучаться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дома.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endParaRPr sz="3900" dirty="0">
              <a:solidFill>
                <a:srgbClr val="000000"/>
              </a:solidFill>
              <a:latin typeface="UEPBEF+Noto Serif"/>
              <a:cs typeface="UEPBEF+Noto Serif"/>
            </a:endParaRPr>
          </a:p>
        </p:txBody>
      </p:sp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1052" y="96590"/>
            <a:ext cx="17065896" cy="8919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7637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Ж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елая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дать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сыну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хорошее</a:t>
            </a:r>
            <a:r>
              <a:rPr sz="3900" spc="1649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900" spc="164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качественное</a:t>
            </a:r>
          </a:p>
          <a:p>
            <a:pPr marL="0" marR="0" algn="just">
              <a:lnSpc>
                <a:spcPct val="150000"/>
              </a:lnSpc>
              <a:spcBef>
                <a:spcPts val="89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образование,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родители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крестили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его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900" spc="268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отправили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учиться</a:t>
            </a:r>
            <a:r>
              <a:rPr sz="3900" spc="268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белоцерковную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гимназию.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Однако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Саша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не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оправдал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их</a:t>
            </a:r>
            <a:r>
              <a:rPr sz="3900" spc="1338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надежд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посчитав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sz="3900" spc="24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что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получать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знания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его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возрасте</a:t>
            </a:r>
            <a:r>
              <a:rPr sz="3900" spc="24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уже</a:t>
            </a:r>
            <a:r>
              <a:rPr sz="3900" spc="24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поздно,</a:t>
            </a:r>
            <a:r>
              <a:rPr sz="3900" spc="24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900" spc="153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сбежал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из</a:t>
            </a:r>
            <a:r>
              <a:rPr sz="3900" spc="9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учебного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заведения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Санкт-Петербург,</a:t>
            </a:r>
            <a:r>
              <a:rPr sz="3900" spc="93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где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начал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бродяжничать</a:t>
            </a:r>
            <a:r>
              <a:rPr sz="3900" spc="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попрошайничать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.</a:t>
            </a:r>
            <a:r>
              <a:rPr sz="3900" spc="10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Через</a:t>
            </a:r>
            <a:r>
              <a:rPr sz="3900" spc="10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некоторое</a:t>
            </a:r>
            <a:r>
              <a:rPr sz="3900" spc="10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время</a:t>
            </a:r>
            <a:r>
              <a:rPr sz="3900" spc="10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о</a:t>
            </a:r>
            <a:r>
              <a:rPr sz="3900" spc="109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мальчике</a:t>
            </a:r>
            <a:r>
              <a:rPr sz="3900" spc="1092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написали</a:t>
            </a:r>
            <a:r>
              <a:rPr sz="3900" spc="1091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газетах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</a:t>
            </a:r>
            <a:r>
              <a:rPr sz="3900" spc="75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местный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чиновник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решил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помочь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ему,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приютив</a:t>
            </a:r>
            <a:r>
              <a:rPr sz="3900" spc="757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у</a:t>
            </a:r>
            <a:r>
              <a:rPr sz="3900" spc="756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себя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.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Примечательно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,</a:t>
            </a:r>
            <a:r>
              <a:rPr sz="3900" spc="211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что</a:t>
            </a:r>
            <a:r>
              <a:rPr sz="3900" spc="211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именно</a:t>
            </a:r>
            <a:r>
              <a:rPr sz="3900" spc="211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этот</a:t>
            </a:r>
            <a:r>
              <a:rPr sz="3900" spc="211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благотворитель</a:t>
            </a:r>
            <a:r>
              <a:rPr sz="3900" spc="2114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впоследствии</a:t>
            </a:r>
            <a:r>
              <a:rPr lang="ru-RU" sz="390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UEPBEF+Noto Serif"/>
                <a:cs typeface="UEPBEF+Noto Serif"/>
              </a:rPr>
              <a:t>оказал</a:t>
            </a:r>
            <a:r>
              <a:rPr sz="3900" spc="1010" dirty="0">
                <a:solidFill>
                  <a:srgbClr val="000000"/>
                </a:solidFill>
                <a:latin typeface="UEPBEF+Noto Serif"/>
                <a:cs typeface="UEPBEF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UEPBEF+Noto Serif"/>
                <a:cs typeface="UEPBEF+Noto Serif"/>
              </a:rPr>
              <a:t>влияние на литературное творчество подопечного.</a:t>
            </a:r>
          </a:p>
        </p:txBody>
      </p:sp>
    </p:spTree>
    <p:extLst>
      <p:ext uri="{BB962C8B-B14F-4D97-AF65-F5344CB8AC3E}">
        <p14:creationId xmlns:p14="http://schemas.microsoft.com/office/powerpoint/2010/main" val="21578410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8110" y="0"/>
            <a:ext cx="17411780" cy="48131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0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Творчество</a:t>
            </a:r>
            <a:r>
              <a:rPr kumimoji="0" lang="ru-RU" sz="4000" b="0" i="0" u="none" strike="noStrike" kern="1200" cap="none" spc="22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Берестова</a:t>
            </a:r>
            <a:r>
              <a:rPr kumimoji="0" lang="ru-RU" sz="4000" b="0" i="0" u="none" strike="noStrike" kern="1200" cap="none" spc="22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было</a:t>
            </a:r>
            <a:r>
              <a:rPr kumimoji="0" lang="ru-RU" sz="4000" b="0" i="0" u="none" strike="noStrike" kern="1200" cap="none" spc="22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отмечено</a:t>
            </a:r>
            <a:r>
              <a:rPr kumimoji="0" lang="ru-RU" sz="4000" b="0" i="0" u="none" strike="noStrike" kern="1200" cap="none" spc="22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литературными</a:t>
            </a:r>
            <a:r>
              <a:rPr kumimoji="0" lang="ru-RU" sz="4000" b="0" i="0" u="none" strike="noStrike" kern="1200" cap="none" spc="22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наградами,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5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а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автор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был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принят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в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Союз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писателей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СССР.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Его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женой</a:t>
            </a:r>
            <a:r>
              <a:rPr kumimoji="0" lang="ru-RU" sz="4000" b="0" i="0" u="none" strike="noStrike" kern="1200" cap="none" spc="133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была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0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писательница</a:t>
            </a:r>
            <a:r>
              <a:rPr kumimoji="0" lang="ru-RU" sz="4000" b="0" i="0" u="none" strike="noStrike" kern="1200" cap="none" spc="14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Татьяна</a:t>
            </a:r>
            <a:r>
              <a:rPr kumimoji="0" lang="ru-RU" sz="4000" b="0" i="0" u="none" strike="noStrike" kern="1200" cap="none" spc="14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Александрова,</a:t>
            </a:r>
            <a:r>
              <a:rPr kumimoji="0" lang="ru-RU" sz="4000" b="0" i="0" u="none" strike="noStrike" kern="1200" cap="none" spc="14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придумавшая</a:t>
            </a:r>
            <a:r>
              <a:rPr kumimoji="0" lang="ru-RU" sz="4000" b="0" i="0" u="none" strike="noStrike" kern="1200" cap="none" spc="14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истории</a:t>
            </a:r>
            <a:r>
              <a:rPr kumimoji="0" lang="ru-RU" sz="4000" b="0" i="0" u="none" strike="noStrike" kern="1200" cap="none" spc="14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о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5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GQJDS+Noto Serif"/>
                <a:ea typeface="+mn-ea"/>
                <a:cs typeface="DGQJDS+Noto Serif"/>
              </a:rPr>
              <a:t>домовенке Кузе. Валентин Дмитриевич умер 15 апреля 1998 года.</a:t>
            </a:r>
            <a:endParaRPr lang="ru-RU" sz="3600" dirty="0">
              <a:solidFill>
                <a:srgbClr val="000000"/>
              </a:solidFill>
              <a:latin typeface="DGQJDS+Noto Serif"/>
              <a:cs typeface="DGQJDS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056405960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32468" y="1336258"/>
            <a:ext cx="59243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4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Антон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Павлович</a:t>
            </a:r>
          </a:p>
          <a:p>
            <a:pPr marL="114776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TOFMG+Noto Serif"/>
                <a:cs typeface="NTOFMG+Noto Serif"/>
              </a:rPr>
              <a:t>Чехов</a:t>
            </a:r>
          </a:p>
        </p:txBody>
      </p:sp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9063" y="240606"/>
            <a:ext cx="16849873" cy="8731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Великий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русский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писатель,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талантливый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драматург,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врач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по</a:t>
            </a:r>
            <a:r>
              <a:rPr sz="3600" spc="9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профессии.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Самое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главное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</a:t>
            </a:r>
            <a:r>
              <a:rPr sz="3600" spc="741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его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творчестве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–</a:t>
            </a:r>
            <a:r>
              <a:rPr sz="3600" spc="741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это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то,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что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многие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произведения</a:t>
            </a:r>
            <a:r>
              <a:rPr sz="3600" spc="74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стали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классикой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 мировой литературы, а его пьесы ставятся</a:t>
            </a:r>
            <a:r>
              <a:rPr sz="3600" spc="932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по всему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миру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Родился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17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(29)</a:t>
            </a:r>
            <a:r>
              <a:rPr sz="3600" spc="196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января</a:t>
            </a:r>
            <a:r>
              <a:rPr sz="3600" spc="196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1860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года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Таганроге.</a:t>
            </a:r>
            <a:r>
              <a:rPr sz="3600" spc="1967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Детство</a:t>
            </a:r>
            <a:r>
              <a:rPr sz="3600" spc="194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Чехова</a:t>
            </a:r>
            <a:r>
              <a:rPr sz="3600" spc="202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было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непростым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: отец держал сыновей в большой строгости.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За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все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годы</a:t>
            </a:r>
            <a:r>
              <a:rPr sz="3600" spc="87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учебы</a:t>
            </a:r>
            <a:r>
              <a:rPr sz="3600" spc="87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Чехову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приходилось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всячески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подрабатывать: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он</a:t>
            </a:r>
            <a:r>
              <a:rPr sz="3600" spc="8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был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репетитором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, сотрудничал с журналами, писал краткие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юморески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</a:p>
        </p:txBody>
      </p:sp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27075" y="816670"/>
            <a:ext cx="16633849" cy="73903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Дебют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</a:t>
            </a:r>
            <a:r>
              <a:rPr sz="3600" spc="86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печати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Чехова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состоялся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еще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на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первом</a:t>
            </a:r>
            <a:r>
              <a:rPr sz="3600" spc="86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курсе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института,</a:t>
            </a:r>
            <a:r>
              <a:rPr sz="3600" spc="86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когда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юный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 писатель отправил в журнал «Стрекоза» свой рассказ и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юмореску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Чехов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никогда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не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считал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себя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детским</a:t>
            </a:r>
            <a:r>
              <a:rPr sz="3600" spc="1018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писателем.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Однако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для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детей</a:t>
            </a:r>
            <a:r>
              <a:rPr sz="3600" spc="1019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он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написал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несколько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произведений.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«Каштанка»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и</a:t>
            </a:r>
            <a:r>
              <a:rPr sz="3600" spc="7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«Белолобый»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–</a:t>
            </a:r>
            <a:r>
              <a:rPr sz="3600" spc="73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«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две</a:t>
            </a:r>
            <a:r>
              <a:rPr sz="3600" spc="7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сказки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из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 собачьей жизни», – как выразился сам писатель в письме к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издателю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После</a:t>
            </a:r>
            <a:r>
              <a:rPr sz="3600" spc="15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покупки</a:t>
            </a:r>
            <a:r>
              <a:rPr sz="3600" spc="158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имения</a:t>
            </a:r>
            <a:r>
              <a:rPr sz="3600" spc="15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он</a:t>
            </a:r>
            <a:r>
              <a:rPr sz="3600" spc="158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ведет</a:t>
            </a:r>
            <a:r>
              <a:rPr sz="3600" spc="158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общественную</a:t>
            </a:r>
            <a:r>
              <a:rPr sz="3600" spc="1584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деятельность,</a:t>
            </a:r>
            <a:r>
              <a:rPr sz="3600" spc="1585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помогая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людям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 В то время написано много произведений, “Иванов”, «Чайка», и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тд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NTOFMG+Noto Serif"/>
                <a:cs typeface="NTOFMG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NTOFMG+Noto Serif"/>
                <a:cs typeface="NTOFMG+Noto Serif"/>
              </a:rPr>
              <a:t>Писатель</a:t>
            </a:r>
            <a:r>
              <a:rPr sz="3600" dirty="0">
                <a:solidFill>
                  <a:srgbClr val="000000"/>
                </a:solidFill>
                <a:latin typeface="NTOFMG+Noto Serif"/>
                <a:cs typeface="NTOFMG+Noto Serif"/>
              </a:rPr>
              <a:t> едет в Германию для лечения, где умирает 2 (15) июля 1904 года.</a:t>
            </a:r>
          </a:p>
        </p:txBody>
      </p:sp>
    </p:spTree>
    <p:extLst>
      <p:ext uri="{BB962C8B-B14F-4D97-AF65-F5344CB8AC3E}">
        <p14:creationId xmlns:p14="http://schemas.microsoft.com/office/powerpoint/2010/main" val="176041180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44011" y="1431497"/>
            <a:ext cx="654382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2274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Корней</a:t>
            </a:r>
          </a:p>
          <a:p>
            <a:pPr marL="25256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Иванович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GFGHNC+Noto Serif"/>
                <a:cs typeface="GFGHNC+Noto Serif"/>
              </a:rPr>
              <a:t>Чуковский</a:t>
            </a:r>
          </a:p>
        </p:txBody>
      </p:sp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3" y="744662"/>
            <a:ext cx="16849873" cy="7623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814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Настоящее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имя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–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Николай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Васильевич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Корнейчуков.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Знаменитый</a:t>
            </a:r>
            <a:r>
              <a:rPr sz="3600" spc="19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детский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писатель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,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поэт,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публицист,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журналист,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литературный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критик</a:t>
            </a:r>
            <a:r>
              <a:rPr sz="3600" spc="377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и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переводчик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Николай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Корнейчуков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родился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19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(31)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марта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1882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года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600" spc="332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Санкт-Петербурге.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Его</a:t>
            </a:r>
            <a:r>
              <a:rPr sz="3600" spc="1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мать</a:t>
            </a:r>
            <a:r>
              <a:rPr sz="3600" spc="1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–</a:t>
            </a:r>
            <a:r>
              <a:rPr sz="3600" spc="123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Екатерина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Осиповна,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сестра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-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Маруся.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Эммануил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Соломонович</a:t>
            </a:r>
            <a:r>
              <a:rPr sz="3600" spc="17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–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отец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 Николая и Маруси – носил титул почетного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гражданина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</a:p>
        </p:txBody>
      </p:sp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55067" y="456630"/>
            <a:ext cx="16777865" cy="7623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Вначале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Чуковский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работал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журналистом,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1901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года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писал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статьи</a:t>
            </a:r>
            <a:r>
              <a:rPr sz="3600" spc="92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для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“Одесских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новостей”.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Выучив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самостоятельно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английский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язык,</a:t>
            </a:r>
            <a:r>
              <a:rPr sz="3600" spc="7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Николай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получил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 работу корреспондента в Лондоне, писал для “Одесских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новостей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”.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Но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самым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главным</a:t>
            </a:r>
            <a:r>
              <a:rPr sz="3600" spc="153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в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творческой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судьбе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писателя</a:t>
            </a:r>
            <a:r>
              <a:rPr sz="3600" spc="1536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становится</a:t>
            </a:r>
            <a:r>
              <a:rPr sz="3600" spc="1537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детская</a:t>
            </a:r>
            <a:r>
              <a:rPr lang="en-US" sz="3600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GFGHNC+Noto Serif"/>
                <a:cs typeface="GFGHNC+Noto Serif"/>
              </a:rPr>
              <a:t>литература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.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Чуковский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начал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писать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для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детей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довольно</a:t>
            </a:r>
            <a:r>
              <a:rPr sz="3600" spc="2849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поздно.</a:t>
            </a: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Скончался Корней Иванович</a:t>
            </a:r>
            <a:r>
              <a:rPr sz="3600" spc="934" dirty="0">
                <a:solidFill>
                  <a:srgbClr val="000000"/>
                </a:solidFill>
                <a:latin typeface="GFGHNC+Noto Serif"/>
                <a:cs typeface="GFGHNC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GFGHNC+Noto Serif"/>
                <a:cs typeface="GFGHNC+Noto Serif"/>
              </a:rPr>
              <a:t>28 октября 1969 года в Москве.</a:t>
            </a:r>
          </a:p>
        </p:txBody>
      </p:sp>
    </p:spTree>
    <p:extLst>
      <p:ext uri="{BB962C8B-B14F-4D97-AF65-F5344CB8AC3E}">
        <p14:creationId xmlns:p14="http://schemas.microsoft.com/office/powerpoint/2010/main" val="1625048825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786242" y="1303495"/>
            <a:ext cx="66973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2329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Аким</a:t>
            </a:r>
          </a:p>
          <a:p>
            <a:pPr marL="53488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Павлович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KRGMNH+Noto Serif"/>
                <a:cs typeface="KRGMNH+Noto Serif"/>
              </a:rPr>
              <a:t>Шан-Гирей</a:t>
            </a:r>
          </a:p>
        </p:txBody>
      </p:sp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4" y="312614"/>
            <a:ext cx="16849872" cy="84680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Троюродный</a:t>
            </a:r>
            <a:r>
              <a:rPr sz="4000" spc="44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брат</a:t>
            </a:r>
            <a:r>
              <a:rPr sz="4000" spc="44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Михаила</a:t>
            </a:r>
            <a:r>
              <a:rPr sz="4000" spc="44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Юрьевича</a:t>
            </a:r>
            <a:r>
              <a:rPr sz="4000" spc="44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Лермонтова,</a:t>
            </a:r>
            <a:r>
              <a:rPr sz="4000" spc="44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автор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воспоминаний</a:t>
            </a:r>
            <a:r>
              <a:rPr sz="4000" spc="305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о</a:t>
            </a:r>
            <a:r>
              <a:rPr sz="4000" spc="305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поэте.</a:t>
            </a:r>
            <a:r>
              <a:rPr sz="4000" spc="305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На</a:t>
            </a:r>
            <a:r>
              <a:rPr sz="4000" spc="305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правах</a:t>
            </a:r>
            <a:r>
              <a:rPr sz="4000" spc="305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близкого</a:t>
            </a:r>
            <a:r>
              <a:rPr sz="4000" spc="305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друга</a:t>
            </a:r>
            <a:r>
              <a:rPr sz="4000" spc="305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помогал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Лермонтову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4000" spc="165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работе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над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романом;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сохранил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многие</a:t>
            </a:r>
            <a:r>
              <a:rPr sz="4000" spc="166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рукописи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поэта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Начиная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1828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года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Шан-Гирей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старался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надолго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не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разлучаться</a:t>
            </a:r>
            <a:r>
              <a:rPr sz="4000" spc="2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со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своим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троюродным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братом;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когда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тот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переехал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Москву,</a:t>
            </a:r>
            <a:r>
              <a:rPr sz="4000" spc="1349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Аким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Павлович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 перебрался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следом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.</a:t>
            </a:r>
          </a:p>
        </p:txBody>
      </p:sp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19063" y="168598"/>
            <a:ext cx="16849873" cy="8455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53"/>
              </a:spcBef>
              <a:spcAft>
                <a:spcPts val="0"/>
              </a:spcAft>
            </a:pP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Шан-Гирей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был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одним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из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немногих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окружавших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поэта</a:t>
            </a:r>
            <a:r>
              <a:rPr sz="4000" spc="172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людей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,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которым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тот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доверял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свои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творческие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планы.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Но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также</a:t>
            </a:r>
            <a:r>
              <a:rPr sz="4000" spc="946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считали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,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что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троюродный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брат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поэта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соприкасался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</a:t>
            </a:r>
            <a:r>
              <a:rPr sz="4000" spc="3384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ними</a:t>
            </a:r>
            <a:r>
              <a:rPr sz="4000" spc="3385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весьма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поверхностно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: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его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роль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в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совместной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работе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над</a:t>
            </a:r>
            <a:r>
              <a:rPr sz="4000" spc="77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произведениями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сводилась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к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их</a:t>
            </a:r>
            <a:r>
              <a:rPr sz="4000" spc="4403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написанию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под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диктовку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или</a:t>
            </a:r>
            <a:r>
              <a:rPr sz="4000" spc="4402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чтению</a:t>
            </a:r>
            <a:r>
              <a:rPr lang="en-US" sz="4000" dirty="0">
                <a:solidFill>
                  <a:srgbClr val="000000"/>
                </a:solidFill>
                <a:latin typeface="KRGMNH+Noto Serif"/>
                <a:cs typeface="KRGMNH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KRGMNH+Noto Serif"/>
                <a:cs typeface="KRGMNH+Noto Serif"/>
              </a:rPr>
              <a:t>подготовленных</a:t>
            </a:r>
            <a:r>
              <a:rPr sz="4000" dirty="0">
                <a:solidFill>
                  <a:srgbClr val="000000"/>
                </a:solidFill>
                <a:latin typeface="KRGMNH+Noto Serif"/>
                <a:cs typeface="KRGMNH+Noto Serif"/>
              </a:rPr>
              <a:t> отрывков вслух.</a:t>
            </a:r>
          </a:p>
        </p:txBody>
      </p:sp>
    </p:spTree>
    <p:extLst>
      <p:ext uri="{BB962C8B-B14F-4D97-AF65-F5344CB8AC3E}">
        <p14:creationId xmlns:p14="http://schemas.microsoft.com/office/powerpoint/2010/main" val="1116691430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15914" y="1351759"/>
            <a:ext cx="517367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12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OLPQ+Noto Serif"/>
                <a:cs typeface="CWOLPQ+Noto Serif"/>
              </a:rPr>
              <a:t>Евгений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OLPQ+Noto Serif"/>
                <a:cs typeface="CWOLPQ+Noto Serif"/>
              </a:rPr>
              <a:t>Львович</a:t>
            </a:r>
          </a:p>
          <a:p>
            <a:pPr marL="34513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CWOLPQ+Noto Serif"/>
                <a:cs typeface="CWOLPQ+Noto Serif"/>
              </a:rPr>
              <a:t>Шварц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288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252370" y="1483192"/>
            <a:ext cx="871485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488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Виталий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Валентинович</a:t>
            </a:r>
          </a:p>
          <a:p>
            <a:pPr marL="2083147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Бианки</a:t>
            </a:r>
          </a:p>
        </p:txBody>
      </p:sp>
    </p:spTree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528638"/>
            <a:ext cx="16921880" cy="7598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Родился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9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октября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1896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года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Казани.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1898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г.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отца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арестовали</a:t>
            </a:r>
            <a:r>
              <a:rPr sz="3600" spc="148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по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подозрению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революционной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агитации.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связи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этим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семья</a:t>
            </a:r>
            <a:r>
              <a:rPr sz="3600" spc="991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Шварца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начала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подвергаться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гонениям.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Они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часто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меняли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место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жительства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и,</a:t>
            </a:r>
            <a:r>
              <a:rPr sz="3600" spc="5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конечном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счете, обосновались в Майкопе, где прошло все детство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Евгения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Становится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личным секретарем Корнея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Чуковского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решает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попробовать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себя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качестве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писателя.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Первые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произведения</a:t>
            </a:r>
            <a:r>
              <a:rPr sz="3600" spc="49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lang="en-US" sz="36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публиковал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 под псевдонимом «Дед </a:t>
            </a:r>
            <a:r>
              <a:rPr sz="3600" dirty="0" err="1">
                <a:solidFill>
                  <a:srgbClr val="000000"/>
                </a:solidFill>
                <a:latin typeface="CWOLPQ+Noto Serif"/>
                <a:cs typeface="CWOLPQ+Noto Serif"/>
              </a:rPr>
              <a:t>Сарай</a:t>
            </a:r>
            <a:r>
              <a:rPr sz="3600" dirty="0">
                <a:solidFill>
                  <a:srgbClr val="000000"/>
                </a:solidFill>
                <a:latin typeface="CWOLPQ+Noto Serif"/>
                <a:cs typeface="CWOLPQ+Noto Serif"/>
              </a:rPr>
              <a:t>».</a:t>
            </a:r>
          </a:p>
        </p:txBody>
      </p:sp>
    </p:spTree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FAB686-220C-45E1-8C55-036A519A94B9}"/>
              </a:ext>
            </a:extLst>
          </p:cNvPr>
          <p:cNvSpPr txBox="1"/>
          <p:nvPr/>
        </p:nvSpPr>
        <p:spPr>
          <a:xfrm>
            <a:off x="503040" y="600646"/>
            <a:ext cx="17065896" cy="6775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Получив</a:t>
            </a:r>
            <a:r>
              <a:rPr lang="ru-RU" sz="3700" spc="322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популярность,</a:t>
            </a:r>
            <a:r>
              <a:rPr lang="ru-RU" sz="3700" spc="322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прозаик</a:t>
            </a:r>
            <a:r>
              <a:rPr lang="ru-RU" sz="3700" spc="322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продолжил</a:t>
            </a:r>
            <a:r>
              <a:rPr lang="ru-RU" sz="3700" spc="322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писать</a:t>
            </a:r>
            <a:r>
              <a:rPr lang="ru-RU" sz="3700" spc="322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произведения,</a:t>
            </a:r>
            <a:r>
              <a:rPr lang="en-US" sz="37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которые начали</a:t>
            </a:r>
            <a:r>
              <a:rPr lang="ru-RU" sz="3700" spc="934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печатать в разных журналах.</a:t>
            </a:r>
          </a:p>
          <a:p>
            <a:pPr marL="0" marR="0" algn="just">
              <a:lnSpc>
                <a:spcPct val="200000"/>
              </a:lnSpc>
              <a:spcBef>
                <a:spcPts val="122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Спустя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пару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лет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он</a:t>
            </a:r>
            <a:r>
              <a:rPr lang="ru-RU" sz="3700" spc="57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пишет</a:t>
            </a:r>
            <a:r>
              <a:rPr lang="ru-RU" sz="3700" spc="57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пьесы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«Красная</a:t>
            </a:r>
            <a:r>
              <a:rPr lang="ru-RU" sz="3700" spc="57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шапочка»,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«Тень»</a:t>
            </a:r>
            <a:r>
              <a:rPr lang="ru-RU" sz="3700" spc="577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и</a:t>
            </a:r>
            <a:r>
              <a:rPr lang="ru-RU" sz="3700" spc="576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«Снежная</a:t>
            </a:r>
            <a:r>
              <a:rPr lang="en-US" sz="37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королева».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В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1947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г.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состоялась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премьера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детского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фильма</a:t>
            </a:r>
            <a:r>
              <a:rPr lang="ru-RU" sz="3700" spc="1358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«Золушка»,</a:t>
            </a:r>
            <a:r>
              <a:rPr lang="en-US" sz="3700" dirty="0">
                <a:solidFill>
                  <a:srgbClr val="000000"/>
                </a:solidFill>
                <a:latin typeface="CWOLPQ+Noto Serif"/>
                <a:cs typeface="CWOLPQ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CWOLPQ+Noto Serif"/>
                <a:cs typeface="CWOLPQ+Noto Serif"/>
              </a:rPr>
              <a:t>снятого по мотивам одноименной пьесы. Евгений Львович Шварц умер 15 января 1958 г. в возрасте 61 года</a:t>
            </a:r>
          </a:p>
        </p:txBody>
      </p:sp>
    </p:spTree>
    <p:extLst>
      <p:ext uri="{BB962C8B-B14F-4D97-AF65-F5344CB8AC3E}">
        <p14:creationId xmlns:p14="http://schemas.microsoft.com/office/powerpoint/2010/main" val="2943231325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84650" y="1398737"/>
            <a:ext cx="723364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040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Борис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Викторович</a:t>
            </a:r>
          </a:p>
          <a:p>
            <a:pPr marL="121920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BUQALJ+Noto Serif"/>
                <a:cs typeface="BUQALJ+Noto Serif"/>
              </a:rPr>
              <a:t>Шергин</a:t>
            </a:r>
          </a:p>
        </p:txBody>
      </p:sp>
    </p:spTree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75048" y="672654"/>
            <a:ext cx="16993888" cy="649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Русский</a:t>
            </a:r>
            <a:r>
              <a:rPr sz="3600" spc="11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писатель,</a:t>
            </a:r>
            <a:r>
              <a:rPr sz="3600" spc="11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сказочник,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художник.</a:t>
            </a:r>
            <a:r>
              <a:rPr sz="3600" spc="11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Он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родился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28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июля</a:t>
            </a:r>
            <a:r>
              <a:rPr sz="3600" spc="11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1893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г.</a:t>
            </a:r>
            <a:r>
              <a:rPr sz="3600" spc="113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en-US"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Архангельске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.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Род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Шергиных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–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очень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древний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и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известный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sz="3600" spc="11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истории</a:t>
            </a:r>
            <a:r>
              <a:rPr lang="en-US"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Севера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,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большинство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его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представителей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были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священниками.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Любовь</a:t>
            </a:r>
            <a:r>
              <a:rPr sz="3600" spc="663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к</a:t>
            </a:r>
            <a:r>
              <a:rPr lang="en-US"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искусству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Севера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–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к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народному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поэтическому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творчеству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и</a:t>
            </a:r>
            <a:r>
              <a:rPr sz="3600" spc="104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поморской</a:t>
            </a:r>
            <a:r>
              <a:rPr lang="en-US"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«книжности»,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к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музыке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и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слову,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ко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всей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народной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культуре</a:t>
            </a:r>
            <a:r>
              <a:rPr sz="3600" spc="8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зародилась</a:t>
            </a:r>
            <a:r>
              <a:rPr lang="en-US"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именно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здесь</a:t>
            </a:r>
            <a:r>
              <a:rPr sz="3600" dirty="0">
                <a:solidFill>
                  <a:srgbClr val="000000"/>
                </a:solidFill>
                <a:latin typeface="BUQALJ+Noto Serif"/>
                <a:cs typeface="BUQALJ+Noto Serif"/>
              </a:rPr>
              <a:t>.</a:t>
            </a:r>
          </a:p>
        </p:txBody>
      </p:sp>
    </p:spTree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26CA67-0BC5-4FEC-9E8C-2D124B80E97A}"/>
              </a:ext>
            </a:extLst>
          </p:cNvPr>
          <p:cNvSpPr txBox="1"/>
          <p:nvPr/>
        </p:nvSpPr>
        <p:spPr>
          <a:xfrm>
            <a:off x="503040" y="240606"/>
            <a:ext cx="17209912" cy="8998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172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Жил</a:t>
            </a:r>
            <a:r>
              <a:rPr lang="ru-RU" sz="3900" spc="6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он</a:t>
            </a:r>
            <a:r>
              <a:rPr lang="ru-RU" sz="3900" spc="6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бедно,</a:t>
            </a:r>
            <a:r>
              <a:rPr lang="ru-RU" sz="3900" spc="68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но</a:t>
            </a:r>
            <a:r>
              <a:rPr lang="ru-RU" sz="3900" spc="6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постепенно</a:t>
            </a:r>
            <a:r>
              <a:rPr lang="ru-RU" sz="3900" spc="6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входил</a:t>
            </a:r>
            <a:r>
              <a:rPr lang="ru-RU" sz="3900" spc="68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ru-RU" sz="3900" spc="68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литературную</a:t>
            </a:r>
            <a:r>
              <a:rPr lang="ru-RU" sz="3900" spc="68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жизнь</a:t>
            </a:r>
            <a:r>
              <a:rPr lang="ru-RU" sz="3900" spc="68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столицы.</a:t>
            </a:r>
            <a:r>
              <a:rPr lang="ru-RU" sz="3900" spc="68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1924</a:t>
            </a:r>
            <a:r>
              <a:rPr lang="ru-RU" sz="3900" spc="209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г.</a:t>
            </a:r>
            <a:r>
              <a:rPr lang="ru-RU" sz="3900" spc="20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выходит</a:t>
            </a:r>
            <a:r>
              <a:rPr lang="ru-RU" sz="3900" spc="20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его</a:t>
            </a:r>
            <a:r>
              <a:rPr lang="ru-RU" sz="3900" spc="20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первая</a:t>
            </a:r>
            <a:r>
              <a:rPr lang="ru-RU" sz="3900" spc="209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книжка</a:t>
            </a:r>
            <a:r>
              <a:rPr lang="ru-RU" sz="3900" spc="209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–</a:t>
            </a:r>
            <a:r>
              <a:rPr lang="ru-RU" sz="3900" spc="20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«У</a:t>
            </a:r>
            <a:r>
              <a:rPr lang="ru-RU" sz="3900" spc="2091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Архангельского</a:t>
            </a:r>
            <a:r>
              <a:rPr lang="ru-RU" sz="3900" spc="209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города,</a:t>
            </a:r>
            <a:r>
              <a:rPr lang="ru-RU" sz="3900" spc="209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у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корабельного пристанища», оформленная им самим.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Автора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обвиняли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любви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к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старому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поморскому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быту,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консерватизме,</a:t>
            </a:r>
            <a:r>
              <a:rPr lang="ru-RU" sz="3900" spc="269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отсутствии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связей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современностью.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Естественно,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после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этого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перед</a:t>
            </a:r>
            <a:r>
              <a:rPr lang="ru-RU" sz="3900" spc="505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ним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закрылись</a:t>
            </a:r>
            <a:r>
              <a:rPr lang="ru-RU" sz="3900" spc="516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двери</a:t>
            </a:r>
            <a:r>
              <a:rPr lang="ru-RU" sz="3900" spc="516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всех</a:t>
            </a:r>
            <a:r>
              <a:rPr lang="ru-RU" sz="3900" spc="517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издательств.</a:t>
            </a:r>
            <a:r>
              <a:rPr lang="ru-RU" sz="3900" spc="516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Шергин</a:t>
            </a:r>
            <a:r>
              <a:rPr lang="ru-RU" sz="3900" spc="517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был</a:t>
            </a:r>
            <a:r>
              <a:rPr lang="ru-RU" sz="3900" spc="516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полуслеп.</a:t>
            </a:r>
            <a:r>
              <a:rPr lang="ru-RU" sz="3900" spc="516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Лишь</a:t>
            </a:r>
            <a:r>
              <a:rPr lang="ru-RU" sz="3900" spc="517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</a:t>
            </a:r>
            <a:r>
              <a:rPr lang="ru-RU" sz="3900" spc="517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1957</a:t>
            </a:r>
            <a:r>
              <a:rPr lang="ru-RU" sz="3900" spc="517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г.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удалось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издать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очередную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книгу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–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«Поморские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были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и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сказания»;</a:t>
            </a:r>
            <a:r>
              <a:rPr lang="ru-RU" sz="3900" spc="1232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она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вышла в «</a:t>
            </a:r>
            <a:r>
              <a:rPr lang="ru-RU" sz="3900" dirty="0" err="1">
                <a:solidFill>
                  <a:srgbClr val="000000"/>
                </a:solidFill>
                <a:latin typeface="BUQALJ+Noto Serif"/>
                <a:cs typeface="BUQALJ+Noto Serif"/>
              </a:rPr>
              <a:t>Детгизе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» с иллюстрациями знаменитого графика В. Фаворского.</a:t>
            </a:r>
            <a:r>
              <a:rPr lang="en-US" sz="3900" dirty="0">
                <a:solidFill>
                  <a:srgbClr val="000000"/>
                </a:solidFill>
                <a:latin typeface="BUQALJ+Noto Serif"/>
                <a:cs typeface="BUQALJ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BUQALJ+Noto Serif"/>
                <a:cs typeface="BUQALJ+Noto Serif"/>
              </a:rPr>
              <a:t>Умер Шергин 30 октября 1973 г. в Москве.</a:t>
            </a:r>
          </a:p>
        </p:txBody>
      </p:sp>
    </p:spTree>
    <p:extLst>
      <p:ext uri="{BB962C8B-B14F-4D97-AF65-F5344CB8AC3E}">
        <p14:creationId xmlns:p14="http://schemas.microsoft.com/office/powerpoint/2010/main" val="302711918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76776" y="1503889"/>
            <a:ext cx="92071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904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Александр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Александрович</a:t>
            </a:r>
          </a:p>
          <a:p>
            <a:pPr marL="222051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BGLNK+Noto Serif"/>
                <a:cs typeface="RBGLNK+Noto Serif"/>
              </a:rPr>
              <a:t>Шибаев</a:t>
            </a:r>
          </a:p>
        </p:txBody>
      </p:sp>
    </p:spTree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1072" y="888678"/>
            <a:ext cx="7416824" cy="610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5038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Родился 1 октября 1923 года.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9064" y="1824782"/>
            <a:ext cx="16705857" cy="7106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Две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его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«толстые»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книги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«Взялись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за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руки,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друзья»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(1977)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900" spc="115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«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Язык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родной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,</a:t>
            </a:r>
            <a:r>
              <a:rPr sz="3900" spc="26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дружи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со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мной»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(1981)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своему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значению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900" spc="261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художественной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ценности</a:t>
            </a:r>
            <a:r>
              <a:rPr sz="3900" spc="511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перевесят</a:t>
            </a:r>
            <a:r>
              <a:rPr sz="3900" spc="511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многочисленные</a:t>
            </a:r>
            <a:r>
              <a:rPr sz="3900" spc="511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переиздания</a:t>
            </a:r>
            <a:r>
              <a:rPr sz="3900" spc="5118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некоторых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нынешних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стихотворцев.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Две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эти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книги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оказались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«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томов</a:t>
            </a:r>
            <a:r>
              <a:rPr sz="3900" spc="89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премногих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тяжелей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», как говорил один великий русский поэт XIX века про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другого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Но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до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признания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Шибаева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классиком,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поэтом</a:t>
            </a:r>
            <a:r>
              <a:rPr sz="3900" spc="1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первой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величины</a:t>
            </a:r>
            <a:r>
              <a:rPr sz="3900" spc="1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дело</a:t>
            </a:r>
            <a:r>
              <a:rPr sz="3900" spc="1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так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не</a:t>
            </a:r>
            <a:r>
              <a:rPr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дошло</a:t>
            </a:r>
            <a:r>
              <a:rPr sz="3900" dirty="0">
                <a:solidFill>
                  <a:srgbClr val="000000"/>
                </a:solidFill>
                <a:latin typeface="RBGLNK+Noto Serif"/>
                <a:cs typeface="RBGLNK+Noto Serif"/>
              </a:rPr>
              <a:t>.</a:t>
            </a:r>
          </a:p>
        </p:txBody>
      </p:sp>
    </p:spTree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85D3A6-E3CB-4F51-8CA5-11A33889BA2E}"/>
              </a:ext>
            </a:extLst>
          </p:cNvPr>
          <p:cNvSpPr txBox="1"/>
          <p:nvPr/>
        </p:nvSpPr>
        <p:spPr>
          <a:xfrm>
            <a:off x="647056" y="240606"/>
            <a:ext cx="16777864" cy="814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Понимающие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люди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например,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поэт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Михаил</a:t>
            </a:r>
            <a:r>
              <a:rPr lang="ru-RU" sz="3900" spc="1782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 err="1">
                <a:solidFill>
                  <a:srgbClr val="000000"/>
                </a:solidFill>
                <a:latin typeface="RBGLNK+Noto Serif"/>
                <a:cs typeface="RBGLNK+Noto Serif"/>
              </a:rPr>
              <a:t>Яснов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,</a:t>
            </a:r>
          </a:p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безусловный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знаток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тонкий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пропагандист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настоящей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поэзии,</a:t>
            </a:r>
            <a:r>
              <a:rPr lang="ru-RU" sz="3900" spc="212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–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отводят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Шибаеву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почетное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место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детской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поэзии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прошлого</a:t>
            </a:r>
            <a:r>
              <a:rPr lang="ru-RU" sz="3900" spc="1536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века.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Оригинальность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мастерство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Шибаева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очевидны,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хотя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работал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он</a:t>
            </a:r>
            <a:r>
              <a:rPr lang="ru-RU" sz="3900" spc="1049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</a:p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жанре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игровой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поэзии.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Тем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более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в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такой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поэзии,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которая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«играет»</a:t>
            </a:r>
            <a:r>
              <a:rPr lang="ru-RU" sz="3900" spc="884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с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родным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языком.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Ребенок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начитает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понимать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красоту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родного</a:t>
            </a:r>
            <a:r>
              <a:rPr lang="ru-RU" sz="3900" spc="1145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языка,</a:t>
            </a:r>
            <a:r>
              <a:rPr lang="en-US" sz="3900" dirty="0">
                <a:solidFill>
                  <a:srgbClr val="000000"/>
                </a:solidFill>
                <a:latin typeface="RBGLNK+Noto Serif"/>
                <a:cs typeface="RBGLNK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RBGLNK+Noto Serif"/>
                <a:cs typeface="RBGLNK+Noto Serif"/>
              </a:rPr>
              <a:t>относиться к нему, как к живому существу, любить его и беречь.</a:t>
            </a:r>
          </a:p>
        </p:txBody>
      </p:sp>
    </p:spTree>
    <p:extLst>
      <p:ext uri="{BB962C8B-B14F-4D97-AF65-F5344CB8AC3E}">
        <p14:creationId xmlns:p14="http://schemas.microsoft.com/office/powerpoint/2010/main" val="3788195707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57954" y="1492691"/>
            <a:ext cx="611240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4851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Юрий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Сергеевич</a:t>
            </a:r>
          </a:p>
          <a:p>
            <a:pPr marL="113779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ICMTR+Noto Serif"/>
                <a:cs typeface="IICMTR+Noto Serif"/>
              </a:rPr>
              <a:t>Энтин</a:t>
            </a:r>
          </a:p>
        </p:txBody>
      </p:sp>
    </p:spTree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455392" y="168598"/>
            <a:ext cx="17113544" cy="1704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Советский</a:t>
            </a:r>
            <a:r>
              <a:rPr sz="3900" spc="204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900" spc="2048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российский</a:t>
            </a:r>
            <a:r>
              <a:rPr sz="3900" spc="204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поэт,</a:t>
            </a:r>
            <a:r>
              <a:rPr sz="3900" spc="204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драматург,</a:t>
            </a:r>
            <a:r>
              <a:rPr sz="3900" spc="204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поэт-песенник.</a:t>
            </a:r>
            <a:r>
              <a:rPr sz="3900" spc="204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endParaRPr lang="en-US" sz="3900" spc="2049" dirty="0">
              <a:solidFill>
                <a:srgbClr val="000000"/>
              </a:solidFill>
              <a:latin typeface="IICMTR+Noto Serif"/>
              <a:cs typeface="IICMTR+Noto Serif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Юрий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Энтин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 родился 21 августа 1935 года в Москве.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9083" y="2328838"/>
            <a:ext cx="17161861" cy="62058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Юрий</a:t>
            </a:r>
            <a:r>
              <a:rPr lang="ru-RU"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Сергеевич</a:t>
            </a:r>
            <a:r>
              <a:rPr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-</a:t>
            </a:r>
            <a:r>
              <a:rPr sz="3900" spc="153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член</a:t>
            </a:r>
            <a:r>
              <a:rPr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Союза</a:t>
            </a:r>
            <a:r>
              <a:rPr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кинематографистов</a:t>
            </a:r>
            <a:r>
              <a:rPr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России,</a:t>
            </a:r>
            <a:r>
              <a:rPr sz="3900" spc="153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автор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стихов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более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500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песен.</a:t>
            </a:r>
            <a:r>
              <a:rPr sz="3900" spc="61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Песни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на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его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стихи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звучат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более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чем</a:t>
            </a:r>
            <a:r>
              <a:rPr sz="3900" spc="61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в</a:t>
            </a:r>
            <a:r>
              <a:rPr sz="3900" spc="61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100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детских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sz="3900" spc="1301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взрослых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фильмов.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Многие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их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которых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стали</a:t>
            </a:r>
            <a:r>
              <a:rPr sz="3900" spc="1302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хитами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: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"Приключения</a:t>
            </a:r>
            <a:r>
              <a:rPr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Буратино",</a:t>
            </a:r>
            <a:r>
              <a:rPr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"Гостья</a:t>
            </a:r>
            <a:r>
              <a:rPr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из</a:t>
            </a:r>
            <a:r>
              <a:rPr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будущего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",</a:t>
            </a:r>
            <a:r>
              <a:rPr lang="en-US"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"Незнайка</a:t>
            </a:r>
            <a:r>
              <a:rPr sz="3900" spc="3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</a:t>
            </a:r>
            <a:r>
              <a:rPr sz="3900" spc="37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нашего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двора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",</a:t>
            </a:r>
            <a:r>
              <a:rPr sz="3900" spc="173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"Приключения</a:t>
            </a:r>
            <a:r>
              <a:rPr sz="3900" spc="173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Электроника",</a:t>
            </a:r>
            <a:r>
              <a:rPr sz="3900" spc="173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"Бременские</a:t>
            </a:r>
            <a:r>
              <a:rPr sz="3900" spc="173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музыканты"</a:t>
            </a:r>
            <a:r>
              <a:rPr sz="3900" spc="1739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"Летучий корабль", "Голубой щенок", "Ну, </a:t>
            </a:r>
            <a:r>
              <a:rPr sz="3900" dirty="0" err="1">
                <a:solidFill>
                  <a:srgbClr val="000000"/>
                </a:solidFill>
                <a:latin typeface="IICMTR+Noto Serif"/>
                <a:cs typeface="IICMTR+Noto Serif"/>
              </a:rPr>
              <a:t>погоди</a:t>
            </a:r>
            <a:r>
              <a:rPr sz="3900" dirty="0">
                <a:solidFill>
                  <a:srgbClr val="000000"/>
                </a:solidFill>
                <a:latin typeface="IICMTR+Noto Serif"/>
                <a:cs typeface="IICMTR+Noto Serif"/>
              </a:rPr>
              <a:t>!".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9044" y="384622"/>
            <a:ext cx="17209912" cy="7056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Советский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писатель,</a:t>
            </a:r>
            <a:r>
              <a:rPr sz="3900" spc="37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автор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многих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произведений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для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детей.</a:t>
            </a:r>
            <a:r>
              <a:rPr sz="3900" spc="37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Он</a:t>
            </a:r>
            <a:r>
              <a:rPr sz="3900" spc="3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очень</a:t>
            </a: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любил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природу,</a:t>
            </a:r>
            <a:r>
              <a:rPr sz="3900" spc="308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и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раскрывал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ее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загадки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самым</a:t>
            </a:r>
            <a:r>
              <a:rPr sz="3900" spc="308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маленьким</a:t>
            </a: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читателям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 на страницах своих книг.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Виталий Бианки родился 30 января (11 февраля) 1894 в Петербурге.</a:t>
            </a:r>
          </a:p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Отец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подолгу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бродил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сыновьями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по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лесу,</a:t>
            </a:r>
            <a:r>
              <a:rPr sz="3900" spc="156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объяснял,</a:t>
            </a:r>
            <a:r>
              <a:rPr sz="3900" spc="156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как</a:t>
            </a:r>
            <a:r>
              <a:rPr sz="3900" spc="1565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вести</a:t>
            </a: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наблюдения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, учил рыбачить и </a:t>
            </a:r>
            <a:r>
              <a:rPr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охотиться</a:t>
            </a:r>
            <a:r>
              <a:rPr sz="3900" dirty="0">
                <a:solidFill>
                  <a:srgbClr val="000000"/>
                </a:solidFill>
                <a:latin typeface="JQOBEO+Noto Serif"/>
                <a:cs typeface="JQOBEO+Noto Serif"/>
              </a:rPr>
              <a:t>.</a:t>
            </a:r>
          </a:p>
        </p:txBody>
      </p:sp>
    </p:spTree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15BB09-C990-43C4-9638-B12956B7D990}"/>
              </a:ext>
            </a:extLst>
          </p:cNvPr>
          <p:cNvSpPr txBox="1"/>
          <p:nvPr/>
        </p:nvSpPr>
        <p:spPr>
          <a:xfrm>
            <a:off x="503040" y="600646"/>
            <a:ext cx="16993888" cy="5923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89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Во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времена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после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перестройки,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когда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заказы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на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новые</a:t>
            </a:r>
            <a:r>
              <a:rPr lang="ru-RU" sz="3900" spc="2155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песни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практически</a:t>
            </a:r>
            <a:r>
              <a:rPr lang="ru-RU" sz="3900" spc="39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прекратились,</a:t>
            </a:r>
            <a:r>
              <a:rPr lang="ru-RU" sz="3900" spc="39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Юрий</a:t>
            </a:r>
            <a:r>
              <a:rPr lang="ru-RU" sz="3900" spc="39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предпринимал</a:t>
            </a:r>
            <a:r>
              <a:rPr lang="ru-RU" sz="3900" spc="397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отчаянные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попытки заниматься другими профессиями, но безуспешно.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Но,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несмотря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на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трудности,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и</a:t>
            </a:r>
            <a:r>
              <a:rPr lang="ru-RU" sz="3900" spc="7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сей</a:t>
            </a:r>
            <a:r>
              <a:rPr lang="ru-RU" sz="3900" spc="793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день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поэт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продолжает</a:t>
            </a:r>
            <a:r>
              <a:rPr lang="ru-RU" sz="3900" spc="794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писать</a:t>
            </a:r>
            <a:r>
              <a:rPr lang="en-US" sz="3900" dirty="0">
                <a:solidFill>
                  <a:srgbClr val="000000"/>
                </a:solidFill>
                <a:latin typeface="IICMTR+Noto Serif"/>
                <a:cs typeface="IICMTR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IICMTR+Noto Serif"/>
                <a:cs typeface="IICMTR+Noto Serif"/>
              </a:rPr>
              <a:t>новые песни и сценарии.</a:t>
            </a:r>
          </a:p>
        </p:txBody>
      </p:sp>
    </p:spTree>
    <p:extLst>
      <p:ext uri="{BB962C8B-B14F-4D97-AF65-F5344CB8AC3E}">
        <p14:creationId xmlns:p14="http://schemas.microsoft.com/office/powerpoint/2010/main" val="1298295601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873913" y="1375424"/>
            <a:ext cx="5173675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10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Леонид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Львович</a:t>
            </a:r>
          </a:p>
          <a:p>
            <a:pPr marL="62582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TSBLD+Noto Serif"/>
                <a:cs typeface="FTSBLD+Noto Serif"/>
              </a:rPr>
              <a:t>Яхнин</a:t>
            </a:r>
          </a:p>
        </p:txBody>
      </p:sp>
    </p:spTree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240606"/>
            <a:ext cx="17281920" cy="8244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Известный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поэт,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прозаик,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переводчик,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драматург,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родился</a:t>
            </a:r>
            <a:r>
              <a:rPr sz="3900" spc="126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3900" spc="126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1937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году</a:t>
            </a:r>
            <a:r>
              <a:rPr sz="3900" spc="139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3900" spc="139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Москве.</a:t>
            </a:r>
            <a:r>
              <a:rPr sz="3900" spc="139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sz="3900" spc="139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1961</a:t>
            </a:r>
            <a:r>
              <a:rPr sz="3900" spc="139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году</a:t>
            </a:r>
            <a:r>
              <a:rPr sz="3900" spc="139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окончил</a:t>
            </a:r>
            <a:r>
              <a:rPr sz="3900" spc="139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московский</a:t>
            </a:r>
            <a:r>
              <a:rPr sz="3900" spc="139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Архитектурный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институт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,</a:t>
            </a:r>
            <a:r>
              <a:rPr sz="3900" spc="30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работал</a:t>
            </a:r>
            <a:r>
              <a:rPr sz="3900" spc="30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по</a:t>
            </a:r>
            <a:r>
              <a:rPr sz="3900" spc="30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специальности,</a:t>
            </a:r>
            <a:r>
              <a:rPr sz="3900" spc="30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защитил</a:t>
            </a:r>
            <a:r>
              <a:rPr sz="3900" spc="30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кандидатскую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диссертацию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.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До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1971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года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был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сотрудником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Института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теории</a:t>
            </a:r>
            <a:r>
              <a:rPr sz="3900" spc="110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истории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архитектуры.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Однако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уже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</a:t>
            </a:r>
            <a:r>
              <a:rPr sz="3900" spc="132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1964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года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стал</a:t>
            </a:r>
            <a:r>
              <a:rPr sz="3900" spc="13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публиковать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стихи</a:t>
            </a:r>
            <a:r>
              <a:rPr sz="3900" spc="83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для</a:t>
            </a:r>
            <a:r>
              <a:rPr sz="3900" spc="83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дошкольников</a:t>
            </a:r>
            <a:r>
              <a:rPr sz="3900" spc="83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sz="3900" spc="838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младших</a:t>
            </a:r>
            <a:r>
              <a:rPr sz="3900" spc="83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школьников</a:t>
            </a:r>
            <a:r>
              <a:rPr sz="3900" dirty="0">
                <a:solidFill>
                  <a:srgbClr val="000000"/>
                </a:solidFill>
                <a:latin typeface="DGQJDS+Noto Serif"/>
                <a:cs typeface="DGQJDS+Noto Serif"/>
              </a:rPr>
              <a:t>.</a:t>
            </a:r>
            <a:r>
              <a:rPr lang="en-US" sz="3900" spc="457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endParaRPr sz="3900" dirty="0">
              <a:solidFill>
                <a:srgbClr val="000000"/>
              </a:solidFill>
              <a:latin typeface="DGQJDS+Noto Serif"/>
              <a:cs typeface="DGQJDS+Noto Serif"/>
            </a:endParaRPr>
          </a:p>
        </p:txBody>
      </p:sp>
    </p:spTree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lang="ru-RU"/>
          </a:p>
        </p:txBody>
      </p:sp>
      <p:sp>
        <p:nvSpPr>
          <p:cNvPr id="2" name="object 2"/>
          <p:cNvSpPr txBox="1"/>
          <p:nvPr/>
        </p:nvSpPr>
        <p:spPr>
          <a:xfrm>
            <a:off x="339127" y="-58127"/>
            <a:ext cx="17761330" cy="6388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10"/>
              </a:lnSpc>
              <a:spcBef>
                <a:spcPts val="0"/>
              </a:spcBef>
              <a:spcAft>
                <a:spcPts val="0"/>
              </a:spcAft>
            </a:pPr>
            <a:endParaRPr sz="3900" dirty="0">
              <a:solidFill>
                <a:srgbClr val="000000"/>
              </a:solidFill>
              <a:latin typeface="DGQJDS+Noto Serif"/>
              <a:cs typeface="DGQJDS+Noto Serif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3D774D-1338-482B-8907-A8F4AB420E5C}"/>
              </a:ext>
            </a:extLst>
          </p:cNvPr>
          <p:cNvSpPr txBox="1"/>
          <p:nvPr/>
        </p:nvSpPr>
        <p:spPr>
          <a:xfrm>
            <a:off x="503040" y="672654"/>
            <a:ext cx="17137904" cy="721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89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Заслуженную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славу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принесли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Леониду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Яхнину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переводы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lang="ru-RU" sz="3900" spc="113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пересказы</a:t>
            </a:r>
            <a:r>
              <a:rPr lang="ru-RU" sz="3900" spc="113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</a:t>
            </a:r>
            <a:r>
              <a:rPr lang="ru-RU" sz="3900" spc="1132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языков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разных</a:t>
            </a:r>
            <a:r>
              <a:rPr lang="ru-RU" sz="3900" spc="175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народов</a:t>
            </a:r>
            <a:r>
              <a:rPr lang="ru-RU" sz="3900" spc="175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мира</a:t>
            </a:r>
            <a:r>
              <a:rPr lang="ru-RU" sz="3900" spc="175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–</a:t>
            </a:r>
            <a:r>
              <a:rPr lang="ru-RU" sz="3900" spc="175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</a:t>
            </a:r>
            <a:r>
              <a:rPr lang="ru-RU" sz="3900" spc="1755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сербского,</a:t>
            </a:r>
            <a:r>
              <a:rPr lang="ru-RU" sz="3900" spc="175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македонского,</a:t>
            </a:r>
            <a:r>
              <a:rPr lang="ru-RU" sz="3900" spc="1756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словенского,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белорусского,</a:t>
            </a:r>
            <a:r>
              <a:rPr lang="ru-RU" sz="3900" spc="31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польского,</a:t>
            </a:r>
            <a:r>
              <a:rPr lang="ru-RU" sz="3900" spc="31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немецкого,</a:t>
            </a:r>
            <a:r>
              <a:rPr lang="ru-RU" sz="3900" spc="31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английского,</a:t>
            </a:r>
            <a:r>
              <a:rPr lang="ru-RU" sz="3900" spc="3187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грузинского,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долганского.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Среди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его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пересказов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особое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место</a:t>
            </a:r>
            <a:r>
              <a:rPr lang="ru-RU" sz="3900" spc="397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занимает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интереснейший</a:t>
            </a:r>
            <a:r>
              <a:rPr lang="ru-RU" sz="3900" spc="55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</a:t>
            </a:r>
            <a:r>
              <a:rPr lang="ru-RU" sz="3900" spc="553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 err="1">
                <a:solidFill>
                  <a:srgbClr val="000000"/>
                </a:solidFill>
                <a:latin typeface="DGQJDS+Noto Serif"/>
                <a:cs typeface="DGQJDS+Noto Serif"/>
              </a:rPr>
              <a:t>оригинальнейший</a:t>
            </a:r>
            <a:r>
              <a:rPr lang="ru-RU" sz="3900" spc="55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пересказ</a:t>
            </a:r>
            <a:r>
              <a:rPr lang="ru-RU" sz="3900" spc="55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всемирно</a:t>
            </a:r>
            <a:r>
              <a:rPr lang="ru-RU" sz="3900" spc="554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известной</a:t>
            </a:r>
            <a:r>
              <a:rPr lang="en-US" sz="390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сказки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Льюиса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Кэрролла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«Алиса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в</a:t>
            </a:r>
            <a:r>
              <a:rPr lang="ru-RU" sz="3900" spc="729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Стране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Чудес».ꢀ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Леонид</a:t>
            </a:r>
            <a:r>
              <a:rPr lang="ru-RU" sz="3900" spc="730" dirty="0">
                <a:solidFill>
                  <a:srgbClr val="000000"/>
                </a:solidFill>
                <a:latin typeface="DGQJDS+Noto Serif"/>
                <a:cs typeface="DGQJDS+Noto Serif"/>
              </a:rPr>
              <a:t> </a:t>
            </a: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Львович</a:t>
            </a:r>
          </a:p>
          <a:p>
            <a:pPr marL="0" marR="0" algn="just">
              <a:lnSpc>
                <a:spcPct val="150000"/>
              </a:lnSpc>
              <a:spcBef>
                <a:spcPts val="89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DGQJDS+Noto Serif"/>
                <a:cs typeface="DGQJDS+Noto Serif"/>
              </a:rPr>
              <a:t>Яхнин скончался в Москве 26 мая 2018 года.</a:t>
            </a:r>
          </a:p>
        </p:txBody>
      </p:sp>
    </p:spTree>
    <p:extLst>
      <p:ext uri="{BB962C8B-B14F-4D97-AF65-F5344CB8AC3E}">
        <p14:creationId xmlns:p14="http://schemas.microsoft.com/office/powerpoint/2010/main" val="3148881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9044" y="384622"/>
            <a:ext cx="17209912" cy="9431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На протяжении всей жизни Виталий Бианки не переставал вести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записи своих наблюдений за жизнью животных. Это оказалась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полезная информация: многие из этих записей легли в основу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литературных произведений. В общей сложности в творческой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копилке Бианки насчитывается более 300 рассказов, сказок и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повестей.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Умер Бианки 10 июня 1959 года от рака легких.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ru-RU" sz="3900" dirty="0">
              <a:solidFill>
                <a:srgbClr val="000000"/>
              </a:solidFill>
              <a:latin typeface="JQOBEO+Noto Serif"/>
              <a:cs typeface="JQOBE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409555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733567" y="1424942"/>
            <a:ext cx="911892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9589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Елена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Александровна</a:t>
            </a:r>
          </a:p>
          <a:p>
            <a:pPr marL="130120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TAPNI+Noto Serif"/>
                <a:cs typeface="OTAPNI+Noto Serif"/>
              </a:rPr>
              <a:t>Благинина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75048" y="0"/>
            <a:ext cx="17209912" cy="9431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Советская поэтесса, переводчица, мемуарист. Приобрела известность как автор весёлых детских стихотворений, а также всевозможных считалок, дразнилок и скороговорок.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Будущая поэтесса появилась на свет 14 мая 1903 года в семье багажного кассира. Благинины были небогатой, но очень дружной семьей. Елена Благинина поступила в Курский педагогический институт. Во время учёбы она впервые познакомилась с поэтами Серебряного века.</a:t>
            </a:r>
          </a:p>
        </p:txBody>
      </p:sp>
    </p:spTree>
    <p:extLst>
      <p:ext uri="{BB962C8B-B14F-4D97-AF65-F5344CB8AC3E}">
        <p14:creationId xmlns:p14="http://schemas.microsoft.com/office/powerpoint/2010/main" val="29628030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9044" y="-263450"/>
            <a:ext cx="17209912" cy="9673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Находясь под большим впечатлением от их творчества, Елена начала писать лирические стихотворения под псевдонимом </a:t>
            </a:r>
            <a:r>
              <a:rPr lang="ru-RU" sz="39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Елкич</a:t>
            </a: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Счастье в личной жизни Елена Александровна нашла во время учёбы в институте — именно там учился её избранник, Григорий Оболдуев. Позже родила дочь, ставшую главным источником ее вдохновения.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900" dirty="0">
                <a:solidFill>
                  <a:srgbClr val="000000"/>
                </a:solidFill>
                <a:latin typeface="JQOBEO+Noto Serif"/>
                <a:cs typeface="JQOBEO+Noto Serif"/>
              </a:rPr>
              <a:t>Скончалась Елена Александровна Благинина 4 апреля 1989 года</a:t>
            </a:r>
            <a:r>
              <a:rPr lang="ru-RU" sz="4000" dirty="0">
                <a:solidFill>
                  <a:srgbClr val="000000"/>
                </a:solidFill>
                <a:latin typeface="JQOBEO+Noto Serif"/>
                <a:cs typeface="JQOBEO+Noto Serif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23377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774742" y="1515959"/>
            <a:ext cx="92071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904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Александр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Александрович</a:t>
            </a:r>
          </a:p>
          <a:p>
            <a:pPr marL="314191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Блок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50701" y="1582834"/>
            <a:ext cx="743958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7550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Тимофеевич</a:t>
            </a:r>
          </a:p>
          <a:p>
            <a:pPr marL="126444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BPLDV+Noto Serif"/>
                <a:cs typeface="ABPLDV+Noto Serif"/>
              </a:rPr>
              <a:t>Аксаков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55068" y="384622"/>
            <a:ext cx="16777864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Величайший поэт, классик русской литературы, драматург.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Родился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16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(28)</a:t>
            </a:r>
            <a:r>
              <a:rPr sz="3800" spc="426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ноября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1880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года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Санкт-Петербурге</a:t>
            </a:r>
            <a:r>
              <a:rPr sz="3800" spc="426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высококультурной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семье (отец – профессор, мать –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писательница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).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16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лет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Александр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Блок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занимался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актерским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мастерством,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стремясь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покорить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сцену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12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следующем</a:t>
            </a:r>
            <a:r>
              <a:rPr sz="3800" spc="12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году,</a:t>
            </a:r>
            <a:r>
              <a:rPr sz="3800" spc="126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впервые</a:t>
            </a:r>
            <a:r>
              <a:rPr sz="3800" spc="12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напечатаны</a:t>
            </a:r>
            <a:r>
              <a:rPr sz="3800" spc="12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авторские</a:t>
            </a:r>
            <a:r>
              <a:rPr sz="3800" spc="12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стихотворения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,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вышедшие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в сборнике под названием «Стихи о Прекрасной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даме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».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19064" y="282826"/>
            <a:ext cx="16849872" cy="80330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Кратко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говоря,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творчество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Блока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содержит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несколько</a:t>
            </a:r>
            <a:r>
              <a:rPr sz="3800" spc="9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направлений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Для</a:t>
            </a:r>
            <a:r>
              <a:rPr sz="3800" spc="78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ранних</a:t>
            </a:r>
            <a:r>
              <a:rPr sz="3800" spc="78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его</a:t>
            </a:r>
            <a:r>
              <a:rPr sz="3800" spc="78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произведений</a:t>
            </a:r>
            <a:r>
              <a:rPr sz="3800" spc="78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свойственен</a:t>
            </a:r>
            <a:r>
              <a:rPr sz="3800" spc="78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символизм.</a:t>
            </a:r>
            <a:r>
              <a:rPr sz="3800" spc="78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Дальнейшие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стихи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Блока рассматривают социальное положение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народа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Блок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также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питал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интерес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к</a:t>
            </a:r>
            <a:r>
              <a:rPr sz="3800" spc="39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детской</a:t>
            </a:r>
            <a:r>
              <a:rPr sz="3800" spc="39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литературе,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написал</a:t>
            </a:r>
            <a:r>
              <a:rPr sz="3800" spc="39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множество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стихотворений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,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некоторые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из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них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вошли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сборники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для</a:t>
            </a:r>
            <a:r>
              <a:rPr sz="3800" spc="188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детей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«Круглый год» и «Сказки».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9064" y="8678263"/>
            <a:ext cx="16705856" cy="6259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174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Александр Блок скончался от болезни сердца 7 августа 1921 года.</a:t>
            </a:r>
          </a:p>
        </p:txBody>
      </p:sp>
    </p:spTree>
    <p:extLst>
      <p:ext uri="{BB962C8B-B14F-4D97-AF65-F5344CB8AC3E}">
        <p14:creationId xmlns:p14="http://schemas.microsoft.com/office/powerpoint/2010/main" val="3779595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872244" y="1529781"/>
            <a:ext cx="737930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5648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Фёдор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Николаевич</a:t>
            </a:r>
          </a:p>
          <a:p>
            <a:pPr marL="98360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RKHLED+Noto Serif"/>
                <a:cs typeface="RKHLED+Noto Serif"/>
              </a:rPr>
              <a:t>Бобылев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575048" y="96590"/>
            <a:ext cx="16921880" cy="8706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Детский</a:t>
            </a:r>
            <a:r>
              <a:rPr sz="3600" spc="5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поэт,</a:t>
            </a:r>
            <a:r>
              <a:rPr sz="3600" spc="52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ветеран</a:t>
            </a:r>
            <a:r>
              <a:rPr sz="3600" spc="198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войны,</a:t>
            </a:r>
            <a:r>
              <a:rPr sz="3600" spc="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ветеран</a:t>
            </a:r>
            <a:r>
              <a:rPr sz="3600" spc="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педагогического</a:t>
            </a:r>
            <a:r>
              <a:rPr sz="3600" spc="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труда</a:t>
            </a:r>
            <a:r>
              <a:rPr sz="3600" spc="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родился</a:t>
            </a:r>
            <a:r>
              <a:rPr sz="3600" spc="53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20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июня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1912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года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городе</a:t>
            </a:r>
            <a:r>
              <a:rPr sz="3600" spc="98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Темникове.</a:t>
            </a:r>
            <a:r>
              <a:rPr sz="3600" spc="98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Фёдора</a:t>
            </a:r>
            <a:r>
              <a:rPr sz="3600" spc="98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Николаевича</a:t>
            </a:r>
            <a:r>
              <a:rPr sz="3600" spc="98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98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свое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время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 были положены на музыку. Еще в 60-е годы в Москве в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изданные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для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детей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сборники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песен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были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включены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некогда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популярные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песенки</a:t>
            </a:r>
            <a:r>
              <a:rPr sz="3600" spc="918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поэта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Писать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Ф.Н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Бобылев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начал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еще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школьные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годы,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и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первый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его</a:t>
            </a:r>
            <a:r>
              <a:rPr sz="3600" spc="8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опыт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был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одобрен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сельской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учительницей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школы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деревни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Третьяково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RKHLED+Noto Serif"/>
                <a:cs typeface="RKHLED+Noto Serif"/>
              </a:rPr>
              <a:t>–</a:t>
            </a:r>
            <a:r>
              <a:rPr sz="3600" spc="55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малой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родины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эта,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которой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он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проучился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первого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четвертый</a:t>
            </a:r>
            <a:r>
              <a:rPr sz="3600" spc="6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класс</a:t>
            </a:r>
            <a:endParaRPr sz="3600" dirty="0">
              <a:solidFill>
                <a:srgbClr val="000000"/>
              </a:solidFill>
              <a:latin typeface="RKHLED+Noto Serif"/>
              <a:cs typeface="RKHLED+Noto Serif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503040" y="312614"/>
            <a:ext cx="17209912" cy="8731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</a:t>
            </a:r>
            <a:r>
              <a:rPr lang="ru-RU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пятого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класса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Федор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Николаевич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продолжил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учебу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Темникове,</a:t>
            </a:r>
            <a:r>
              <a:rPr sz="3600" spc="1865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не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переставая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писать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стихи,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которыми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регулярно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выступал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на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сцене.</a:t>
            </a:r>
            <a:r>
              <a:rPr sz="3600" spc="63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Они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рождались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и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годы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учебы</a:t>
            </a:r>
            <a:r>
              <a:rPr sz="3600" spc="186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Темниковском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педагогическом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техникуме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А</a:t>
            </a:r>
            <a:r>
              <a:rPr sz="3600" spc="187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1930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году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его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впервые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публикуют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районной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газете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«Колхозный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путь».</a:t>
            </a:r>
            <a:r>
              <a:rPr sz="3600" spc="194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Но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это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были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не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для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детей.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Юность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услаждает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себя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почитанием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А.</a:t>
            </a:r>
            <a:r>
              <a:rPr sz="3600" spc="149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Блока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,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С.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Есенина,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и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Федора</a:t>
            </a:r>
            <a:r>
              <a:rPr sz="3600" spc="111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Николаевича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в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эти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годы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были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похожи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на</a:t>
            </a:r>
            <a:r>
              <a:rPr sz="3600" spc="112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стихи</a:t>
            </a:r>
            <a:r>
              <a:rPr lang="en-US" sz="3600" dirty="0">
                <a:solidFill>
                  <a:srgbClr val="000000"/>
                </a:solidFill>
                <a:latin typeface="RKHLED+Noto Serif"/>
                <a:cs typeface="RKHLED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RKHLED+Noto Serif"/>
                <a:cs typeface="RKHLED+Noto Serif"/>
              </a:rPr>
              <a:t>многих</a:t>
            </a:r>
            <a:r>
              <a:rPr sz="3600" dirty="0">
                <a:solidFill>
                  <a:srgbClr val="000000"/>
                </a:solidFill>
                <a:latin typeface="RKHLED+Noto Serif"/>
                <a:cs typeface="RKHLED+Noto Serif"/>
              </a:rPr>
              <a:t> начинающих поэтов.</a:t>
            </a:r>
          </a:p>
        </p:txBody>
      </p:sp>
    </p:spTree>
    <p:extLst>
      <p:ext uri="{BB962C8B-B14F-4D97-AF65-F5344CB8AC3E}">
        <p14:creationId xmlns:p14="http://schemas.microsoft.com/office/powerpoint/2010/main" val="24009778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932933" y="1300451"/>
            <a:ext cx="707179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3000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KMTVG+Noto Serif"/>
                <a:cs typeface="DKMTVG+Noto Serif"/>
              </a:rPr>
              <a:t>Марина</a:t>
            </a:r>
          </a:p>
          <a:p>
            <a:pPr marL="34349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KMTVG+Noto Serif"/>
                <a:cs typeface="DKMTVG+Noto Serif"/>
              </a:rPr>
              <a:t>Яковлевна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KMTVG+Noto Serif"/>
                <a:cs typeface="DKMTVG+Noto Serif"/>
              </a:rPr>
              <a:t>Бородицкая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75048" y="-119434"/>
            <a:ext cx="17065897" cy="91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Родилась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28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июня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1954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года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973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Москве.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Девушка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училась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973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школах</a:t>
            </a:r>
            <a:r>
              <a:rPr sz="3800" spc="97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углубленным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изучением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английского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языка.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1976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году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она</a:t>
            </a:r>
            <a:r>
              <a:rPr sz="3800" spc="3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окончила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Московский</a:t>
            </a:r>
            <a:r>
              <a:rPr sz="3800" spc="82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государственный</a:t>
            </a:r>
            <a:r>
              <a:rPr sz="3800" spc="82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педагогический</a:t>
            </a:r>
            <a:r>
              <a:rPr sz="3800" spc="82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институт</a:t>
            </a:r>
            <a:r>
              <a:rPr sz="3800" spc="82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иностранных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языков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имени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Мориса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Тореза,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после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чего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работала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учительницей</a:t>
            </a:r>
            <a:r>
              <a:rPr sz="3800" spc="1208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школе-интернате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,</a:t>
            </a:r>
            <a:r>
              <a:rPr sz="3800" spc="158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а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затем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обычной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общеобразовательной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школе.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Сейчас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Марина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Яковлевна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работает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МГУ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имени</a:t>
            </a:r>
            <a:r>
              <a:rPr sz="3800" spc="153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Ломоносова,</a:t>
            </a:r>
            <a:r>
              <a:rPr sz="3800" spc="153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где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преподает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 английский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язык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75048" y="312614"/>
            <a:ext cx="17137905" cy="8825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 счету Марины Бородицкой множество литературных переводов.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Марина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Бородицкая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получила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диплом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Британского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Совета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за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работу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над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двухтомником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британского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автора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Алана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Гарнера.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Она</a:t>
            </a:r>
            <a:r>
              <a:rPr sz="3800" spc="17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также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выпустила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новый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перевод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знаменитых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весь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мир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книг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о</a:t>
            </a:r>
            <a:r>
              <a:rPr sz="3800" spc="140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Муми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-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троллях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Сегодня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писательница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широко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известна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как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автор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прозаических</a:t>
            </a:r>
            <a:r>
              <a:rPr lang="ru-RU" sz="3800" spc="14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поэтических книг для юных и взрослых читателей.</a:t>
            </a:r>
          </a:p>
          <a:p>
            <a:pPr marL="0" marR="0">
              <a:lnSpc>
                <a:spcPts val="5174"/>
              </a:lnSpc>
              <a:spcBef>
                <a:spcPts val="2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DKMTVG+Noto Serif"/>
              <a:cs typeface="DKMTVG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6969675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348880" y="1483194"/>
            <a:ext cx="6261981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74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Тарасович</a:t>
            </a:r>
          </a:p>
          <a:p>
            <a:pPr marL="70604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Брезкун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647056" y="456630"/>
            <a:ext cx="16921880" cy="84680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Российский</a:t>
            </a:r>
            <a:r>
              <a:rPr sz="4000" spc="34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ученый,</a:t>
            </a:r>
            <a:r>
              <a:rPr sz="4000" spc="34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инженер,</a:t>
            </a:r>
            <a:r>
              <a:rPr sz="4000" spc="34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военный</a:t>
            </a:r>
            <a:r>
              <a:rPr sz="4000" spc="34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историк.</a:t>
            </a:r>
            <a:r>
              <a:rPr sz="4000" spc="34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Писатель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,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журналист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,</a:t>
            </a:r>
            <a:r>
              <a:rPr sz="4000" spc="396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работал</a:t>
            </a:r>
            <a:r>
              <a:rPr sz="4000" spc="3961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редактором</a:t>
            </a:r>
            <a:r>
              <a:rPr sz="4000" spc="3961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газеты</a:t>
            </a:r>
            <a:r>
              <a:rPr sz="4000" spc="3961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«За</a:t>
            </a:r>
            <a:r>
              <a:rPr sz="4000" spc="3961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СССР».</a:t>
            </a:r>
            <a:r>
              <a:rPr sz="4000" spc="396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Автор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публикаций</a:t>
            </a:r>
            <a:r>
              <a:rPr sz="4000" spc="19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по</a:t>
            </a:r>
            <a:r>
              <a:rPr sz="4000" spc="19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широкому</a:t>
            </a:r>
            <a:r>
              <a:rPr sz="4000" spc="19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спектру</a:t>
            </a:r>
            <a:r>
              <a:rPr sz="4000" spc="19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общественно-политических</a:t>
            </a:r>
            <a:r>
              <a:rPr sz="4000" spc="19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тем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и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проблемам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ядерных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вооружений.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Печатался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в</a:t>
            </a:r>
            <a:r>
              <a:rPr sz="4000" spc="13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периодических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изданиях</a:t>
            </a:r>
            <a:r>
              <a:rPr sz="4000" spc="209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Литературная</a:t>
            </a:r>
            <a:r>
              <a:rPr sz="4000" spc="209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газета,</a:t>
            </a:r>
            <a:r>
              <a:rPr sz="4000" spc="209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Советская</a:t>
            </a:r>
            <a:r>
              <a:rPr sz="4000" spc="209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Россия,</a:t>
            </a:r>
            <a:r>
              <a:rPr sz="4000" spc="209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Независимое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военное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 обозрение, Военно-промышленный курьер и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др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9984" y="312614"/>
            <a:ext cx="17048032" cy="8749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Русский писатель, общественный деятель, литературный </a:t>
            </a:r>
            <a:r>
              <a:rPr sz="32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критик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r>
              <a:rPr lang="ru-RU" sz="32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Сергей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Аксаков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написал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всего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2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сказки,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одна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из</a:t>
            </a:r>
            <a:r>
              <a:rPr sz="3200" spc="1405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которых</a:t>
            </a:r>
            <a:r>
              <a:rPr sz="3200" spc="37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«</a:t>
            </a:r>
            <a:r>
              <a:rPr sz="32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Аленький</a:t>
            </a:r>
            <a:r>
              <a:rPr lang="ru-RU" sz="32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цветочек</a:t>
            </a:r>
            <a:r>
              <a:rPr sz="3200" dirty="0">
                <a:solidFill>
                  <a:srgbClr val="000000"/>
                </a:solidFill>
                <a:latin typeface="ABPLDV+Noto Serif"/>
                <a:cs typeface="ABPLDV+Noto Serif"/>
              </a:rPr>
              <a:t>».</a:t>
            </a:r>
            <a:endParaRPr lang="ru-RU" sz="3200" dirty="0">
              <a:solidFill>
                <a:srgbClr val="000000"/>
              </a:solidFill>
              <a:latin typeface="ABPLDV+Noto Serif"/>
              <a:cs typeface="ABPLDV+Noto Serif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Родился Сергей Аксаков 20 сентября (1 октября) 1791 года.</a:t>
            </a:r>
            <a:endParaRPr lang="ru-RU" sz="3200" dirty="0">
              <a:solidFill>
                <a:srgbClr val="000000"/>
              </a:solidFill>
              <a:latin typeface="ABPLDV+Noto Serif"/>
              <a:cs typeface="ABPLDV+Noto Serif"/>
            </a:endParaRPr>
          </a:p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ABPLDV+Noto Serif"/>
                <a:cs typeface="ABPLDV+Noto Serif"/>
              </a:rPr>
              <a:t>Мальчик воспитывался в основном дедом, которого все считали «неотесанным и энергичным помещиком-первопроходцем», а еще слугами, которые рассказывали ему народные сказки. Однажды Сережа заболел, и чтобы развлечь ребенка, ключница Пелагея рассказала ему историю об Аленьком цветочке. Аксакова так впечатлило услышанное, что спустя много лет он записал историю по памяти.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19064" y="133335"/>
            <a:ext cx="16921880" cy="9307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03"/>
              </a:spcBef>
              <a:spcAft>
                <a:spcPts val="0"/>
              </a:spcAft>
            </a:pP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Исследовал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деятельность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Ленина,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Сталина,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Берии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и</a:t>
            </a:r>
            <a:r>
              <a:rPr sz="4000" spc="2424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Гитлера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,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отношения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 СССР с Германией, Японией и США.</a:t>
            </a:r>
          </a:p>
          <a:p>
            <a:pPr marL="0" marR="0" algn="just">
              <a:lnSpc>
                <a:spcPct val="200000"/>
              </a:lnSpc>
              <a:spcBef>
                <a:spcPts val="103"/>
              </a:spcBef>
              <a:spcAft>
                <a:spcPts val="0"/>
              </a:spcAft>
            </a:pP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Сергей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Брезкун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окончил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среднюю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школу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в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г.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Керчи.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Поступил</a:t>
            </a:r>
            <a:r>
              <a:rPr sz="4000" spc="732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на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двигателестроительный</a:t>
            </a:r>
            <a:r>
              <a:rPr sz="4000" spc="16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факультет</a:t>
            </a:r>
            <a:r>
              <a:rPr sz="4000" spc="16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Харьковского</a:t>
            </a:r>
            <a:r>
              <a:rPr sz="4000" spc="1649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авиационного</a:t>
            </a:r>
            <a:r>
              <a:rPr lang="en-US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института</a:t>
            </a:r>
            <a:r>
              <a:rPr sz="4000" spc="168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им.</a:t>
            </a:r>
            <a:r>
              <a:rPr sz="4000" spc="1687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Н.Е.</a:t>
            </a:r>
            <a:r>
              <a:rPr sz="4000" spc="1687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Жуковского</a:t>
            </a:r>
            <a:r>
              <a:rPr sz="4000" spc="168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по</a:t>
            </a:r>
            <a:r>
              <a:rPr sz="4000" spc="168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специальности</a:t>
            </a:r>
            <a:r>
              <a:rPr sz="4000" spc="1686" dirty="0">
                <a:solidFill>
                  <a:srgbClr val="000000"/>
                </a:solidFill>
                <a:latin typeface="JQOBEO+Noto Serif"/>
                <a:cs typeface="JQOBEO+Noto Serif"/>
              </a:rPr>
              <a:t> </a:t>
            </a:r>
            <a:r>
              <a:rPr sz="4000" dirty="0" err="1">
                <a:solidFill>
                  <a:srgbClr val="000000"/>
                </a:solidFill>
                <a:latin typeface="JQOBEO+Noto Serif"/>
                <a:cs typeface="JQOBEO+Noto Serif"/>
              </a:rPr>
              <a:t>двигателист-ракетчик</a:t>
            </a:r>
            <a:r>
              <a:rPr sz="4000" dirty="0">
                <a:solidFill>
                  <a:srgbClr val="000000"/>
                </a:solidFill>
                <a:latin typeface="JQOBEO+Noto Serif"/>
                <a:cs typeface="JQOBEO+Noto Serif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JQOBEO+Noto Serif"/>
                <a:cs typeface="JQOBEO+Noto Serif"/>
              </a:rPr>
              <a:t> Принимал личное участие в разработке термоядерных зарядов.</a:t>
            </a:r>
          </a:p>
          <a:p>
            <a:pPr marL="0" marR="0">
              <a:lnSpc>
                <a:spcPts val="5446"/>
              </a:lnSpc>
              <a:spcBef>
                <a:spcPts val="153"/>
              </a:spcBef>
              <a:spcAft>
                <a:spcPts val="0"/>
              </a:spcAft>
            </a:pPr>
            <a:endParaRPr sz="4000" dirty="0">
              <a:solidFill>
                <a:srgbClr val="000000"/>
              </a:solidFill>
              <a:latin typeface="JQOBEO+Noto Serif"/>
              <a:cs typeface="JQOBE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2004816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289121" y="1395629"/>
            <a:ext cx="647294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6302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Валерий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Яковлевич</a:t>
            </a:r>
          </a:p>
          <a:p>
            <a:pPr marL="1022151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TMBHEH+Noto Serif"/>
                <a:cs typeface="TMBHEH+Noto Serif"/>
              </a:rPr>
              <a:t>Брюсов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647056" y="384622"/>
            <a:ext cx="16921880" cy="80330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Русский</a:t>
            </a:r>
            <a:r>
              <a:rPr sz="3800" spc="45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поэт</a:t>
            </a:r>
            <a:r>
              <a:rPr sz="3800" spc="45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и</a:t>
            </a:r>
            <a:r>
              <a:rPr sz="3800" spc="452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прозаик,</a:t>
            </a:r>
            <a:r>
              <a:rPr sz="3800" spc="45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драматург,</a:t>
            </a:r>
            <a:r>
              <a:rPr sz="3800" spc="45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переводчик,</a:t>
            </a:r>
            <a:r>
              <a:rPr sz="3800" spc="45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критик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-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литературовед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, один из основателей русского символизма.</a:t>
            </a:r>
          </a:p>
          <a:p>
            <a:pPr marL="0" marR="0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Валерий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Яковлевич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Брюсов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родился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1</a:t>
            </a:r>
            <a:r>
              <a:rPr sz="3800" spc="16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декабря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(13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декабря)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800" spc="16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Москве</a:t>
            </a:r>
            <a:r>
              <a:rPr sz="3800" spc="16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купеческой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семье.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Начальное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образование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будущий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поэт</a:t>
            </a:r>
            <a:r>
              <a:rPr sz="3800" spc="13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получил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дома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Окончив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университет,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Брюсов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устраивается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800" spc="973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журнал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П.</a:t>
            </a:r>
            <a:r>
              <a:rPr sz="3800" spc="97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Бартенева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«Русский</a:t>
            </a:r>
            <a:r>
              <a:rPr sz="3800" spc="50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архив».</a:t>
            </a:r>
            <a:r>
              <a:rPr sz="3800" spc="50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Поэт</a:t>
            </a:r>
            <a:r>
              <a:rPr sz="3800" spc="50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активно</a:t>
            </a:r>
            <a:r>
              <a:rPr sz="3800" spc="50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занимается</a:t>
            </a:r>
            <a:r>
              <a:rPr sz="3800" spc="5024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литературной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деятельностью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endParaRPr sz="3800" dirty="0">
              <a:solidFill>
                <a:srgbClr val="000000"/>
              </a:solidFill>
              <a:latin typeface="TMBHEH+Noto Serif"/>
              <a:cs typeface="TMBHEH+Noto Serif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647056" y="66261"/>
            <a:ext cx="16993888" cy="1002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1900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году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выходит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сборник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Брюсова</a:t>
            </a:r>
            <a:r>
              <a:rPr sz="3800" spc="238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«Третья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стража», принесший ему литературную известность.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Каждое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произведение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</a:t>
            </a:r>
            <a:r>
              <a:rPr sz="3800" spc="148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полной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мере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является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шедевром</a:t>
            </a:r>
            <a:r>
              <a:rPr sz="3800" spc="149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символизма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,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а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все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приёмы,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к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которым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прибегал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автор,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добавляют</a:t>
            </a:r>
            <a:r>
              <a:rPr sz="3800" spc="50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повествованию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новые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краски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и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особую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силу,</a:t>
            </a:r>
            <a:r>
              <a:rPr sz="3800" spc="18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благодаря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чему</a:t>
            </a:r>
            <a:r>
              <a:rPr sz="3800" spc="186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увлекают,</a:t>
            </a:r>
            <a:r>
              <a:rPr sz="3800" spc="187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приковывают</a:t>
            </a:r>
            <a:r>
              <a:rPr lang="en-US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внимание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 и эффективнее действуют на </a:t>
            </a:r>
            <a:r>
              <a:rPr sz="3800" dirty="0" err="1">
                <a:solidFill>
                  <a:srgbClr val="000000"/>
                </a:solidFill>
                <a:latin typeface="TMBHEH+Noto Serif"/>
                <a:cs typeface="TMBHEH+Noto Serif"/>
              </a:rPr>
              <a:t>сознание</a:t>
            </a:r>
            <a:r>
              <a:rPr sz="3800" dirty="0">
                <a:solidFill>
                  <a:srgbClr val="000000"/>
                </a:solidFill>
                <a:latin typeface="TMBHEH+Noto Serif"/>
                <a:cs typeface="TMBHEH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TMBHEH+Noto Serif"/>
                <a:cs typeface="TMBHEH+Noto Serif"/>
              </a:rPr>
              <a:t> Валерий</a:t>
            </a:r>
            <a:r>
              <a:rPr lang="ru-RU" sz="3800" spc="985" dirty="0">
                <a:solidFill>
                  <a:srgbClr val="000000"/>
                </a:solidFill>
                <a:latin typeface="TMBHEH+Noto Serif"/>
                <a:cs typeface="TMBHEH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TMBHEH+Noto Serif"/>
                <a:cs typeface="TMBHEH+Noto Serif"/>
              </a:rPr>
              <a:t>Брюсов умер 9 октября 1924 года от воспаления легких.</a:t>
            </a: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TMBHEH+Noto Serif"/>
              <a:cs typeface="TMBHEH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18706447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456029" y="2061258"/>
            <a:ext cx="5534508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89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Николай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IFLHEH+Noto Serif"/>
                <a:cs typeface="IFLHEH+Noto Serif"/>
              </a:rPr>
              <a:t>Булгаков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503040" y="240606"/>
            <a:ext cx="17065896" cy="88527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99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Протоиерей Николай Булгаков родился 6 мая 1950 года в Москве.</a:t>
            </a:r>
          </a:p>
          <a:p>
            <a:pPr marL="0" marR="0" algn="just">
              <a:lnSpc>
                <a:spcPct val="200000"/>
              </a:lnSpc>
              <a:spcBef>
                <a:spcPts val="115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650" spc="127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1995</a:t>
            </a:r>
            <a:r>
              <a:rPr sz="3650" spc="126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г.</a:t>
            </a:r>
            <a:r>
              <a:rPr sz="3650" spc="126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митрополитом</a:t>
            </a:r>
            <a:r>
              <a:rPr sz="3650" spc="126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Крутицким</a:t>
            </a:r>
            <a:r>
              <a:rPr sz="3650" spc="126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sz="3650" spc="127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Коломенским</a:t>
            </a:r>
            <a:r>
              <a:rPr sz="3650" spc="126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Ювеналием</a:t>
            </a:r>
            <a:r>
              <a:rPr sz="3650" spc="126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был</a:t>
            </a:r>
            <a:r>
              <a:rPr lang="en-US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рукоположен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 в сан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священника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.</a:t>
            </a:r>
            <a:r>
              <a:rPr lang="en-US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Первый</a:t>
            </a:r>
            <a:r>
              <a:rPr sz="3650" spc="104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рассказ</a:t>
            </a:r>
            <a:r>
              <a:rPr sz="3650" spc="104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был</a:t>
            </a:r>
            <a:r>
              <a:rPr sz="3650" spc="10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опубликован</a:t>
            </a:r>
            <a:r>
              <a:rPr sz="3650" spc="104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650" spc="10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журнале</a:t>
            </a:r>
            <a:r>
              <a:rPr sz="3650" spc="10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«Крокодил»</a:t>
            </a:r>
            <a:r>
              <a:rPr sz="3650" spc="104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650" spc="104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1965</a:t>
            </a:r>
            <a:r>
              <a:rPr sz="3650" spc="104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году.</a:t>
            </a:r>
          </a:p>
          <a:p>
            <a:pPr marL="0" marR="0" algn="just">
              <a:lnSpc>
                <a:spcPct val="200000"/>
              </a:lnSpc>
              <a:spcBef>
                <a:spcPts val="115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Затем</a:t>
            </a:r>
            <a:r>
              <a:rPr sz="3650" spc="2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печатался</a:t>
            </a:r>
            <a:r>
              <a:rPr sz="3650" spc="24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650" spc="25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журналах,</a:t>
            </a:r>
            <a:r>
              <a:rPr sz="3650" spc="24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газетах,</a:t>
            </a:r>
            <a:r>
              <a:rPr sz="3650" spc="2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сборниках,</a:t>
            </a:r>
            <a:r>
              <a:rPr sz="3650" spc="24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писал</a:t>
            </a:r>
            <a:r>
              <a:rPr sz="3650" spc="24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юмористические</a:t>
            </a:r>
            <a:r>
              <a:rPr lang="en-US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sz="3650" spc="30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сатирические</a:t>
            </a:r>
            <a:r>
              <a:rPr sz="3650" spc="30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рассказы,</a:t>
            </a:r>
            <a:r>
              <a:rPr sz="3650" spc="29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фельетоны,</a:t>
            </a:r>
            <a:r>
              <a:rPr sz="3650" spc="29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статьи,</a:t>
            </a:r>
            <a:r>
              <a:rPr sz="3650" spc="29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репортажи,</a:t>
            </a:r>
            <a:r>
              <a:rPr sz="3650" spc="29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очерки,</a:t>
            </a:r>
            <a:r>
              <a:rPr sz="3650" spc="29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радио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-</a:t>
            </a:r>
            <a:r>
              <a:rPr lang="en-US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sz="3650" spc="219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телесценарии.</a:t>
            </a:r>
            <a:r>
              <a:rPr sz="3650" spc="218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Работал</a:t>
            </a:r>
            <a:r>
              <a:rPr sz="3650" spc="218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в</a:t>
            </a:r>
            <a:r>
              <a:rPr sz="3650" spc="219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редакциях</a:t>
            </a:r>
            <a:r>
              <a:rPr sz="3650" spc="218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«Комсомольской</a:t>
            </a:r>
            <a:r>
              <a:rPr sz="3650" spc="218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правды»</a:t>
            </a:r>
            <a:r>
              <a:rPr sz="3650" spc="2186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lang="en-US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«Литературной</a:t>
            </a:r>
            <a:r>
              <a:rPr sz="3650" spc="301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газеты».</a:t>
            </a:r>
            <a:r>
              <a:rPr sz="3650" spc="30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endParaRPr sz="3650" dirty="0">
              <a:solidFill>
                <a:srgbClr val="000000"/>
              </a:solidFill>
              <a:latin typeface="IFLHEH+Noto Serif"/>
              <a:cs typeface="IFLHEH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4880650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575048" y="384622"/>
            <a:ext cx="17137904" cy="8503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99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</a:t>
            </a:r>
            <a:r>
              <a:rPr sz="3650" spc="301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конца</a:t>
            </a:r>
            <a:r>
              <a:rPr sz="3650" spc="301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8о-х</a:t>
            </a:r>
            <a:r>
              <a:rPr sz="3650" spc="301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годов</a:t>
            </a:r>
            <a:r>
              <a:rPr sz="3650" spc="301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начал</a:t>
            </a:r>
            <a:r>
              <a:rPr sz="3650" spc="301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публиковать</a:t>
            </a:r>
          </a:p>
          <a:p>
            <a:pPr marL="0" marR="0" algn="just">
              <a:lnSpc>
                <a:spcPct val="200000"/>
              </a:lnSpc>
              <a:spcBef>
                <a:spcPts val="115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православную</a:t>
            </a:r>
            <a:r>
              <a:rPr sz="3650" spc="216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публицистику.</a:t>
            </a:r>
            <a:r>
              <a:rPr sz="3650" spc="216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Редакция</a:t>
            </a:r>
            <a:r>
              <a:rPr sz="3650" spc="216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газеты</a:t>
            </a:r>
            <a:r>
              <a:rPr sz="3650" spc="216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«Русь</a:t>
            </a:r>
            <a:r>
              <a:rPr sz="3650" spc="216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Державная»</a:t>
            </a:r>
            <a:r>
              <a:rPr sz="3650" spc="216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–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последнее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 место работы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перед</a:t>
            </a:r>
            <a:r>
              <a:rPr sz="365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рукоположением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. С</a:t>
            </a:r>
            <a:r>
              <a:rPr lang="ru-RU" sz="3650" spc="297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1992</a:t>
            </a:r>
            <a:r>
              <a:rPr lang="ru-RU" sz="3650" spc="296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г.</a:t>
            </a:r>
            <a:r>
              <a:rPr lang="ru-RU" sz="3650" spc="2966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–</a:t>
            </a:r>
            <a:r>
              <a:rPr lang="ru-RU" sz="3650" spc="297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член</a:t>
            </a:r>
            <a:r>
              <a:rPr lang="ru-RU" sz="3650" spc="296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Союза</a:t>
            </a:r>
            <a:r>
              <a:rPr lang="ru-RU" sz="3650" spc="296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писателей</a:t>
            </a:r>
            <a:r>
              <a:rPr lang="ru-RU" sz="3650" spc="296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России.</a:t>
            </a:r>
            <a:r>
              <a:rPr lang="ru-RU" sz="3650" spc="296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Лауреат</a:t>
            </a:r>
            <a:r>
              <a:rPr lang="ru-RU" sz="3650" spc="296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конкурсов «Просвещение</a:t>
            </a:r>
            <a:r>
              <a:rPr lang="ru-RU" sz="3650" spc="3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через</a:t>
            </a:r>
            <a:r>
              <a:rPr lang="ru-RU" sz="3650" spc="3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книгу»</a:t>
            </a:r>
            <a:r>
              <a:rPr lang="ru-RU" sz="3650" spc="3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</a:t>
            </a:r>
            <a:r>
              <a:rPr lang="ru-RU" sz="3650" spc="31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«Имперская</a:t>
            </a:r>
            <a:r>
              <a:rPr lang="ru-RU" sz="3650" spc="3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культура».</a:t>
            </a:r>
            <a:r>
              <a:rPr lang="ru-RU" sz="3650" spc="30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Автор</a:t>
            </a:r>
            <a:r>
              <a:rPr lang="ru-RU" sz="3650" spc="310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книг</a:t>
            </a:r>
            <a:r>
              <a:rPr lang="ru-RU" sz="3650" spc="308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«Аня</a:t>
            </a:r>
            <a:r>
              <a:rPr lang="ru-RU" sz="3650" spc="30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и Катя»</a:t>
            </a:r>
            <a:r>
              <a:rPr lang="ru-RU" sz="3650" spc="23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(рассказы</a:t>
            </a:r>
            <a:r>
              <a:rPr lang="ru-RU" sz="3650" spc="237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для</a:t>
            </a:r>
            <a:r>
              <a:rPr lang="ru-RU" sz="3650" spc="23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детей),</a:t>
            </a:r>
            <a:r>
              <a:rPr lang="ru-RU" sz="3650" spc="231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«Душа</a:t>
            </a:r>
            <a:r>
              <a:rPr lang="ru-RU" sz="3650" spc="23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слышит</a:t>
            </a:r>
            <a:r>
              <a:rPr lang="ru-RU" sz="3650" spc="232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свет»</a:t>
            </a:r>
            <a:r>
              <a:rPr lang="ru-RU" sz="3650" spc="234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(«</a:t>
            </a:r>
            <a:r>
              <a:rPr lang="ru-RU" sz="3650" dirty="0" err="1">
                <a:solidFill>
                  <a:srgbClr val="000000"/>
                </a:solidFill>
                <a:latin typeface="IFLHEH+Noto Serif"/>
                <a:cs typeface="IFLHEH+Noto Serif"/>
              </a:rPr>
              <a:t>Н.В.Гоголь</a:t>
            </a:r>
            <a:r>
              <a:rPr lang="ru-RU" sz="3650" spc="235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–</a:t>
            </a:r>
            <a:r>
              <a:rPr lang="ru-RU" sz="3650" spc="239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про</a:t>
            </a:r>
            <a:r>
              <a:rPr lang="ru-RU" sz="3650" spc="233" dirty="0">
                <a:solidFill>
                  <a:srgbClr val="000000"/>
                </a:solidFill>
                <a:latin typeface="IFLHEH+Noto Serif"/>
                <a:cs typeface="IFLHEH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IFLHEH+Noto Serif"/>
                <a:cs typeface="IFLHEH+Noto Serif"/>
              </a:rPr>
              <a:t>нас»), «33 “причины” не ходить в храм».</a:t>
            </a:r>
          </a:p>
          <a:p>
            <a:pPr marL="0" marR="0">
              <a:lnSpc>
                <a:spcPts val="4984"/>
              </a:lnSpc>
              <a:spcBef>
                <a:spcPts val="115"/>
              </a:spcBef>
              <a:spcAft>
                <a:spcPts val="0"/>
              </a:spcAft>
            </a:pPr>
            <a:endParaRPr sz="3650" dirty="0">
              <a:solidFill>
                <a:srgbClr val="000000"/>
              </a:solidFill>
              <a:latin typeface="IFLHEH+Noto Serif"/>
              <a:cs typeface="IFLHEH+Noto Serif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463244" y="2521162"/>
            <a:ext cx="5174233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1521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GKGBS+Noto Serif"/>
                <a:cs typeface="JGKGBS+Noto Serif"/>
              </a:rPr>
              <a:t>Кир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03040" y="528638"/>
            <a:ext cx="17209912" cy="7598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Это</a:t>
            </a:r>
            <a:r>
              <a:rPr sz="3600" spc="5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творческий</a:t>
            </a:r>
            <a:r>
              <a:rPr sz="3600" spc="5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псевдоним</a:t>
            </a:r>
            <a:r>
              <a:rPr sz="3600" spc="548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одного</a:t>
            </a:r>
            <a:r>
              <a:rPr sz="3600" spc="5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из</a:t>
            </a:r>
            <a:r>
              <a:rPr sz="3600" spc="5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известнейших</a:t>
            </a:r>
            <a:r>
              <a:rPr sz="3600" spc="5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писателей-фантастов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Игоря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Всеволодовича Можейко. Родился Можейко 18 октября 1934 г.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</a:t>
            </a:r>
            <a:r>
              <a:rPr sz="3600" spc="33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детства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очень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интересовался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иностранной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культурой</a:t>
            </a:r>
            <a:r>
              <a:rPr sz="3600" spc="3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</a:t>
            </a:r>
            <a:r>
              <a:rPr sz="3600" spc="33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потому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поступил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183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Московский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институт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иностранных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языков.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Окончив</a:t>
            </a:r>
            <a:r>
              <a:rPr sz="3600" spc="18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это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заведение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, будущий писатель два года работал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корреспондентом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Фантастику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начал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писать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лишь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</a:t>
            </a:r>
            <a:r>
              <a:rPr sz="3600" spc="498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1965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года.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Наиболее</a:t>
            </a:r>
            <a:r>
              <a:rPr sz="3600" spc="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известной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стала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серия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книг</a:t>
            </a:r>
            <a:r>
              <a:rPr sz="3600" spc="74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«Приключения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Алисы».</a:t>
            </a:r>
            <a:r>
              <a:rPr sz="3600" spc="74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endParaRPr sz="3600" dirty="0">
              <a:solidFill>
                <a:srgbClr val="000000"/>
              </a:solidFill>
              <a:latin typeface="JGKGBS+Noto Serif"/>
              <a:cs typeface="JGKGBS+Noto Serif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03040" y="0"/>
            <a:ext cx="16993888" cy="871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Работу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над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ней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  <a:r>
              <a:rPr sz="3600" spc="74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начал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еще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1965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году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повести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«Девочка,</a:t>
            </a:r>
            <a:r>
              <a:rPr sz="3600" spc="111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которой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ничего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не</a:t>
            </a:r>
            <a:r>
              <a:rPr sz="3600" spc="11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случится»,</a:t>
            </a:r>
            <a:r>
              <a:rPr sz="3600" spc="111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а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закончил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лишь в 2003 повестью «Алиса и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Алисия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».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Интересно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то,</a:t>
            </a:r>
            <a:r>
              <a:rPr sz="3600" spc="63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что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вплоть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до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1982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года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писателю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удавалось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скрывать</a:t>
            </a:r>
            <a:r>
              <a:rPr sz="3600" spc="63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ото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всех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свое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настоящее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имя,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поскольку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написанные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им</a:t>
            </a:r>
            <a:r>
              <a:rPr sz="3600" spc="231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произведения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выходили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под псевдонимом Кирилл (а потом просто Кир)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Скончался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Кир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Булычев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Москве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5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сентября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2003</a:t>
            </a:r>
            <a:r>
              <a:rPr sz="3600" spc="26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года.</a:t>
            </a:r>
            <a:r>
              <a:rPr sz="3600" spc="269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Многие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произведения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фантаста были опубликованы посмертно.</a:t>
            </a:r>
          </a:p>
        </p:txBody>
      </p:sp>
    </p:spTree>
    <p:extLst>
      <p:ext uri="{BB962C8B-B14F-4D97-AF65-F5344CB8AC3E}">
        <p14:creationId xmlns:p14="http://schemas.microsoft.com/office/powerpoint/2010/main" val="2708791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75048" y="528638"/>
            <a:ext cx="17137904" cy="53821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72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юности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у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Сергея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появились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первые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признаки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заболевания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—</a:t>
            </a:r>
            <a:r>
              <a:rPr sz="3600" spc="266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эпилепсии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А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в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середине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40-х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годов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у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него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начало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падать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зрение,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которое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с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каждый</a:t>
            </a:r>
            <a:r>
              <a:rPr sz="3600" spc="18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ABPLDV+Noto Serif"/>
                <a:cs typeface="ABPLDV+Noto Serif"/>
              </a:rPr>
              <a:t>год</a:t>
            </a:r>
            <a:r>
              <a:rPr lang="ru-RU" sz="3600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становилось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 все </a:t>
            </a:r>
            <a:r>
              <a:rPr sz="3600" dirty="0" err="1">
                <a:solidFill>
                  <a:srgbClr val="000000"/>
                </a:solidFill>
                <a:latin typeface="ABPLDV+Noto Serif"/>
                <a:cs typeface="ABPLDV+Noto Serif"/>
              </a:rPr>
              <a:t>хуже</a:t>
            </a:r>
            <a:r>
              <a:rPr sz="3600" dirty="0">
                <a:solidFill>
                  <a:srgbClr val="000000"/>
                </a:solidFill>
                <a:latin typeface="ABPLDV+Noto Serif"/>
                <a:cs typeface="ABPLDV+Noto Serif"/>
              </a:rPr>
              <a:t>.</a:t>
            </a:r>
            <a:endParaRPr lang="ru-RU" sz="3600" dirty="0">
              <a:solidFill>
                <a:srgbClr val="000000"/>
              </a:solidFill>
              <a:latin typeface="ABPLDV+Noto Serif"/>
              <a:cs typeface="ABPLDV+Noto Serif"/>
            </a:endParaRP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Сердце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Сергея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Аксакова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перестало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биться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30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апреля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(12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мая)</a:t>
            </a:r>
            <a:r>
              <a:rPr lang="ru-RU" sz="3600" spc="1094" dirty="0">
                <a:solidFill>
                  <a:srgbClr val="000000"/>
                </a:solidFill>
                <a:latin typeface="ABPLDV+Noto Serif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1859</a:t>
            </a:r>
            <a:r>
              <a:rPr kumimoji="0" lang="ru-RU" sz="3600" b="0" i="0" u="none" strike="noStrike" kern="1200" cap="none" spc="1094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г. </a:t>
            </a:r>
          </a:p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BPLDV+Noto Serif"/>
                <a:ea typeface="+mn-ea"/>
                <a:cs typeface="ABPLDV+Noto Serif"/>
              </a:rPr>
              <a:t>С. Т. Аксаков умер из-за болезни, полностью лишившей его зрения.</a:t>
            </a:r>
          </a:p>
        </p:txBody>
      </p:sp>
    </p:spTree>
    <p:extLst>
      <p:ext uri="{BB962C8B-B14F-4D97-AF65-F5344CB8AC3E}">
        <p14:creationId xmlns:p14="http://schemas.microsoft.com/office/powerpoint/2010/main" val="38800602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915917" y="1574945"/>
            <a:ext cx="6975240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9726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Иван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Алексеевич</a:t>
            </a:r>
          </a:p>
          <a:p>
            <a:pPr marL="1563886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FACIQO+Noto Serif"/>
                <a:cs typeface="FACIQO+Noto Serif"/>
              </a:rPr>
              <a:t>Бунин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03040" y="384622"/>
            <a:ext cx="16993889" cy="80459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Знаменитый</a:t>
            </a:r>
            <a:r>
              <a:rPr sz="3800" spc="40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писатель</a:t>
            </a:r>
            <a:r>
              <a:rPr sz="3800" spc="40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и</a:t>
            </a:r>
            <a:r>
              <a:rPr sz="3800" spc="407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поэт,</a:t>
            </a:r>
            <a:r>
              <a:rPr sz="3800" spc="40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первый</a:t>
            </a:r>
            <a:r>
              <a:rPr sz="3800" spc="40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русский</a:t>
            </a:r>
            <a:r>
              <a:rPr sz="3800" spc="407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обладатель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Нобелевской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 премии в области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литературы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Родился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Иван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Бунин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sz="3800" spc="998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небогатой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дворянской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семье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10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(22)</a:t>
            </a:r>
            <a:r>
              <a:rPr sz="3800" spc="99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октября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1870 года.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Поэзия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Бунина,</a:t>
            </a:r>
            <a:r>
              <a:rPr sz="3800" spc="17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собранная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сборник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под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названием</a:t>
            </a:r>
            <a:r>
              <a:rPr sz="3800" spc="17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Стихотворения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»,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стала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первой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опубликованной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книгой.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Вскоре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творчество</a:t>
            </a:r>
            <a:r>
              <a:rPr sz="3800" spc="1724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Бунина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получает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известность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647056" y="456630"/>
            <a:ext cx="16921881" cy="8838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Осенью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1909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года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писатель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становится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почетным</a:t>
            </a:r>
            <a:r>
              <a:rPr sz="3800" spc="2849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академиком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Академии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наук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в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Санкт-Петербурге.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Бунин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довольно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резко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отнесся</a:t>
            </a:r>
            <a:r>
              <a:rPr sz="3800" spc="683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к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идеям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революции,</a:t>
            </a:r>
            <a:r>
              <a:rPr sz="3800" spc="66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и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навсегда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покинул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Россию.</a:t>
            </a:r>
            <a:r>
              <a:rPr sz="3800" spc="667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И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это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одна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из</a:t>
            </a:r>
            <a:r>
              <a:rPr sz="3800" spc="666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самых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трагичных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 страниц в биографии </a:t>
            </a:r>
            <a:r>
              <a:rPr sz="3800" dirty="0" err="1">
                <a:solidFill>
                  <a:srgbClr val="000000"/>
                </a:solidFill>
                <a:latin typeface="FACIQO+Noto Serif"/>
                <a:cs typeface="FACIQO+Noto Serif"/>
              </a:rPr>
              <a:t>поэта</a:t>
            </a:r>
            <a:r>
              <a:rPr sz="3800" dirty="0">
                <a:solidFill>
                  <a:srgbClr val="000000"/>
                </a:solidFill>
                <a:latin typeface="FACIQO+Noto Serif"/>
                <a:cs typeface="FACIQO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 Перед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смертью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писатель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часто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болел,</a:t>
            </a:r>
            <a:r>
              <a:rPr lang="ru-RU" sz="3800" spc="139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но</a:t>
            </a:r>
            <a:r>
              <a:rPr lang="ru-RU" sz="3800" spc="139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при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этом</a:t>
            </a:r>
            <a:r>
              <a:rPr lang="ru-RU" sz="3800" spc="1390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не</a:t>
            </a:r>
            <a:r>
              <a:rPr lang="ru-RU" sz="3800" spc="1391" dirty="0">
                <a:solidFill>
                  <a:srgbClr val="000000"/>
                </a:solidFill>
                <a:latin typeface="FACIQO+Noto Serif"/>
                <a:cs typeface="FACIQO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переставал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творить.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FACIQO+Noto Serif"/>
                <a:cs typeface="FACIQO+Noto Serif"/>
              </a:rPr>
              <a:t>Умер Иван Алексеевич Бунин 8 ноября 1953 года.</a:t>
            </a: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FACIQO+Noto Serif"/>
              <a:cs typeface="FACIQO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5921246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924387" y="1417670"/>
            <a:ext cx="920710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5924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Сергей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Александрович</a:t>
            </a:r>
          </a:p>
          <a:p>
            <a:pPr marL="181242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ADRKUO+Noto Serif"/>
                <a:cs typeface="ADRKUO+Noto Serif"/>
              </a:rPr>
              <a:t>Васильев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329" y="-62367"/>
            <a:ext cx="13718034" cy="695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174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Советский поэт и журналист, военный корреспондент.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791071" y="34318"/>
            <a:ext cx="16705857" cy="91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Родился</a:t>
            </a:r>
            <a:r>
              <a:rPr sz="3800" spc="223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17</a:t>
            </a:r>
            <a:r>
              <a:rPr sz="3800" spc="223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(30)</a:t>
            </a:r>
            <a:r>
              <a:rPr sz="3800" spc="223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июля</a:t>
            </a:r>
            <a:r>
              <a:rPr sz="3800" spc="223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1911</a:t>
            </a:r>
            <a:r>
              <a:rPr sz="3800" spc="223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года.</a:t>
            </a:r>
            <a:r>
              <a:rPr sz="3800" spc="864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224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1931</a:t>
            </a:r>
            <a:r>
              <a:rPr sz="3800" spc="22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году</a:t>
            </a:r>
            <a:r>
              <a:rPr sz="3800" spc="22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был</a:t>
            </a:r>
            <a:r>
              <a:rPr sz="3800" spc="22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принят</a:t>
            </a:r>
            <a:r>
              <a:rPr sz="3800" spc="22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драматический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ансамбль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одной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из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московских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трупп</a:t>
            </a:r>
            <a:r>
              <a:rPr sz="3800" spc="136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мюзик-холла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Успешно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выступал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на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сцене,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но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увлечение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поэзией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оказалось</a:t>
            </a:r>
            <a:r>
              <a:rPr sz="3800" spc="30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сильнее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,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его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жизни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начинался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период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литературного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творчества.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557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начале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1930-х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годов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первые</a:t>
            </a:r>
            <a:r>
              <a:rPr sz="3800" spc="1616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его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стихи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появились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московских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газетах</a:t>
            </a:r>
            <a:r>
              <a:rPr sz="3800" spc="1615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журналах.</a:t>
            </a:r>
            <a:r>
              <a:rPr sz="3800" spc="29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1933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году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вышла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первая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книга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—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«Возраст»,</a:t>
            </a:r>
            <a:r>
              <a:rPr sz="3800" spc="292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названная</a:t>
            </a:r>
            <a:r>
              <a:rPr sz="3800" spc="29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им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позднее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«холостым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выстрелом».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endParaRPr sz="3800" dirty="0">
              <a:solidFill>
                <a:srgbClr val="000000"/>
              </a:solidFill>
              <a:latin typeface="ADRKUO+Noto Serif"/>
              <a:cs typeface="ADRKUO+Noto Serif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329" y="-62367"/>
            <a:ext cx="13718034" cy="695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174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Советский поэт и журналист, военный корреспондент.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683059" y="456630"/>
            <a:ext cx="16921881" cy="80330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В</a:t>
            </a:r>
            <a:r>
              <a:rPr sz="3800" spc="1723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1935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году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опубликованы</a:t>
            </a:r>
            <a:r>
              <a:rPr sz="3800" spc="1724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поэмы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«Голубь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моего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детства»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и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«Анна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Денисовна»,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которые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принесли</a:t>
            </a:r>
            <a:r>
              <a:rPr sz="3800" spc="1058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ему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первый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успех</a:t>
            </a:r>
            <a:r>
              <a:rPr lang="ru-RU" sz="3800" dirty="0">
                <a:solidFill>
                  <a:srgbClr val="000000"/>
                </a:solidFill>
                <a:latin typeface="ADRKUO+Noto Serif"/>
                <a:cs typeface="ADRKUO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Многие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произведения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поэта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связаны</a:t>
            </a:r>
            <a:r>
              <a:rPr sz="3800" spc="297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</a:t>
            </a:r>
            <a:r>
              <a:rPr sz="3800" spc="297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его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малой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родиной,</a:t>
            </a:r>
            <a:r>
              <a:rPr sz="3800" spc="2971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зауральской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природой,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чему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он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посвятил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стихотворения</a:t>
            </a:r>
            <a:r>
              <a:rPr sz="3800" spc="1849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Прямые</a:t>
            </a:r>
            <a:r>
              <a:rPr lang="en-US" sz="3800" dirty="0">
                <a:solidFill>
                  <a:srgbClr val="000000"/>
                </a:solidFill>
                <a:latin typeface="ADRKUO+Noto Serif"/>
                <a:cs typeface="ADRKUO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ADRKUO+Noto Serif"/>
                <a:cs typeface="ADRKUO+Noto Serif"/>
              </a:rPr>
              <a:t>улицы</a:t>
            </a: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 Кургана», «За уральской грядой», «На реке Тобол», и мн. др.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ADRKUO+Noto Serif"/>
                <a:cs typeface="ADRKUO+Noto Serif"/>
              </a:rPr>
              <a:t>Умер 2 июля 1975 года в Москве.</a:t>
            </a:r>
          </a:p>
        </p:txBody>
      </p:sp>
    </p:spTree>
    <p:extLst>
      <p:ext uri="{BB962C8B-B14F-4D97-AF65-F5344CB8AC3E}">
        <p14:creationId xmlns:p14="http://schemas.microsoft.com/office/powerpoint/2010/main" val="14572164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32607" y="1384907"/>
            <a:ext cx="709244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015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Александр</a:t>
            </a:r>
          </a:p>
          <a:p>
            <a:pPr marL="67538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Иванович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Введенский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9044" y="312614"/>
            <a:ext cx="17209912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Русский</a:t>
            </a:r>
            <a:r>
              <a:rPr lang="ru-RU" sz="3800" spc="179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поэт,</a:t>
            </a:r>
            <a:r>
              <a:rPr lang="ru-RU" sz="3800" spc="1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драматург,</a:t>
            </a:r>
            <a:r>
              <a:rPr lang="ru-RU" sz="3800" spc="1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детский</a:t>
            </a:r>
            <a:r>
              <a:rPr lang="ru-RU" sz="3800" spc="179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писатель.</a:t>
            </a:r>
            <a:r>
              <a:rPr lang="ru-RU" sz="3800" spc="1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Александр</a:t>
            </a:r>
            <a:r>
              <a:rPr lang="ru-RU" sz="3800" spc="179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Введенский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родился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6</a:t>
            </a:r>
            <a:r>
              <a:rPr lang="ru-RU" sz="3800" spc="-1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декабря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1904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г.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Введенский</a:t>
            </a:r>
            <a:r>
              <a:rPr lang="ru-RU" sz="3800" spc="208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познакомился</a:t>
            </a:r>
            <a:r>
              <a:rPr lang="ru-RU" sz="3800" spc="208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сꢀДаниилом</a:t>
            </a:r>
            <a:r>
              <a:rPr lang="ru-RU" sz="3800" spc="207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Хармсом,</a:t>
            </a:r>
            <a:r>
              <a:rPr lang="ru-RU" sz="3800" spc="208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который</a:t>
            </a:r>
            <a:r>
              <a:rPr lang="ru-RU" sz="3800" spc="208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стал</a:t>
            </a:r>
            <a:r>
              <a:rPr lang="ru-RU" sz="3800" spc="208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его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близким</a:t>
            </a:r>
            <a:r>
              <a:rPr lang="ru-RU" sz="3800" spc="2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другом.</a:t>
            </a:r>
            <a:r>
              <a:rPr lang="ru-RU" sz="3800" spc="29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lang="ru-RU" sz="3800" spc="2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1924</a:t>
            </a:r>
            <a:r>
              <a:rPr lang="ru-RU" sz="3800" spc="28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Александр</a:t>
            </a:r>
            <a:r>
              <a:rPr lang="ru-RU" sz="3800" spc="28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Иванович</a:t>
            </a:r>
            <a:r>
              <a:rPr lang="ru-RU" sz="3800" spc="28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вступил</a:t>
            </a:r>
            <a:r>
              <a:rPr lang="ru-RU" sz="3800" spc="28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lang="ru-RU" sz="3800" spc="27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Ленинградский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союз</a:t>
            </a:r>
            <a:r>
              <a:rPr lang="ru-RU" sz="3800" spc="97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поэтов.</a:t>
            </a:r>
            <a:r>
              <a:rPr lang="ru-RU" sz="3800" spc="293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Введенский</a:t>
            </a:r>
            <a:r>
              <a:rPr lang="ru-RU" sz="3800" spc="98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lang="ru-RU" sz="3800" spc="97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Хармс</a:t>
            </a:r>
            <a:r>
              <a:rPr lang="ru-RU" sz="3800" spc="99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создали</a:t>
            </a:r>
            <a:r>
              <a:rPr lang="ru-RU" sz="3800" spc="9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литературно-театральную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группу</a:t>
            </a:r>
            <a:r>
              <a:rPr lang="ru-RU" sz="3800" spc="7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под</a:t>
            </a:r>
            <a:r>
              <a:rPr lang="ru-RU" sz="3800" spc="7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названием</a:t>
            </a:r>
            <a:r>
              <a:rPr lang="ru-RU" sz="3800" spc="79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«ОБЭРИУ»</a:t>
            </a:r>
            <a:r>
              <a:rPr lang="ru-RU" sz="3800" spc="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-</a:t>
            </a:r>
            <a:r>
              <a:rPr lang="ru-RU" sz="3800" spc="79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Объединение</a:t>
            </a:r>
            <a:r>
              <a:rPr lang="ru-RU" sz="3800" spc="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Реального</a:t>
            </a:r>
            <a:r>
              <a:rPr lang="ru-RU" sz="3800" spc="79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Искусства.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19064" y="96590"/>
            <a:ext cx="16849872" cy="91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98"/>
              </a:spcBef>
              <a:spcAft>
                <a:spcPts val="0"/>
              </a:spcAft>
            </a:pP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Введенский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,</a:t>
            </a:r>
            <a:r>
              <a:rPr sz="3800" spc="1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Хармс</a:t>
            </a:r>
            <a:r>
              <a:rPr sz="3800" spc="1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по</a:t>
            </a:r>
            <a:r>
              <a:rPr sz="3800" spc="11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предложениюꢀС.Я.</a:t>
            </a:r>
            <a:r>
              <a:rPr sz="3800" spc="1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 err="1">
                <a:solidFill>
                  <a:srgbClr val="000000"/>
                </a:solidFill>
                <a:latin typeface="DDADOQ+Noto Serif"/>
                <a:cs typeface="DDADOQ+Noto Serif"/>
              </a:rPr>
              <a:t>Маршакаꢀначали</a:t>
            </a:r>
            <a:r>
              <a:rPr sz="3800" spc="11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сотрудничать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sz="3800" spc="127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детскими</a:t>
            </a:r>
            <a:r>
              <a:rPr sz="3800" spc="127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журналами</a:t>
            </a:r>
            <a:r>
              <a:rPr sz="3800" spc="127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>
                <a:solidFill>
                  <a:srgbClr val="000000"/>
                </a:solidFill>
                <a:latin typeface="DDADOQ+Noto Serif"/>
                <a:cs typeface="DDADOQ+Noto Serif"/>
              </a:rPr>
              <a:t>«ЁЖ»</a:t>
            </a:r>
            <a:r>
              <a:rPr sz="3800" spc="12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126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>
                <a:solidFill>
                  <a:srgbClr val="000000"/>
                </a:solidFill>
                <a:latin typeface="DDADOQ+Noto Serif"/>
                <a:cs typeface="DDADOQ+Noto Serif"/>
              </a:rPr>
              <a:t>«ЧИЖ».</a:t>
            </a:r>
            <a:r>
              <a:rPr sz="3800" spc="128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Александр</a:t>
            </a:r>
            <a:r>
              <a:rPr sz="3800" spc="127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почти</a:t>
            </a:r>
            <a:r>
              <a:rPr sz="3800" spc="127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постоянно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печатался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в</a:t>
            </a:r>
            <a:r>
              <a:rPr sz="3800" spc="-1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 err="1">
                <a:solidFill>
                  <a:srgbClr val="000000"/>
                </a:solidFill>
                <a:latin typeface="DDADOQ+Noto Serif"/>
                <a:cs typeface="DDADOQ+Noto Serif"/>
              </a:rPr>
              <a:t>них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.</a:t>
            </a:r>
            <a:r>
              <a:rPr lang="en-US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2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конце</a:t>
            </a:r>
            <a:r>
              <a:rPr sz="3800" spc="14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1931</a:t>
            </a:r>
            <a:r>
              <a:rPr sz="3800" spc="13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г.</a:t>
            </a:r>
            <a:r>
              <a:rPr sz="3800" spc="14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>
                <a:solidFill>
                  <a:srgbClr val="000000"/>
                </a:solidFill>
                <a:latin typeface="DDADOQ+Noto Serif"/>
                <a:cs typeface="DDADOQ+Noto Serif"/>
              </a:rPr>
              <a:t>был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арестован</a:t>
            </a:r>
            <a:r>
              <a:rPr sz="3800" spc="1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вместе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sz="3800" spc="12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другими</a:t>
            </a:r>
            <a:r>
              <a:rPr sz="3800" spc="1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ОБЭРИУтами.</a:t>
            </a:r>
            <a:r>
              <a:rPr sz="3800" spc="14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 err="1">
                <a:solidFill>
                  <a:srgbClr val="000000"/>
                </a:solidFill>
                <a:latin typeface="DDADOQ+Noto Serif"/>
                <a:cs typeface="DDADOQ+Noto Serif"/>
              </a:rPr>
              <a:t>Приехав</a:t>
            </a:r>
            <a:r>
              <a:rPr sz="3800" spc="13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 err="1">
                <a:solidFill>
                  <a:srgbClr val="000000"/>
                </a:solidFill>
                <a:latin typeface="DDADOQ+Noto Serif"/>
                <a:cs typeface="DDADOQ+Noto Serif"/>
              </a:rPr>
              <a:t>женой</a:t>
            </a:r>
            <a:r>
              <a:rPr sz="3800" spc="167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66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ссылку,</a:t>
            </a:r>
            <a:r>
              <a:rPr sz="3800" spc="167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тотчас</a:t>
            </a:r>
            <a:r>
              <a:rPr sz="3800" spc="1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обвёл</a:t>
            </a:r>
            <a:r>
              <a:rPr sz="3800" spc="167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глазами</a:t>
            </a:r>
            <a:r>
              <a:rPr sz="3800" spc="167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каморку,</a:t>
            </a:r>
            <a:r>
              <a:rPr sz="3800" spc="167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>
                <a:solidFill>
                  <a:srgbClr val="000000"/>
                </a:solidFill>
                <a:latin typeface="DDADOQ+Noto Serif"/>
                <a:cs typeface="DDADOQ+Noto Serif"/>
              </a:rPr>
              <a:t>нашёл</a:t>
            </a:r>
            <a:r>
              <a:rPr sz="3800" spc="1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табуретку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,</a:t>
            </a:r>
            <a:r>
              <a:rPr lang="en-US"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единственную</a:t>
            </a:r>
            <a:r>
              <a:rPr sz="3800" spc="17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мебель,</a:t>
            </a:r>
            <a:r>
              <a:rPr sz="3800" spc="188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вынул</a:t>
            </a:r>
            <a:r>
              <a:rPr sz="3800" spc="18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огрызок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карандаша</a:t>
            </a:r>
            <a:r>
              <a:rPr sz="3800" spc="18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17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тетрадь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2" dirty="0" err="1">
                <a:solidFill>
                  <a:srgbClr val="000000"/>
                </a:solidFill>
                <a:latin typeface="DDADOQ+Noto Serif"/>
                <a:cs typeface="DDADOQ+Noto Serif"/>
              </a:rPr>
              <a:t>из</a:t>
            </a:r>
            <a:r>
              <a:rPr sz="3800" spc="18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 err="1">
                <a:solidFill>
                  <a:srgbClr val="000000"/>
                </a:solidFill>
                <a:latin typeface="DDADOQ+Noto Serif"/>
                <a:cs typeface="DDADOQ+Noto Serif"/>
              </a:rPr>
              <a:t>кармана</a:t>
            </a:r>
            <a:r>
              <a:rPr lang="en-US"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пальто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и</a:t>
            </a:r>
            <a:r>
              <a:rPr sz="3800" spc="-1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начал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писать.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В</a:t>
            </a:r>
            <a:r>
              <a:rPr sz="3800" spc="-1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1934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году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становится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членом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1" dirty="0">
                <a:solidFill>
                  <a:srgbClr val="000000"/>
                </a:solidFill>
                <a:latin typeface="DDADOQ+Noto Serif"/>
                <a:cs typeface="DDADOQ+Noto Serif"/>
              </a:rPr>
              <a:t>Союза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писателей.</a:t>
            </a:r>
          </a:p>
          <a:p>
            <a:pPr marL="0" marR="0" algn="just">
              <a:lnSpc>
                <a:spcPct val="200000"/>
              </a:lnSpc>
              <a:spcBef>
                <a:spcPts val="48"/>
              </a:spcBef>
              <a:spcAft>
                <a:spcPts val="0"/>
              </a:spcAft>
            </a:pP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декабря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1941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г.</a:t>
            </a:r>
            <a:r>
              <a:rPr sz="3800" spc="98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поэт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скончался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от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spc="-10" dirty="0">
                <a:solidFill>
                  <a:srgbClr val="000000"/>
                </a:solidFill>
                <a:latin typeface="DDADOQ+Noto Serif"/>
                <a:cs typeface="DDADOQ+Noto Serif"/>
              </a:rPr>
              <a:t>болезни.</a:t>
            </a:r>
          </a:p>
        </p:txBody>
      </p:sp>
    </p:spTree>
    <p:extLst>
      <p:ext uri="{BB962C8B-B14F-4D97-AF65-F5344CB8AC3E}">
        <p14:creationId xmlns:p14="http://schemas.microsoft.com/office/powerpoint/2010/main" val="26218520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69720" y="1242186"/>
            <a:ext cx="8174050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6730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GKGBS+Noto Serif"/>
                <a:cs typeface="JGKGBS+Noto Serif"/>
              </a:rPr>
              <a:t>Евгений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GKGBS+Noto Serif"/>
                <a:cs typeface="JGKGBS+Noto Serif"/>
              </a:rPr>
              <a:t>Серафимович</a:t>
            </a:r>
          </a:p>
          <a:p>
            <a:pPr marL="100280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GKGBS+Noto Serif"/>
                <a:cs typeface="JGKGBS+Noto Serif"/>
              </a:rPr>
              <a:t>Велтистов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83957" y="1431499"/>
            <a:ext cx="5798754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06289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Ганс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Христиан</a:t>
            </a:r>
          </a:p>
          <a:p>
            <a:pPr marL="5804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SKKELR+Noto Serif"/>
                <a:cs typeface="SKKELR+Noto Serif"/>
              </a:rPr>
              <a:t>Андерсен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75496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22551" y="744662"/>
            <a:ext cx="16993889" cy="7610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Родился 21 июля 1934 года в Москве в семье военного инженера.</a:t>
            </a: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Решил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стать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журналистом.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Стал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работать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lang="ru-RU" sz="3600" spc="97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газетах,</a:t>
            </a:r>
            <a:r>
              <a:rPr lang="ru-RU" sz="3600" spc="9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а</a:t>
            </a:r>
            <a:r>
              <a:rPr lang="ru-RU" sz="3600" spc="97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затем</a:t>
            </a:r>
            <a:r>
              <a:rPr lang="ru-RU" sz="3600" spc="97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редактором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отдела в популярном журнале «Огонек».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Велтистов</a:t>
            </a:r>
            <a:r>
              <a:rPr sz="3600" spc="18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sz="3600" spc="18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очень</a:t>
            </a:r>
            <a:r>
              <a:rPr sz="3600" spc="18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худой.</a:t>
            </a:r>
            <a:r>
              <a:rPr sz="3600" spc="189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</a:t>
            </a:r>
            <a:r>
              <a:rPr sz="3600" spc="188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поэтому</a:t>
            </a:r>
            <a:r>
              <a:rPr sz="3600" spc="18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казался</a:t>
            </a:r>
            <a:r>
              <a:rPr sz="3600" spc="18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еще</a:t>
            </a:r>
            <a:r>
              <a:rPr sz="3600" spc="189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длинней.</a:t>
            </a:r>
            <a:r>
              <a:rPr sz="3600" spc="189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Когда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вывешивали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веселую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стенгазету,</a:t>
            </a:r>
            <a:r>
              <a:rPr sz="3600" spc="41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его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изображали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примерно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так:</a:t>
            </a:r>
            <a:r>
              <a:rPr sz="3600" spc="41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голова</a:t>
            </a:r>
            <a:r>
              <a:rPr sz="3600" spc="41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третьем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этаже, туловище на втором, а бегущие ноги на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первом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endParaRPr sz="3600" dirty="0">
              <a:solidFill>
                <a:srgbClr val="000000"/>
              </a:solidFill>
              <a:latin typeface="JGKGBS+Noto Serif"/>
              <a:cs typeface="JGKGBS+Noto Serif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75496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91071" y="96590"/>
            <a:ext cx="16705857" cy="9808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Его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первая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книга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–</a:t>
            </a:r>
            <a:r>
              <a:rPr sz="3600" spc="73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«Приключения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дне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моря»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Известность</a:t>
            </a:r>
            <a:r>
              <a:rPr sz="3600" spc="73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Велтистову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,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принес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 цикл произведений о мальчике-роботе Электронике.</a:t>
            </a:r>
          </a:p>
          <a:p>
            <a:pPr marL="0" marR="0" algn="just">
              <a:lnSpc>
                <a:spcPct val="15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Велтистов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обладал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настоящим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умением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говорить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</a:t>
            </a:r>
            <a:r>
              <a:rPr sz="3600" spc="110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сложном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просто,</a:t>
            </a:r>
            <a:r>
              <a:rPr sz="3600" spc="110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он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способен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увидеть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привычное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</a:t>
            </a:r>
            <a:r>
              <a:rPr sz="3600" spc="248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новой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стороны.</a:t>
            </a:r>
            <a:r>
              <a:rPr sz="3600" spc="248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Писатель</a:t>
            </a:r>
            <a:r>
              <a:rPr sz="3600" spc="248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оптимистом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 Он заставлял верить в победу разума,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человечности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Писатель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награжден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орденами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«Дружбы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народов»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</a:t>
            </a:r>
            <a:r>
              <a:rPr sz="3600" spc="206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«Знак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Почета».</a:t>
            </a:r>
            <a:r>
              <a:rPr sz="3600" spc="207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сценарий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телефильма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«Приключения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Электроника»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ему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было</a:t>
            </a:r>
            <a:r>
              <a:rPr sz="3600" spc="42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присуждено</a:t>
            </a:r>
          </a:p>
          <a:p>
            <a:pPr algn="just">
              <a:lnSpc>
                <a:spcPct val="150000"/>
              </a:lnSpc>
              <a:spcBef>
                <a:spcPts val="173"/>
              </a:spcBef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почетное звание лауреата Государственной премии СССР.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</a:p>
          <a:p>
            <a:pPr algn="just">
              <a:lnSpc>
                <a:spcPct val="150000"/>
              </a:lnSpc>
              <a:spcBef>
                <a:spcPts val="173"/>
              </a:spcBef>
            </a:pP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Умер писатель 1 сентября 1989 года.</a:t>
            </a:r>
          </a:p>
          <a:p>
            <a:pPr marL="0" marR="0">
              <a:lnSpc>
                <a:spcPts val="4901"/>
              </a:lnSpc>
              <a:spcBef>
                <a:spcPts val="173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JGKGBS+Noto Serif"/>
              <a:cs typeface="JGKGBS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421962028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905900" y="1319385"/>
            <a:ext cx="754115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62894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Юрий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Дмитриевич</a:t>
            </a:r>
          </a:p>
          <a:p>
            <a:pPr marL="5104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DDADOQ+Noto Serif"/>
                <a:cs typeface="DDADOQ+Noto Serif"/>
              </a:rPr>
              <a:t>Владимиров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7055" y="677265"/>
            <a:ext cx="16993889" cy="8825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Писатель, поэт, участник объединения ОБЭРИУ.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Потомок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великого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русского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живописца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Карла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Брюллова,</a:t>
            </a:r>
            <a:r>
              <a:rPr sz="3800" spc="63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сын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Лидии</a:t>
            </a:r>
            <a:r>
              <a:rPr sz="3800" spc="63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Дмитрия</a:t>
            </a:r>
            <a:r>
              <a:rPr sz="3800" spc="14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Владимировых.</a:t>
            </a:r>
            <a:r>
              <a:rPr sz="3800" spc="14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Мать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поэта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была</a:t>
            </a:r>
            <a:r>
              <a:rPr sz="3800" spc="14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тесно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связана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sz="3800" spc="13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литературой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: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писала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стихи, редактировала журнал «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Аполлон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».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В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1928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г.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Маршак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пригласил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юного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поэта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стать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одним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из</a:t>
            </a:r>
            <a:r>
              <a:rPr lang="ru-RU" sz="3800" spc="152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авторов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детского</a:t>
            </a:r>
            <a:r>
              <a:rPr lang="ru-RU" sz="3800" spc="26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журнала</a:t>
            </a:r>
            <a:r>
              <a:rPr lang="ru-RU" sz="3800" spc="26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«Чиж».</a:t>
            </a:r>
            <a:r>
              <a:rPr lang="ru-RU" sz="3800" spc="261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Маршак</a:t>
            </a:r>
            <a:r>
              <a:rPr lang="ru-RU" sz="3800" spc="26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называл</a:t>
            </a:r>
            <a:r>
              <a:rPr lang="ru-RU" sz="3800" spc="26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его</a:t>
            </a:r>
            <a:r>
              <a:rPr lang="ru-RU" sz="3800" spc="2611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«вдохновленным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мальчишкой».</a:t>
            </a:r>
            <a:r>
              <a:rPr lang="ru-RU"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endParaRPr lang="ru-RU" sz="3800" dirty="0">
              <a:solidFill>
                <a:srgbClr val="000000"/>
              </a:solidFill>
              <a:latin typeface="DDADOQ+Noto Serif"/>
              <a:cs typeface="DDADOQ+Noto Serif"/>
            </a:endParaRPr>
          </a:p>
          <a:p>
            <a:pPr marL="0" marR="0">
              <a:lnSpc>
                <a:spcPts val="5174"/>
              </a:lnSpc>
              <a:spcBef>
                <a:spcPts val="75"/>
              </a:spcBef>
              <a:spcAft>
                <a:spcPts val="0"/>
              </a:spcAft>
            </a:pPr>
            <a:endParaRPr sz="3800" dirty="0">
              <a:solidFill>
                <a:srgbClr val="000000"/>
              </a:solidFill>
              <a:latin typeface="DDADOQ+Noto Serif"/>
              <a:cs typeface="DDADOQ+Noto Serif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19064" y="960686"/>
            <a:ext cx="16849872" cy="7800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Многое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22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его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биографии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до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сих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пор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окутано</a:t>
            </a:r>
            <a:r>
              <a:rPr sz="3800" spc="122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тайной:</a:t>
            </a:r>
          </a:p>
          <a:p>
            <a:pPr marL="0" marR="0" algn="just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воспоминания</a:t>
            </a:r>
            <a:r>
              <a:rPr sz="3800" spc="74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современников</a:t>
            </a:r>
            <a:r>
              <a:rPr sz="3800" spc="74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малочисленны,</a:t>
            </a:r>
            <a:r>
              <a:rPr sz="3800" spc="74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утеряна</a:t>
            </a:r>
            <a:r>
              <a:rPr sz="3800" spc="74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большая</a:t>
            </a:r>
            <a:r>
              <a:rPr sz="3800" spc="74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часть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личного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архива.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Юрий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Дмитриевич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Владимиров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остался</a:t>
            </a:r>
            <a:r>
              <a:rPr sz="3800" spc="143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43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истории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русской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литературы,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прежде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всего,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как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детский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поэт.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Известно,</a:t>
            </a:r>
            <a:r>
              <a:rPr sz="3800" spc="130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что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сразу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после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его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смерти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Даниил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Хармс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сделал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два</a:t>
            </a:r>
            <a:r>
              <a:rPr sz="3800" spc="28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экземпляра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рукописного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собрания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сочинений.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Оба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экземпляра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бесследно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исчезли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Остались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лишь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рукописи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нескольких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стихотворений</a:t>
            </a:r>
            <a:r>
              <a:rPr sz="3800" spc="67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673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отпечатанный</a:t>
            </a:r>
            <a:r>
              <a:rPr lang="en-US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рассказ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«Физкультурник».</a:t>
            </a:r>
          </a:p>
        </p:txBody>
      </p:sp>
    </p:spTree>
    <p:extLst>
      <p:ext uri="{BB962C8B-B14F-4D97-AF65-F5344CB8AC3E}">
        <p14:creationId xmlns:p14="http://schemas.microsoft.com/office/powerpoint/2010/main" val="408595104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72502" y="1378419"/>
            <a:ext cx="582107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02816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Юрий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Петрович</a:t>
            </a:r>
          </a:p>
          <a:p>
            <a:pPr marL="386953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LQBFOC+Noto Serif"/>
                <a:cs typeface="LQBFOC+Noto Serif"/>
              </a:rPr>
              <a:t>Воронов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8286" y="-51695"/>
            <a:ext cx="12382996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Советский поэт, журналист, общественный деятель.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0"/>
            <a:ext cx="17209913" cy="8706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Родился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13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января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1929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года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Ленинграде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семье</a:t>
            </a:r>
            <a:r>
              <a:rPr sz="3600" spc="2365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профсоюзного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работника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Пережил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блокаду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Ленинграда.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Работал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заведующим</a:t>
            </a:r>
            <a:r>
              <a:rPr sz="3600" spc="10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отделом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студенческой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молодежи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1498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ленинградской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газете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«Смена»,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там</a:t>
            </a:r>
            <a:r>
              <a:rPr sz="3600" spc="1498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же</a:t>
            </a:r>
            <a:r>
              <a:rPr sz="3600" spc="14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редактором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, а в 1954—1959 — заместителем главного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редактора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Воронова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перевели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должность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ответственного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секретаря</a:t>
            </a:r>
            <a:r>
              <a:rPr sz="3600" spc="2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газеты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«Правда»,</a:t>
            </a:r>
            <a:r>
              <a:rPr sz="3600" spc="1791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а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1968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году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он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был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назначен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заведующим</a:t>
            </a:r>
            <a:r>
              <a:rPr sz="3600" spc="179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коррпунктом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«Правды» в ГДР и Западном Берлине, которую занимал до 1984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года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8286" y="-51695"/>
            <a:ext cx="12382996" cy="660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01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Советский поэт, журналист, общественный деятель.</a:t>
            </a:r>
          </a:p>
        </p:txBody>
      </p:sp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39" y="296120"/>
            <a:ext cx="17209913" cy="8372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Во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времена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«застоя»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Воронова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несколько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раз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пытались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назначить</a:t>
            </a:r>
            <a:r>
              <a:rPr sz="3600" spc="164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то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заместителем</a:t>
            </a:r>
            <a:r>
              <a:rPr sz="3600" spc="1698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главного</a:t>
            </a:r>
            <a:r>
              <a:rPr sz="3600" spc="1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редактора</a:t>
            </a:r>
            <a:r>
              <a:rPr sz="3600" spc="1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«Литературной</a:t>
            </a:r>
            <a:r>
              <a:rPr sz="3600" spc="1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газеты»,</a:t>
            </a:r>
            <a:r>
              <a:rPr sz="3600" spc="1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то</a:t>
            </a:r>
            <a:r>
              <a:rPr sz="3600" spc="1699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главным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редактором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«Литературной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России»,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но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представления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тормозились</a:t>
            </a:r>
            <a:r>
              <a:rPr sz="3600" spc="663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</a:t>
            </a:r>
            <a:r>
              <a:rPr sz="3600" spc="662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ЦК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КПСС.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Из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германской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«ссылки»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его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вернул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Михаил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Горбачёв,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который,</a:t>
            </a:r>
            <a:r>
              <a:rPr sz="3600" spc="374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как</a:t>
            </a:r>
            <a:r>
              <a:rPr lang="en-US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говорили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, помнил Воронова ещё по комсомольским </a:t>
            </a:r>
            <a:r>
              <a:rPr sz="3600" dirty="0" err="1">
                <a:solidFill>
                  <a:srgbClr val="000000"/>
                </a:solidFill>
                <a:latin typeface="JGKGBS+Noto Serif"/>
                <a:cs typeface="JGKGBS+Noto Serif"/>
              </a:rPr>
              <a:t>годам</a:t>
            </a:r>
            <a:r>
              <a:rPr sz="3600" dirty="0">
                <a:solidFill>
                  <a:srgbClr val="000000"/>
                </a:solidFill>
                <a:latin typeface="JGKGBS+Noto Serif"/>
                <a:cs typeface="JGKGBS+Noto Serif"/>
              </a:rPr>
              <a:t>.</a:t>
            </a: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 </a:t>
            </a:r>
            <a:endParaRPr lang="en-US" sz="3600" dirty="0">
              <a:solidFill>
                <a:srgbClr val="000000"/>
              </a:solidFill>
              <a:latin typeface="JGKGBS+Noto Serif"/>
              <a:cs typeface="JGKGBS+Noto Serif"/>
            </a:endParaRPr>
          </a:p>
          <a:p>
            <a:pPr marL="0" marR="0" algn="just">
              <a:lnSpc>
                <a:spcPct val="200000"/>
              </a:lnSpc>
              <a:spcBef>
                <a:spcPts val="123"/>
              </a:spcBef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JGKGBS+Noto Serif"/>
                <a:cs typeface="JGKGBS+Noto Serif"/>
              </a:rPr>
              <a:t>Воронов умер 2 февраля 1993 года (по другим данным, 5 и 6 февраля).</a:t>
            </a:r>
          </a:p>
          <a:p>
            <a:pPr marL="0" marR="0">
              <a:lnSpc>
                <a:spcPts val="4901"/>
              </a:lnSpc>
              <a:spcBef>
                <a:spcPts val="123"/>
              </a:spcBef>
              <a:spcAft>
                <a:spcPts val="0"/>
              </a:spcAft>
            </a:pPr>
            <a:endParaRPr sz="3600" dirty="0">
              <a:solidFill>
                <a:srgbClr val="000000"/>
              </a:solidFill>
              <a:latin typeface="JGKGBS+Noto Serif"/>
              <a:cs typeface="JGKGBS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52820055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03400" y="1445235"/>
            <a:ext cx="9205428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29271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Валерий</a:t>
            </a:r>
          </a:p>
          <a:p>
            <a:pPr marL="76393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Михайлович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NOCHSR+Noto Serif"/>
                <a:cs typeface="NOCHSR+Noto Serif"/>
              </a:rPr>
              <a:t>Воскобойников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32" y="960686"/>
            <a:ext cx="17209913" cy="6696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Советский</a:t>
            </a:r>
            <a:r>
              <a:rPr lang="ru-RU" sz="3700" spc="95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детский прозаик, драматург, публицист.</a:t>
            </a:r>
          </a:p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Валерий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 Воскобойников родился 1 апреля 1939 года в Ленинграде.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Писать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начал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еще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детстве.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Первое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стихотворение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посвятил</a:t>
            </a:r>
            <a:r>
              <a:rPr sz="3700" spc="1358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смерти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Сталина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Первая</a:t>
            </a:r>
            <a:r>
              <a:rPr sz="3700" spc="5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публикация</a:t>
            </a:r>
            <a:r>
              <a:rPr sz="3700" spc="5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появилась</a:t>
            </a:r>
            <a:r>
              <a:rPr sz="3700" spc="5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15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газете</a:t>
            </a:r>
            <a:r>
              <a:rPr sz="3700" spc="63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«Смена».</a:t>
            </a:r>
            <a:r>
              <a:rPr sz="3700" spc="63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Рассказ</a:t>
            </a:r>
            <a:r>
              <a:rPr sz="3700" spc="63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был</a:t>
            </a:r>
            <a:r>
              <a:rPr sz="3700" spc="63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посвящен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двум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влюбленным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старшеклассникам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и,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неожиданно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для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автора,</a:t>
            </a:r>
            <a:r>
              <a:rPr sz="3700" spc="1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победил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на городском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конкурсе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hlinkClick r:id="rId2"/>
          </p:cNvPr>
          <p:cNvSpPr/>
          <p:nvPr/>
        </p:nvSpPr>
        <p:spPr>
          <a:xfrm>
            <a:off x="-1216" y="0"/>
            <a:ext cx="18288000" cy="10274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37828" y="600646"/>
            <a:ext cx="17209912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Датский</a:t>
            </a:r>
            <a:r>
              <a:rPr sz="3800" spc="104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писатель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появился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на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свет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2</a:t>
            </a:r>
            <a:r>
              <a:rPr sz="3800" spc="1073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апреля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(15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апреля)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1805</a:t>
            </a:r>
            <a:r>
              <a:rPr sz="3800" spc="10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года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Автор</a:t>
            </a:r>
            <a:r>
              <a:rPr sz="3800" spc="1249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всемирно</a:t>
            </a:r>
            <a:r>
              <a:rPr sz="3800" spc="1249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известных</a:t>
            </a:r>
            <a:r>
              <a:rPr sz="3800" spc="124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сказок</a:t>
            </a:r>
            <a:r>
              <a:rPr sz="3800" spc="1273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для</a:t>
            </a:r>
            <a:r>
              <a:rPr sz="3800" spc="12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детей</a:t>
            </a:r>
            <a:r>
              <a:rPr sz="3800" spc="12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800" spc="1273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взрослых:</a:t>
            </a:r>
            <a:r>
              <a:rPr sz="3800" spc="127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Гадкий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утёнок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»,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«Новое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платье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короля»,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«Дюймовочка»,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Стойкий</a:t>
            </a:r>
            <a:r>
              <a:rPr sz="3800" spc="5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оловянный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солдатик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»,</a:t>
            </a:r>
            <a:r>
              <a:rPr sz="3800" spc="2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«Принцесса</a:t>
            </a:r>
            <a:r>
              <a:rPr sz="3800" spc="29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на</a:t>
            </a:r>
            <a:r>
              <a:rPr sz="3800" spc="296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горошине»,</a:t>
            </a:r>
            <a:r>
              <a:rPr sz="3800" spc="2999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Оле</a:t>
            </a:r>
            <a:r>
              <a:rPr lang="ru-RU" sz="3800" spc="2999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Лукойе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»,</a:t>
            </a:r>
            <a:r>
              <a:rPr sz="3800" spc="2999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«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Снежная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королева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», «Русалочка» и т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.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д.</a:t>
            </a:r>
            <a:endParaRPr lang="ru-RU" sz="3800" dirty="0">
              <a:solidFill>
                <a:srgbClr val="000000"/>
              </a:solidFill>
              <a:latin typeface="SKKELR+Noto Serif"/>
              <a:cs typeface="SKKELR+Noto Serif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Огромное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влияние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на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биографию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Ганса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Христиана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Андерсена</a:t>
            </a:r>
            <a:r>
              <a:rPr kumimoji="0" lang="ru-RU" sz="3800" b="0" i="0" u="none" strike="noStrike" kern="1200" cap="none" spc="42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оказало его</a:t>
            </a:r>
            <a:r>
              <a:rPr kumimoji="0" lang="ru-RU" sz="3800" b="0" i="0" u="none" strike="noStrike" kern="1200" cap="none" spc="178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r>
              <a:rPr kumimoji="0" lang="ru-RU" sz="3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творчество.</a:t>
            </a:r>
            <a:r>
              <a:rPr kumimoji="0" lang="ru-RU" sz="3800" b="0" i="0" u="none" strike="noStrike" kern="1200" cap="none" spc="1788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KKELR+Noto Serif"/>
                <a:ea typeface="+mn-ea"/>
                <a:cs typeface="SKKELR+Noto Serif"/>
              </a:rPr>
              <a:t> </a:t>
            </a:r>
            <a:endParaRPr kumimoji="0" lang="ru-RU" sz="3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KKELR+Noto Serif"/>
              <a:ea typeface="+mn-ea"/>
              <a:cs typeface="SKKELR+Noto Serif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5047" y="760798"/>
            <a:ext cx="17137905" cy="7834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Произведения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Валерия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Воскобойникова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публиковали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не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только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77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СССР,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но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за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рубежом.</a:t>
            </a:r>
            <a:r>
              <a:rPr sz="3700" spc="24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Повесть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«Тетрадь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красной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обложке»,</a:t>
            </a:r>
            <a:r>
              <a:rPr sz="3700" spc="247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была</a:t>
            </a:r>
            <a:r>
              <a:rPr sz="3700" spc="246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переведена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издана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Польше,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Румынии,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США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Японии.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Японии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3</a:t>
            </a:r>
            <a:r>
              <a:rPr sz="3700" spc="2133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раза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переиздавалась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 повесть «Остров Безветрия».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Творчество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писателя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включает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в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себя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не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только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произведения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для</a:t>
            </a:r>
            <a:r>
              <a:rPr sz="3700" spc="299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детей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,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но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пьесы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для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радио,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очерки,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заметки,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рецензии,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критические</a:t>
            </a:r>
            <a:r>
              <a:rPr sz="3700" spc="1974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и</a:t>
            </a:r>
            <a:r>
              <a:rPr lang="en-US" sz="3700" dirty="0">
                <a:solidFill>
                  <a:srgbClr val="000000"/>
                </a:solidFill>
                <a:latin typeface="NOCHSR+Noto Serif"/>
                <a:cs typeface="NOCHSR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NOCHSR+Noto Serif"/>
                <a:cs typeface="NOCHSR+Noto Serif"/>
              </a:rPr>
              <a:t>проблемные</a:t>
            </a:r>
            <a:r>
              <a:rPr sz="3700" dirty="0">
                <a:solidFill>
                  <a:srgbClr val="000000"/>
                </a:solidFill>
                <a:latin typeface="NOCHSR+Noto Serif"/>
                <a:cs typeface="NOCHSR+Noto Serif"/>
              </a:rPr>
              <a:t> статьи.</a:t>
            </a:r>
          </a:p>
        </p:txBody>
      </p:sp>
    </p:spTree>
    <p:extLst>
      <p:ext uri="{BB962C8B-B14F-4D97-AF65-F5344CB8AC3E}">
        <p14:creationId xmlns:p14="http://schemas.microsoft.com/office/powerpoint/2010/main" val="21231919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52390" y="1300454"/>
            <a:ext cx="6225703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9528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Инна</a:t>
            </a:r>
          </a:p>
          <a:p>
            <a:pPr marL="475505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Липовна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212225"/>
                </a:solidFill>
                <a:latin typeface="DKMTVG+Noto Serif"/>
                <a:cs typeface="DKMTVG+Noto Serif"/>
              </a:rPr>
              <a:t>Гамазкова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19064" y="218701"/>
            <a:ext cx="16777864" cy="8020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Родилась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19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1945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году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19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Омске,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позже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вместе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</a:t>
            </a:r>
            <a:r>
              <a:rPr sz="3800" spc="19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родителями</a:t>
            </a:r>
            <a:r>
              <a:rPr sz="3800" spc="19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переехала</a:t>
            </a:r>
            <a:r>
              <a:rPr sz="3800" spc="19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Москву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Закончила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факультет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биологии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</a:t>
            </a:r>
            <a:r>
              <a:rPr sz="3800" spc="10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химии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МОПИ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им.</a:t>
            </a:r>
            <a:r>
              <a:rPr sz="3800" spc="10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Крупской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Работала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«аграрном»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НИИ,</a:t>
            </a:r>
            <a:r>
              <a:rPr sz="3800" spc="99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занималась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изобретением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средств</a:t>
            </a:r>
            <a:r>
              <a:rPr sz="3800" spc="99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для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борьбы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насекомыми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</a:t>
            </a:r>
            <a:r>
              <a:rPr sz="3800" spc="3855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даже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получила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шесть</a:t>
            </a:r>
            <a:r>
              <a:rPr sz="3800" spc="385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авторских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свидетельств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  <a:r>
              <a:rPr sz="3800" spc="286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Публиковалась</a:t>
            </a:r>
            <a:r>
              <a:rPr sz="3800" spc="286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</a:t>
            </a:r>
            <a:r>
              <a:rPr sz="3800" spc="286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16-й</a:t>
            </a:r>
            <a:r>
              <a:rPr sz="3800" spc="286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(юмористической)</a:t>
            </a:r>
            <a:r>
              <a:rPr sz="3800" spc="2864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полосе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«Литературной газеты», сочиняла миниатюры для взрослых и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детей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-119434"/>
            <a:ext cx="17209912" cy="9189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Ее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 стихи и книги для ребят стали выходить с начала 1990-х годов.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Игра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со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словом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–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любимое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занятие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Инны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Липовны.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Она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об</a:t>
            </a:r>
            <a:r>
              <a:rPr lang="ru-RU" sz="3800" dirty="0">
                <a:solidFill>
                  <a:srgbClr val="000000"/>
                </a:solidFill>
                <a:latin typeface="DKMTVG+Noto Serif"/>
                <a:cs typeface="DKMTVG+Noto Serif"/>
              </a:rPr>
              <a:t>о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жает</a:t>
            </a:r>
            <a:r>
              <a:rPr sz="3800" spc="5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различные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песенки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,</a:t>
            </a:r>
            <a:r>
              <a:rPr sz="3800" spc="158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загадки,</a:t>
            </a:r>
            <a:r>
              <a:rPr sz="3800" spc="158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частушки,</a:t>
            </a:r>
            <a:r>
              <a:rPr sz="3800" spc="158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скороговорки,</a:t>
            </a:r>
            <a:r>
              <a:rPr sz="3800" spc="158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стихи-«обманки»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</a:t>
            </a:r>
            <a:r>
              <a:rPr sz="3800" spc="158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пр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Наверное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,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это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правильно,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ведь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стихотворения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для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детей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должны</a:t>
            </a:r>
            <a:r>
              <a:rPr sz="3800" spc="12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быть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прежде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всего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игрой.</a:t>
            </a:r>
            <a:r>
              <a:rPr sz="3800" spc="116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Инна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Липовна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рассказывает:</a:t>
            </a:r>
            <a:r>
              <a:rPr sz="3800" spc="1162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"Барто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дала</a:t>
            </a:r>
            <a:r>
              <a:rPr sz="3800" spc="1161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мне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своеобразное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напутствие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в</a:t>
            </a:r>
            <a:r>
              <a:rPr sz="3800" spc="1226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жизни,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научила,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как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писать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стихи</a:t>
            </a:r>
            <a:r>
              <a:rPr sz="3800" spc="1227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для</a:t>
            </a:r>
            <a:r>
              <a:rPr lang="en-US" sz="3800" dirty="0">
                <a:solidFill>
                  <a:srgbClr val="000000"/>
                </a:solidFill>
                <a:latin typeface="DKMTVG+Noto Serif"/>
                <a:cs typeface="DKMTVG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KMTVG+Noto Serif"/>
                <a:cs typeface="DKMTVG+Noto Serif"/>
              </a:rPr>
              <a:t>детей</a:t>
            </a:r>
            <a:r>
              <a:rPr sz="3800" dirty="0">
                <a:solidFill>
                  <a:srgbClr val="000000"/>
                </a:solidFill>
                <a:latin typeface="DKMTVG+Noto Serif"/>
                <a:cs typeface="DKMTVG+Noto Serif"/>
              </a:rPr>
              <a:t>. С пор я стараюсь сочинять стихи «по Барто»."</a:t>
            </a:r>
          </a:p>
        </p:txBody>
      </p:sp>
    </p:spTree>
    <p:extLst>
      <p:ext uri="{BB962C8B-B14F-4D97-AF65-F5344CB8AC3E}">
        <p14:creationId xmlns:p14="http://schemas.microsoft.com/office/powerpoint/2010/main" val="329281550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624899" y="1548716"/>
            <a:ext cx="767733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085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Всеволод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Михайлович</a:t>
            </a:r>
          </a:p>
          <a:p>
            <a:pPr marL="144244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EJSI+Noto Serif"/>
                <a:cs typeface="EVEJSI+Noto Serif"/>
              </a:rPr>
              <a:t>Гаршин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240606"/>
            <a:ext cx="16993888" cy="84753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Русский</a:t>
            </a:r>
            <a:r>
              <a:rPr sz="3700" spc="407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писатель,</a:t>
            </a:r>
            <a:r>
              <a:rPr sz="3700" spc="407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поэт,</a:t>
            </a:r>
            <a:r>
              <a:rPr sz="3700" spc="407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художественный</a:t>
            </a:r>
            <a:r>
              <a:rPr sz="3700" spc="407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критик,</a:t>
            </a:r>
            <a:r>
              <a:rPr sz="3700" spc="407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обладавший</a:t>
            </a:r>
          </a:p>
          <a:p>
            <a:pPr marL="0" marR="0" algn="just">
              <a:lnSpc>
                <a:spcPct val="15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обостренным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чувством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справедливости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неравнодушием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к</a:t>
            </a:r>
            <a:r>
              <a:rPr sz="3700" spc="178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чужим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страданиям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.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Один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из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основоположников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жанра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новеллы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700" spc="62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литературе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Известен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читателям как автор «Лягушки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путешественницы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».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Всеволод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Михайлович родился 2 (14)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февраля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1855.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1883-м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вышло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произведение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«Красный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цветок»,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написанное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</a:t>
            </a:r>
            <a:r>
              <a:rPr sz="3700" spc="908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тогда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еще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мало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распространенном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жанре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новеллы.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Впоследствии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над</a:t>
            </a:r>
            <a:r>
              <a:rPr sz="3700" spc="1092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этим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жанром</a:t>
            </a:r>
            <a:r>
              <a:rPr sz="3700" spc="30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много</a:t>
            </a:r>
            <a:r>
              <a:rPr sz="3700" spc="30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работал</a:t>
            </a:r>
            <a:r>
              <a:rPr sz="3700" spc="30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Антон</a:t>
            </a:r>
            <a:r>
              <a:rPr sz="3700" spc="30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Чехов,</a:t>
            </a:r>
            <a:r>
              <a:rPr sz="3700" spc="303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являвшийся</a:t>
            </a:r>
            <a:r>
              <a:rPr sz="3700" spc="30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поклонником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творчества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Гаршина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.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048" y="1176710"/>
            <a:ext cx="17065896" cy="6708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Для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творчества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Гаршина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характерны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следующие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черты:</a:t>
            </a:r>
            <a:r>
              <a:rPr sz="3700" spc="224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простота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лаконичность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,</a:t>
            </a:r>
            <a:r>
              <a:rPr sz="3700" spc="223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отсутствие</a:t>
            </a:r>
            <a:r>
              <a:rPr sz="3700" spc="22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метафор</a:t>
            </a:r>
            <a:r>
              <a:rPr sz="3700" spc="22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и</a:t>
            </a:r>
            <a:r>
              <a:rPr sz="3700" spc="22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сравнений.</a:t>
            </a:r>
            <a:r>
              <a:rPr sz="3700" spc="2237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Большинство</a:t>
            </a:r>
            <a:r>
              <a:rPr sz="3700" spc="2236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его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произведений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написано в форме дневников, писем, исповедей.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Весной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1888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года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общественность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потрясло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сообщение</a:t>
            </a:r>
            <a:r>
              <a:rPr sz="3700" spc="196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о</a:t>
            </a:r>
            <a:r>
              <a:rPr sz="3700" spc="1959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Гаршине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EVEJSI+Noto Serif"/>
                <a:cs typeface="EVEJSI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EJSI+Noto Serif"/>
                <a:cs typeface="EVEJSI+Noto Serif"/>
              </a:rPr>
              <a:t>покончившем</a:t>
            </a:r>
            <a:r>
              <a:rPr sz="3700" dirty="0">
                <a:solidFill>
                  <a:srgbClr val="000000"/>
                </a:solidFill>
                <a:latin typeface="EVEJSI+Noto Serif"/>
                <a:cs typeface="EVEJSI+Noto Serif"/>
              </a:rPr>
              <a:t> жизнь самоубийством.</a:t>
            </a:r>
          </a:p>
        </p:txBody>
      </p:sp>
    </p:spTree>
    <p:extLst>
      <p:ext uri="{BB962C8B-B14F-4D97-AF65-F5344CB8AC3E}">
        <p14:creationId xmlns:p14="http://schemas.microsoft.com/office/powerpoint/2010/main" val="18312724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50567" y="1515959"/>
            <a:ext cx="8868891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692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Нина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Владимировна</a:t>
            </a:r>
          </a:p>
          <a:p>
            <a:pPr marL="2369492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JQOBEO+Noto Serif"/>
                <a:cs typeface="JQOBEO+Noto Serif"/>
              </a:rPr>
              <a:t>Гернет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-335458"/>
            <a:ext cx="17065896" cy="103593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Советский драматург, писатель, сказочник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Нина</a:t>
            </a:r>
            <a:r>
              <a:rPr sz="3800" spc="12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Владимировна</a:t>
            </a:r>
            <a:r>
              <a:rPr sz="3800" spc="126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родиласьꢀ9</a:t>
            </a:r>
            <a:r>
              <a:rPr sz="3800" spc="126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июля</a:t>
            </a:r>
            <a:r>
              <a:rPr sz="3800" spc="12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1899</a:t>
            </a:r>
            <a:r>
              <a:rPr sz="3800" spc="126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г.</a:t>
            </a:r>
            <a:r>
              <a:rPr sz="3800" spc="12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sz="3800" spc="126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детства</a:t>
            </a:r>
            <a:r>
              <a:rPr sz="3800" spc="1264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отличалась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неуёмной</a:t>
            </a:r>
            <a:r>
              <a:rPr sz="3800" spc="4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фантазией,</a:t>
            </a:r>
            <a:r>
              <a:rPr sz="3800" spc="48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рассказывая</a:t>
            </a:r>
            <a:r>
              <a:rPr sz="3800" spc="4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соседским</a:t>
            </a:r>
            <a:r>
              <a:rPr sz="3800" spc="4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детям</a:t>
            </a:r>
            <a:r>
              <a:rPr sz="3800" spc="4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страшные</a:t>
            </a:r>
            <a:r>
              <a:rPr sz="3800" spc="48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сказки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гимназии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она</a:t>
            </a:r>
            <a:r>
              <a:rPr sz="3800" spc="16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одна</a:t>
            </a:r>
            <a:r>
              <a:rPr sz="3800" spc="16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получала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пятёрки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у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словесника,</a:t>
            </a:r>
            <a:r>
              <a:rPr sz="3800" spc="16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который</a:t>
            </a:r>
            <a:r>
              <a:rPr sz="3800" spc="165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считал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,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что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женщины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неспособны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к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литературе,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только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для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Гернет</a:t>
            </a:r>
            <a:r>
              <a:rPr sz="3800" spc="8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делал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исключение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.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Первой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серьёзной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литературной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школой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было</a:t>
            </a:r>
            <a:r>
              <a:rPr sz="3800" spc="9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участие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Гернет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ныне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знаменитом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«Коллективе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поэтов»,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где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были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одобрены</a:t>
            </a:r>
            <a:r>
              <a:rPr sz="3800" spc="182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её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стихи.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ꢀ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604382"/>
            <a:ext cx="17065896" cy="9202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Окончив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режиссёрский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факультет,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была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направлена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на</a:t>
            </a:r>
            <a:r>
              <a:rPr sz="3800" spc="149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Ижорский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завод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руководителем,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ставила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«живую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газету»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—</a:t>
            </a:r>
            <a:r>
              <a:rPr sz="3800" spc="115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писала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очерк</a:t>
            </a:r>
            <a:r>
              <a:rPr sz="3800" spc="115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о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людях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216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делах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завода.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Ещё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1929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года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Гернет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вела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уроки</a:t>
            </a:r>
            <a:r>
              <a:rPr sz="3800" spc="217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драматургии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,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писала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сценки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и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пьески,</a:t>
            </a:r>
            <a:r>
              <a:rPr sz="3800" spc="32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а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1935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году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попробовала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силы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в</a:t>
            </a:r>
            <a:r>
              <a:rPr sz="3800" spc="319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кукольном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театре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. Кукольная драматургия стала ее </a:t>
            </a:r>
            <a:r>
              <a:rPr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профессией</a:t>
            </a: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.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Нина Владимировна </a:t>
            </a:r>
            <a:r>
              <a:rPr lang="ru-RU" sz="3800" dirty="0" err="1">
                <a:solidFill>
                  <a:srgbClr val="000000"/>
                </a:solidFill>
                <a:latin typeface="DDADOQ+Noto Serif"/>
                <a:cs typeface="DDADOQ+Noto Serif"/>
              </a:rPr>
              <a:t>Гернет</a:t>
            </a:r>
            <a:r>
              <a:rPr lang="ru-RU" sz="3800" dirty="0">
                <a:solidFill>
                  <a:srgbClr val="000000"/>
                </a:solidFill>
                <a:latin typeface="DDADOQ+Noto Serif"/>
                <a:cs typeface="DDADOQ+Noto Serif"/>
              </a:rPr>
              <a:t> умерла 1 апреля 1982 г.</a:t>
            </a:r>
          </a:p>
          <a:p>
            <a:pPr marL="0" marR="0" algn="just">
              <a:lnSpc>
                <a:spcPct val="200000"/>
              </a:lnSpc>
              <a:spcBef>
                <a:spcPts val="2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DDADOQ+Noto Serif"/>
                <a:cs typeface="DDADOQ+Noto Serif"/>
              </a:rPr>
              <a:t> ꢀ</a:t>
            </a:r>
          </a:p>
        </p:txBody>
      </p:sp>
    </p:spTree>
    <p:extLst>
      <p:ext uri="{BB962C8B-B14F-4D97-AF65-F5344CB8AC3E}">
        <p14:creationId xmlns:p14="http://schemas.microsoft.com/office/powerpoint/2010/main" val="996135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hlinkClick r:id="rId2"/>
          </p:cNvPr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1528" y="600646"/>
            <a:ext cx="17444943" cy="80459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Андерсен</a:t>
            </a:r>
            <a:r>
              <a:rPr sz="3800" spc="178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написал</a:t>
            </a:r>
            <a:r>
              <a:rPr sz="3800" spc="178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3342</a:t>
            </a:r>
            <a:r>
              <a:rPr sz="3800" spc="178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произведения,</a:t>
            </a:r>
            <a:r>
              <a:rPr sz="3800" spc="178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его</a:t>
            </a:r>
            <a:r>
              <a:rPr sz="3800" spc="1788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работ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ы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переведены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на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примерно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125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языков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800" spc="3405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представляют</a:t>
            </a:r>
            <a:r>
              <a:rPr sz="3800" spc="3406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собой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незыблемые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 уроки добродетели и жизненной стойкости.</a:t>
            </a:r>
          </a:p>
          <a:p>
            <a:pPr marL="0" marR="0" algn="just">
              <a:lnSpc>
                <a:spcPct val="200000"/>
              </a:lnSpc>
              <a:spcBef>
                <a:spcPts val="75"/>
              </a:spcBef>
              <a:spcAft>
                <a:spcPts val="0"/>
              </a:spcAft>
            </a:pP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Писатель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ночью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упал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с</a:t>
            </a:r>
            <a:r>
              <a:rPr sz="3800" spc="923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кровати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800" spc="923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травмировался.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Эта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травма</a:t>
            </a:r>
            <a:r>
              <a:rPr sz="3800" spc="924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стала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решающей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  <a:r>
              <a:rPr sz="3800" spc="2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его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судьбе.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Ганс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продержался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еще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3</a:t>
            </a:r>
            <a:r>
              <a:rPr sz="3800" spc="2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года,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но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так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и</a:t>
            </a:r>
            <a:r>
              <a:rPr sz="3800" spc="2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не</a:t>
            </a:r>
            <a:r>
              <a:rPr sz="3800" spc="20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смог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прийти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в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себя.</a:t>
            </a:r>
            <a:r>
              <a:rPr sz="3800" spc="1612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4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августа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(17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августа)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1875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года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–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этот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день</a:t>
            </a:r>
            <a:r>
              <a:rPr sz="3800" spc="1611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стал</a:t>
            </a:r>
            <a:r>
              <a:rPr lang="ru-RU" sz="3800" dirty="0">
                <a:solidFill>
                  <a:srgbClr val="000000"/>
                </a:solidFill>
                <a:latin typeface="SKKELR+Noto Serif"/>
                <a:cs typeface="SKKELR+Noto Serif"/>
              </a:rPr>
              <a:t> </a:t>
            </a:r>
            <a:r>
              <a:rPr sz="3800" dirty="0" err="1">
                <a:solidFill>
                  <a:srgbClr val="000000"/>
                </a:solidFill>
                <a:latin typeface="SKKELR+Noto Serif"/>
                <a:cs typeface="SKKELR+Noto Serif"/>
              </a:rPr>
              <a:t>последним</a:t>
            </a:r>
            <a:r>
              <a:rPr sz="3800" dirty="0">
                <a:solidFill>
                  <a:srgbClr val="000000"/>
                </a:solidFill>
                <a:latin typeface="SKKELR+Noto Serif"/>
                <a:cs typeface="SKKELR+Noto Serif"/>
              </a:rPr>
              <a:t> днем жизни знаменитого сказочника.</a:t>
            </a:r>
          </a:p>
        </p:txBody>
      </p:sp>
    </p:spTree>
    <p:extLst>
      <p:ext uri="{BB962C8B-B14F-4D97-AF65-F5344CB8AC3E}">
        <p14:creationId xmlns:p14="http://schemas.microsoft.com/office/powerpoint/2010/main" val="16624357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02253" y="1384908"/>
            <a:ext cx="7291127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9627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CPKCC+Noto Serif"/>
                <a:cs typeface="UCPKCC+Noto Serif"/>
              </a:rPr>
              <a:t>Зинаида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CPKCC+Noto Serif"/>
                <a:cs typeface="UCPKCC+Noto Serif"/>
              </a:rPr>
              <a:t>Николаевна</a:t>
            </a:r>
          </a:p>
          <a:p>
            <a:pPr marL="1094779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UCPKCC+Noto Serif"/>
                <a:cs typeface="UCPKCC+Noto Serif"/>
              </a:rPr>
              <a:t>Гиппиус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-29238"/>
            <a:ext cx="17281920" cy="8348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Появилась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на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свет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lang="ru-RU" sz="3650" spc="113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городе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Белеве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8</a:t>
            </a:r>
            <a:r>
              <a:rPr lang="ru-RU" sz="3650" spc="113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ноября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1869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года.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Стихи</a:t>
            </a:r>
            <a:r>
              <a:rPr lang="ru-RU" sz="3650" spc="1131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будущая поэтесса начала писать с семи лет.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</a:t>
            </a:r>
            <a:r>
              <a:rPr sz="3650" spc="366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1888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г.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под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псевдонимом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«З.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Г.»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выходят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ее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первые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произведения.</a:t>
            </a:r>
            <a:r>
              <a:rPr sz="3650" spc="36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Летом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того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же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года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она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познакомилась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Мережковским,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который</a:t>
            </a:r>
            <a:r>
              <a:rPr sz="3650" spc="477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впоследствии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изменит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 ее жизнь. Вскоре они поженились, и вместе прожили 52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года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Свои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стихи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sz="3650" spc="148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критические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публикации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Зинаида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Гиппиус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публиковала</a:t>
            </a:r>
            <a:r>
              <a:rPr sz="3650" spc="14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под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множеством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псевдонимов,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причём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мужских.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Чаще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других</a:t>
            </a:r>
            <a:r>
              <a:rPr sz="3650" spc="407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они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использовала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псевдоним</a:t>
            </a:r>
            <a:r>
              <a:rPr sz="3650" spc="6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“Антон</a:t>
            </a:r>
            <a:r>
              <a:rPr sz="3650" spc="692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Крайний”.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Но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публика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всё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равно</a:t>
            </a:r>
            <a:r>
              <a:rPr sz="3650" spc="69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знала,</a:t>
            </a:r>
          </a:p>
          <a:p>
            <a:pPr marL="0" marR="0" algn="just">
              <a:lnSpc>
                <a:spcPct val="150000"/>
              </a:lnSpc>
              <a:spcBef>
                <a:spcPts val="13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кто за ним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скрывается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3040" y="1245774"/>
            <a:ext cx="17065896" cy="6231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«Стихи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её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—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это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воплощение</a:t>
            </a:r>
            <a:r>
              <a:rPr sz="3650" spc="74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души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современного</a:t>
            </a:r>
            <a:r>
              <a:rPr sz="3650" spc="73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человека,</a:t>
            </a:r>
            <a:r>
              <a:rPr sz="3650" spc="74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расколотого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,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часто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бессильно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рефлективного,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но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вечно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порывающегося,</a:t>
            </a:r>
            <a:r>
              <a:rPr sz="3650" spc="3199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вечно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тревожного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,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ни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с</a:t>
            </a:r>
            <a:r>
              <a:rPr sz="3650" spc="2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чем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не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мирящегося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и</a:t>
            </a:r>
            <a:r>
              <a:rPr sz="3650" spc="23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ни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на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чём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не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успокаивающегося»,</a:t>
            </a:r>
            <a:r>
              <a:rPr sz="3650" spc="24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—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отмечал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 один </a:t>
            </a:r>
            <a:r>
              <a:rPr sz="3650" dirty="0" err="1">
                <a:solidFill>
                  <a:srgbClr val="000000"/>
                </a:solidFill>
                <a:latin typeface="UCPKCC+Noto Serif"/>
                <a:cs typeface="UCPKCC+Noto Serif"/>
              </a:rPr>
              <a:t>критик</a:t>
            </a:r>
            <a:r>
              <a:rPr sz="3650" dirty="0">
                <a:solidFill>
                  <a:srgbClr val="000000"/>
                </a:solidFill>
                <a:latin typeface="UCPKCC+Noto Serif"/>
                <a:cs typeface="UCPKCC+Noto Serif"/>
              </a:rPr>
              <a:t>.</a:t>
            </a:r>
            <a:r>
              <a:rPr lang="ru-RU" sz="3650" dirty="0">
                <a:solidFill>
                  <a:srgbClr val="000000"/>
                </a:solidFill>
                <a:latin typeface="UCPKCC+Noto Serif"/>
                <a:cs typeface="UCPKCC+Noto Serif"/>
              </a:rPr>
              <a:t> Зинаида Гиппиус умерла 9 сентября 1945 года, ей было 76.</a:t>
            </a:r>
          </a:p>
          <a:p>
            <a:pPr marL="0" marR="0">
              <a:lnSpc>
                <a:spcPts val="4969"/>
              </a:lnSpc>
              <a:spcBef>
                <a:spcPts val="130"/>
              </a:spcBef>
              <a:spcAft>
                <a:spcPts val="0"/>
              </a:spcAft>
            </a:pPr>
            <a:endParaRPr sz="3650" dirty="0">
              <a:solidFill>
                <a:srgbClr val="000000"/>
              </a:solidFill>
              <a:latin typeface="UCPKCC+Noto Serif"/>
              <a:cs typeface="UCPKCC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87163927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06375" y="1657369"/>
            <a:ext cx="895707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90762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KVMLK+Noto Serif"/>
                <a:cs typeface="OKVMLK+Noto Serif"/>
              </a:rPr>
              <a:t>Виктор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KVMLK+Noto Serif"/>
                <a:cs typeface="OKVMLK+Noto Serif"/>
              </a:rPr>
              <a:t>Владимирович</a:t>
            </a:r>
          </a:p>
          <a:p>
            <a:pPr marL="1597074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OKVMLK+Noto Serif"/>
                <a:cs typeface="OKVMLK+Noto Serif"/>
              </a:rPr>
              <a:t>Голявкин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744662"/>
            <a:ext cx="16849872" cy="6741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Родился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31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августа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1929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г.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Баку.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Отец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Владимир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Сергеевич</a:t>
            </a:r>
            <a:r>
              <a:rPr sz="3700" spc="1034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работал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преподавателем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музыки,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поэтому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доме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всегда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звучала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музыка,</a:t>
            </a:r>
            <a:r>
              <a:rPr sz="3700" spc="163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сыновей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учили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музыке.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Но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однажды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Виктор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нарисовал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карикатуры</a:t>
            </a:r>
            <a:r>
              <a:rPr sz="3700" spc="533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на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гостей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.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Тогда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отец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подарил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сыну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книгу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о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живописи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</a:t>
            </a:r>
            <a:r>
              <a:rPr sz="3700" spc="144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художниках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Виктор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прочитывал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все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книги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об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изобразительном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искусстве,</a:t>
            </a:r>
            <a:r>
              <a:rPr sz="3700" spc="62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которые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ему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 только удавалось найти, и сам постоянно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рисовал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Будущий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художник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узнаёт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жизнь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искусство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Востока,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это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его</a:t>
            </a:r>
            <a:r>
              <a:rPr sz="3700" spc="99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очень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обогащает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.</a:t>
            </a:r>
            <a:r>
              <a:rPr sz="3700" spc="687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endParaRPr sz="3700" dirty="0">
              <a:solidFill>
                <a:srgbClr val="000000"/>
              </a:solidFill>
              <a:latin typeface="OKVMLK+Noto Serif"/>
              <a:cs typeface="OKVMLK+Noto Serif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647056" y="-47556"/>
            <a:ext cx="16705856" cy="97520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Одновременно</a:t>
            </a:r>
            <a:r>
              <a:rPr sz="3700" spc="686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с</a:t>
            </a:r>
            <a:r>
              <a:rPr sz="3700" spc="686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живописными</a:t>
            </a:r>
            <a:r>
              <a:rPr sz="3700" spc="686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работами</a:t>
            </a:r>
            <a:r>
              <a:rPr sz="3700" spc="686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Голявкин</a:t>
            </a:r>
            <a:r>
              <a:rPr sz="3700" spc="686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создаёт</a:t>
            </a:r>
          </a:p>
          <a:p>
            <a:pPr marL="0" marR="0" algn="just">
              <a:lnSpc>
                <a:spcPct val="200000"/>
              </a:lnSpc>
              <a:spcBef>
                <a:spcPts val="136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короткие</a:t>
            </a:r>
            <a:r>
              <a:rPr sz="3700" spc="1061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рассказы.</a:t>
            </a:r>
            <a:r>
              <a:rPr sz="3700" spc="1062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Невозможность</a:t>
            </a:r>
            <a:r>
              <a:rPr sz="3700" spc="1061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публикации</a:t>
            </a:r>
            <a:r>
              <a:rPr sz="3700" spc="1061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не</a:t>
            </a:r>
            <a:r>
              <a:rPr sz="3700" spc="1061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вписывавшихся</a:t>
            </a:r>
            <a:r>
              <a:rPr sz="3700" spc="1061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официальную</a:t>
            </a:r>
            <a:r>
              <a:rPr sz="3700" spc="73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эстетику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сочинений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привела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к</a:t>
            </a:r>
            <a:r>
              <a:rPr sz="3700" spc="73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тому,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что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сначала</a:t>
            </a:r>
            <a:r>
              <a:rPr sz="3700" spc="74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стали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публиковать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 рассказы для детей в журналах «Костёр» и «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Мурзилка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».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В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1959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году,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когда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Голявкину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было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уже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тридцать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лет,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вышла</a:t>
            </a:r>
            <a:r>
              <a:rPr sz="3700" spc="1079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первая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книжка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 детских рассказов «Тетрадки под </a:t>
            </a:r>
            <a:r>
              <a:rPr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дождём</a:t>
            </a:r>
            <a:r>
              <a:rPr sz="3700" dirty="0">
                <a:solidFill>
                  <a:srgbClr val="000000"/>
                </a:solidFill>
                <a:latin typeface="OKVMLK+Noto Serif"/>
                <a:cs typeface="OKVMLK+Noto Serif"/>
              </a:rPr>
              <a:t>».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Умер Виктор </a:t>
            </a:r>
            <a:r>
              <a:rPr lang="ru-RU" sz="3700" dirty="0" err="1">
                <a:solidFill>
                  <a:srgbClr val="000000"/>
                </a:solidFill>
                <a:latin typeface="OKVMLK+Noto Serif"/>
                <a:cs typeface="OKVMLK+Noto Serif"/>
              </a:rPr>
              <a:t>Голявкин</a:t>
            </a:r>
            <a:r>
              <a:rPr lang="ru-RU" sz="3700" dirty="0">
                <a:solidFill>
                  <a:srgbClr val="000000"/>
                </a:solidFill>
                <a:latin typeface="OKVMLK+Noto Serif"/>
                <a:cs typeface="OKVMLK+Noto Serif"/>
              </a:rPr>
              <a:t> в Санкт-Петербурге 26 июля 2001 года.</a:t>
            </a:r>
          </a:p>
          <a:p>
            <a:pPr marL="0" marR="0">
              <a:lnSpc>
                <a:spcPts val="5038"/>
              </a:lnSpc>
              <a:spcBef>
                <a:spcPts val="13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OKVMLK+Noto Serif"/>
              <a:cs typeface="OKVMLK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2988097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924853" y="2394133"/>
            <a:ext cx="5111167" cy="3194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5553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Максим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EVGMES+Noto Serif"/>
                <a:cs typeface="EVGMES+Noto Serif"/>
              </a:rPr>
              <a:t>Горький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600646"/>
            <a:ext cx="17065896" cy="7809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Знаменитый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русский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писатель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и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драматург,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автор</a:t>
            </a:r>
            <a:r>
              <a:rPr sz="3700" spc="249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произведений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номинант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 на Нобелевскую премию в области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литературы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Родился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16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(28)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марта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1868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года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небогатой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семье</a:t>
            </a:r>
            <a:r>
              <a:rPr sz="3700" spc="80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столяра.</a:t>
            </a:r>
            <a:r>
              <a:rPr sz="3700" spc="80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Настоящее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имя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Максима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Горького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–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Алексей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Максимович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Пешков.</a:t>
            </a:r>
            <a:r>
              <a:rPr sz="3700" spc="1162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Родители</a:t>
            </a:r>
            <a:r>
              <a:rPr sz="3700" spc="1161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его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рано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умерли,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и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маленький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Алексей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жил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дедом.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Наставницей</a:t>
            </a:r>
            <a:r>
              <a:rPr sz="3700" spc="20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литературе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стала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его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бабушка,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которая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провела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внука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мир</a:t>
            </a:r>
            <a:r>
              <a:rPr sz="3700" spc="707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народной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поэзии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.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03040" y="240606"/>
            <a:ext cx="17137904" cy="929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Детство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Горького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прошло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жестких,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тяжелых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условиях.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ранних</a:t>
            </a:r>
            <a:r>
              <a:rPr sz="3700" spc="874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лет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будущий</a:t>
            </a:r>
            <a:r>
              <a:rPr sz="3700" spc="461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писатель</a:t>
            </a:r>
            <a:r>
              <a:rPr sz="3700" spc="461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был</a:t>
            </a:r>
            <a:r>
              <a:rPr sz="3700" spc="461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вынужден</a:t>
            </a:r>
            <a:r>
              <a:rPr sz="3700" spc="461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заниматься</a:t>
            </a:r>
            <a:r>
              <a:rPr sz="3700" spc="461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подработками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,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зарабатывая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 на жизнь чем только </a:t>
            </a:r>
            <a:r>
              <a:rPr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придется</a:t>
            </a:r>
            <a:r>
              <a:rPr sz="3700" dirty="0">
                <a:solidFill>
                  <a:srgbClr val="000000"/>
                </a:solidFill>
                <a:latin typeface="EVGMES+Noto Serif"/>
                <a:cs typeface="EVGMES+Noto Serif"/>
              </a:rPr>
              <a:t>.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 Первый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напечатанный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рассказ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Горького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«Макар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 err="1">
                <a:solidFill>
                  <a:srgbClr val="000000"/>
                </a:solidFill>
                <a:latin typeface="EVGMES+Noto Serif"/>
                <a:cs typeface="EVGMES+Noto Serif"/>
              </a:rPr>
              <a:t>Чудра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»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вышел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lang="ru-RU" sz="3700" spc="880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1892</a:t>
            </a:r>
          </a:p>
          <a:p>
            <a:pPr marL="0" marR="0" algn="just">
              <a:lnSpc>
                <a:spcPct val="200000"/>
              </a:lnSpc>
              <a:spcBef>
                <a:spcPts val="186"/>
              </a:spcBef>
              <a:spcAft>
                <a:spcPts val="0"/>
              </a:spcAft>
            </a:pP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году.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Затем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опубликованные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1898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году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сочинения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в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двух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томах</a:t>
            </a:r>
            <a:r>
              <a:rPr lang="ru-RU" sz="3700" spc="29" dirty="0">
                <a:solidFill>
                  <a:srgbClr val="000000"/>
                </a:solidFill>
                <a:latin typeface="EVGMES+Noto Serif"/>
                <a:cs typeface="EVGMES+Noto Serif"/>
              </a:rPr>
              <a:t> </a:t>
            </a:r>
            <a:r>
              <a:rPr lang="ru-RU" sz="3700" dirty="0">
                <a:solidFill>
                  <a:srgbClr val="000000"/>
                </a:solidFill>
                <a:latin typeface="EVGMES+Noto Serif"/>
                <a:cs typeface="EVGMES+Noto Serif"/>
              </a:rPr>
              <a:t>«Очерки и рассказы» принесли писателю известность. Умер Максим Горький 18 июня 1936 года в поселке Горки .</a:t>
            </a: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lang="ru-RU" sz="3700" dirty="0">
              <a:solidFill>
                <a:srgbClr val="000000"/>
              </a:solidFill>
              <a:latin typeface="EVGMES+Noto Serif"/>
              <a:cs typeface="EVGMES+Noto Serif"/>
            </a:endParaRPr>
          </a:p>
          <a:p>
            <a:pPr marL="0" marR="0">
              <a:lnSpc>
                <a:spcPts val="5038"/>
              </a:lnSpc>
              <a:spcBef>
                <a:spcPts val="186"/>
              </a:spcBef>
              <a:spcAft>
                <a:spcPts val="0"/>
              </a:spcAft>
            </a:pPr>
            <a:endParaRPr sz="3700" dirty="0">
              <a:solidFill>
                <a:srgbClr val="000000"/>
              </a:solidFill>
              <a:latin typeface="EVGMES+Noto Serif"/>
              <a:cs typeface="EVGMES+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16515980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74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31848" y="1129771"/>
            <a:ext cx="6956822" cy="4795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1595" marR="0">
              <a:lnSpc>
                <a:spcPts val="12256"/>
              </a:lnSpc>
              <a:spcBef>
                <a:spcPts val="0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Олег</a:t>
            </a:r>
          </a:p>
          <a:p>
            <a:pPr marL="0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Евгеньевич</a:t>
            </a:r>
          </a:p>
          <a:p>
            <a:pPr marL="409128" marR="0">
              <a:lnSpc>
                <a:spcPts val="12256"/>
              </a:lnSpc>
              <a:spcBef>
                <a:spcPts val="343"/>
              </a:spcBef>
              <a:spcAft>
                <a:spcPts val="0"/>
              </a:spcAft>
            </a:pPr>
            <a:r>
              <a:rPr sz="9000" dirty="0">
                <a:solidFill>
                  <a:srgbClr val="000000"/>
                </a:solidFill>
                <a:latin typeface="PKBKNQ+Noto Serif"/>
                <a:cs typeface="PKBKNQ+Noto Serif"/>
              </a:rPr>
              <a:t>Григорьев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Words>16447</Words>
  <Application>Microsoft Office PowerPoint</Application>
  <PresentationFormat>Произвольный</PresentationFormat>
  <Paragraphs>1214</Paragraphs>
  <Slides>343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343</vt:i4>
      </vt:variant>
    </vt:vector>
  </HeadingPairs>
  <TitlesOfParts>
    <vt:vector size="392" baseType="lpstr">
      <vt:lpstr>OWNQDO+Noto Serif</vt:lpstr>
      <vt:lpstr>IFLHEH+Noto Serif</vt:lpstr>
      <vt:lpstr>OUPMBC+Noto Serif</vt:lpstr>
      <vt:lpstr>DTLGDS+Noto Serif</vt:lpstr>
      <vt:lpstr>VVEQGL+Noto Serif</vt:lpstr>
      <vt:lpstr>HBJQSB+Noto Serif</vt:lpstr>
      <vt:lpstr>OTAPNI+Noto Serif</vt:lpstr>
      <vt:lpstr>DKMTVG+Noto Serif</vt:lpstr>
      <vt:lpstr>UIIQCH+Noto Serif</vt:lpstr>
      <vt:lpstr>GNCDFW+Noto Serif</vt:lpstr>
      <vt:lpstr>OKVMLK+Noto Serif</vt:lpstr>
      <vt:lpstr>DGQJDS+Noto Serif</vt:lpstr>
      <vt:lpstr>UEPBEF+Noto Serif</vt:lpstr>
      <vt:lpstr>GFGHNC+Noto Serif</vt:lpstr>
      <vt:lpstr>NTOFMG+Noto Serif</vt:lpstr>
      <vt:lpstr>DDADOQ+Noto Serif</vt:lpstr>
      <vt:lpstr>UCPKCC+Noto Serif</vt:lpstr>
      <vt:lpstr>FTSBLD+Noto Serif</vt:lpstr>
      <vt:lpstr>NOCHSR+Noto Serif</vt:lpstr>
      <vt:lpstr>TMBHEH+Noto Serif</vt:lpstr>
      <vt:lpstr>CWOLPQ+Noto Serif</vt:lpstr>
      <vt:lpstr>FACIQO+Noto Serif</vt:lpstr>
      <vt:lpstr>MIBCMJ+Noto Serif</vt:lpstr>
      <vt:lpstr>TINNPW+Noto Serif</vt:lpstr>
      <vt:lpstr>CWFMWD+Noto Serif</vt:lpstr>
      <vt:lpstr>EVGMES+Noto Serif</vt:lpstr>
      <vt:lpstr>LQBFOC+Noto Serif</vt:lpstr>
      <vt:lpstr>SKKELR+Noto Serif</vt:lpstr>
      <vt:lpstr>BWNNOE+Noto Serif</vt:lpstr>
      <vt:lpstr>EVEJSI+Noto Serif</vt:lpstr>
      <vt:lpstr>LMMEVG+Noto Serif</vt:lpstr>
      <vt:lpstr>RWNVIJ+Noto Serif</vt:lpstr>
      <vt:lpstr>BUQALJ+Noto Serif</vt:lpstr>
      <vt:lpstr>KRGMNH+Noto Serif</vt:lpstr>
      <vt:lpstr>BDMRJG+Noto Serif</vt:lpstr>
      <vt:lpstr>RKHLED+Noto Serif</vt:lpstr>
      <vt:lpstr>KMLOGU+Noto Serif</vt:lpstr>
      <vt:lpstr>AWFBUD+Noto Serif</vt:lpstr>
      <vt:lpstr>RBGLNK+Noto Serif</vt:lpstr>
      <vt:lpstr>JQOBEO+Noto Serif</vt:lpstr>
      <vt:lpstr>Calibri</vt:lpstr>
      <vt:lpstr>ADRKUO+Noto Serif</vt:lpstr>
      <vt:lpstr>JGKGBS+Noto Serif</vt:lpstr>
      <vt:lpstr>ABPLDV+Noto Serif</vt:lpstr>
      <vt:lpstr>QOKHCK+Noto Serif</vt:lpstr>
      <vt:lpstr>IQELBQ+Noto Serif</vt:lpstr>
      <vt:lpstr>PKBKNQ+Noto Serif</vt:lpstr>
      <vt:lpstr>IICMTR+Noto Serif</vt:lpstr>
      <vt:lpstr>Theme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bali001 mag053</cp:lastModifiedBy>
  <cp:revision>50</cp:revision>
  <dcterms:modified xsi:type="dcterms:W3CDTF">2024-09-11T12:14:49Z</dcterms:modified>
</cp:coreProperties>
</file>