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theme/themeOverride7.xml" ContentType="application/vnd.openxmlformats-officedocument.themeOverride+xml"/>
  <Override PartName="/ppt/charts/style2.xml" ContentType="application/vnd.ms-office.chart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heme/themeOverride5.xml" ContentType="application/vnd.openxmlformats-officedocument.themeOverr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heme/themeOverride3.xml" ContentType="application/vnd.openxmlformats-officedocument.themeOverr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charts/colors2.xml" ContentType="application/vnd.ms-office.chartcolorstyl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8.xml" ContentType="application/vnd.openxmlformats-officedocument.drawingml.chart+xml"/>
  <Override PartName="/ppt/charts/colors1.xml" ContentType="application/vnd.ms-office.chartcolorstyle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charts/style3.xml" ContentType="application/vnd.ms-office.chartstyle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theme/themeOverride8.xml" ContentType="application/vnd.openxmlformats-officedocument.themeOverride+xml"/>
  <Override PartName="/ppt/charts/style1.xml" ContentType="application/vnd.ms-office.chartstyl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Override6.xml" ContentType="application/vnd.openxmlformats-officedocument.themeOverrid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heme/themeOverride4.xml" ContentType="application/vnd.openxmlformats-officedocument.themeOverr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charts/colors3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11" r:id="rId2"/>
    <p:sldId id="312" r:id="rId3"/>
    <p:sldId id="282" r:id="rId4"/>
    <p:sldId id="291" r:id="rId5"/>
    <p:sldId id="270" r:id="rId6"/>
    <p:sldId id="308" r:id="rId7"/>
    <p:sldId id="295" r:id="rId8"/>
    <p:sldId id="296" r:id="rId9"/>
    <p:sldId id="297" r:id="rId10"/>
    <p:sldId id="309" r:id="rId11"/>
    <p:sldId id="310" r:id="rId12"/>
    <p:sldId id="301" r:id="rId13"/>
    <p:sldId id="303" r:id="rId14"/>
    <p:sldId id="305" r:id="rId15"/>
  </p:sldIdLst>
  <p:sldSz cx="9144000" cy="6858000" type="screen4x3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BEEFD"/>
    <a:srgbClr val="AEE4FC"/>
    <a:srgbClr val="D0F4FC"/>
    <a:srgbClr val="C1F0FB"/>
    <a:srgbClr val="A9EAF9"/>
    <a:srgbClr val="800000"/>
    <a:srgbClr val="FFFF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53" autoAdjust="0"/>
    <p:restoredTop sz="87857" autoAdjust="0"/>
  </p:normalViewPr>
  <p:slideViewPr>
    <p:cSldViewPr>
      <p:cViewPr varScale="1">
        <p:scale>
          <a:sx n="104" d="100"/>
          <a:sy n="104" d="100"/>
        </p:scale>
        <p:origin x="-84" y="-17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openxmlformats.org/officeDocument/2006/relationships/package" Target="../embeddings/_____Microsoft_Office_Excel1.xlsx"/><Relationship Id="rId1" Type="http://schemas.openxmlformats.org/officeDocument/2006/relationships/themeOverride" Target="../theme/themeOverride1.xml"/><Relationship Id="rId4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openxmlformats.org/officeDocument/2006/relationships/package" Target="../embeddings/_____Microsoft_Office_Excel2.xlsx"/><Relationship Id="rId1" Type="http://schemas.openxmlformats.org/officeDocument/2006/relationships/themeOverride" Target="../theme/themeOverride2.xml"/><Relationship Id="rId4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3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4.xlsx"/><Relationship Id="rId1" Type="http://schemas.openxmlformats.org/officeDocument/2006/relationships/themeOverride" Target="../theme/themeOverride4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5.xlsx"/><Relationship Id="rId1" Type="http://schemas.openxmlformats.org/officeDocument/2006/relationships/themeOverride" Target="../theme/themeOverride5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6.xlsx"/><Relationship Id="rId1" Type="http://schemas.openxmlformats.org/officeDocument/2006/relationships/themeOverride" Target="../theme/themeOverride6.xml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openxmlformats.org/officeDocument/2006/relationships/package" Target="../embeddings/_____Microsoft_Office_Excel7.xlsx"/><Relationship Id="rId1" Type="http://schemas.openxmlformats.org/officeDocument/2006/relationships/themeOverride" Target="../theme/themeOverride7.xml"/><Relationship Id="rId4" Type="http://schemas.microsoft.com/office/2011/relationships/chartStyle" Target="style3.xm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8.xlsx"/><Relationship Id="rId1" Type="http://schemas.openxmlformats.org/officeDocument/2006/relationships/themeOverride" Target="../theme/themeOverrid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depthPercent val="100"/>
      <c:perspective val="30"/>
    </c:view3D>
    <c:floor>
      <c:spPr>
        <a:noFill/>
        <a:ln>
          <a:noFill/>
        </a:ln>
        <a:effectLst/>
        <a:sp3d/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8.3871637051975437E-2"/>
          <c:y val="0.23904876859256713"/>
          <c:w val="0.90972218719282727"/>
          <c:h val="0.47057812785396752"/>
        </c:manualLayout>
      </c:layout>
      <c:pie3DChart>
        <c:varyColors val="1"/>
        <c:ser>
          <c:idx val="0"/>
          <c:order val="0"/>
          <c:spPr>
            <a:ln>
              <a:solidFill>
                <a:schemeClr val="tx1"/>
              </a:solidFill>
            </a:ln>
          </c:spPr>
          <c:dPt>
            <c:idx val="0"/>
            <c:spPr>
              <a:solidFill>
                <a:srgbClr val="0070C0"/>
              </a:solidFill>
              <a:ln w="25400">
                <a:solidFill>
                  <a:srgbClr val="0070C0"/>
                </a:solidFill>
              </a:ln>
              <a:effectLst/>
              <a:sp3d contourW="25400">
                <a:contourClr>
                  <a:srgbClr val="0070C0"/>
                </a:contourClr>
              </a:sp3d>
            </c:spPr>
          </c:dPt>
          <c:dPt>
            <c:idx val="1"/>
            <c:spPr>
              <a:solidFill>
                <a:srgbClr val="FF6699"/>
              </a:solidFill>
              <a:ln w="25400">
                <a:solidFill>
                  <a:srgbClr val="FF6699"/>
                </a:solidFill>
              </a:ln>
              <a:effectLst/>
              <a:sp3d contourW="25400">
                <a:contourClr>
                  <a:srgbClr val="FF6699"/>
                </a:contourClr>
              </a:sp3d>
            </c:spPr>
          </c:dPt>
          <c:dPt>
            <c:idx val="2"/>
            <c:spPr>
              <a:solidFill>
                <a:srgbClr val="92D050"/>
              </a:solidFill>
              <a:ln w="25400">
                <a:solidFill>
                  <a:srgbClr val="92D050"/>
                </a:solidFill>
              </a:ln>
              <a:effectLst/>
              <a:sp3d contourW="25400">
                <a:contourClr>
                  <a:srgbClr val="92D050"/>
                </a:contourClr>
              </a:sp3d>
            </c:spPr>
          </c:dPt>
          <c:dPt>
            <c:idx val="3"/>
            <c:spPr>
              <a:solidFill>
                <a:schemeClr val="accent4"/>
              </a:solidFill>
              <a:ln w="25400">
                <a:solidFill>
                  <a:schemeClr val="accent4"/>
                </a:solidFill>
              </a:ln>
              <a:effectLst/>
              <a:sp3d contourW="25400">
                <a:contourClr>
                  <a:schemeClr val="accent4"/>
                </a:contourClr>
              </a:sp3d>
            </c:spPr>
          </c:dPt>
          <c:dLbls>
            <c:dLbl>
              <c:idx val="0"/>
              <c:layout>
                <c:manualLayout>
                  <c:x val="2.330621172353458E-2"/>
                  <c:y val="-5.9660250801983382E-3"/>
                </c:manualLayout>
              </c:layout>
              <c:dLblPos val="bestFit"/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dLblPos val="bestFit"/>
            <c:showVal val="1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Лист1!$A$131:$A$134</c:f>
              <c:strCache>
                <c:ptCount val="4"/>
                <c:pt idx="0">
                  <c:v>15 лет</c:v>
                </c:pt>
                <c:pt idx="1">
                  <c:v>16 лет</c:v>
                </c:pt>
                <c:pt idx="2">
                  <c:v>17 лет</c:v>
                </c:pt>
                <c:pt idx="3">
                  <c:v>18 лет и старше</c:v>
                </c:pt>
              </c:strCache>
            </c:strRef>
          </c:cat>
          <c:val>
            <c:numRef>
              <c:f>Лист1!$B$131:$B$134</c:f>
              <c:numCache>
                <c:formatCode>0%</c:formatCode>
                <c:ptCount val="4"/>
                <c:pt idx="0">
                  <c:v>6.0000000000000039E-2</c:v>
                </c:pt>
                <c:pt idx="1">
                  <c:v>0.51</c:v>
                </c:pt>
                <c:pt idx="2">
                  <c:v>0.16000000000000011</c:v>
                </c:pt>
                <c:pt idx="3">
                  <c:v>0.27</c:v>
                </c:pt>
              </c:numCache>
            </c:numRef>
          </c:val>
        </c:ser>
        <c:dLbls>
          <c:showVal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2.7777777777777832E-2"/>
          <c:y val="0.73387212015164749"/>
          <c:w val="0.92601399825021857"/>
          <c:h val="0.21246500437445331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zero"/>
  </c:chart>
  <c:spPr>
    <a:solidFill>
      <a:schemeClr val="accent5">
        <a:lumMod val="40000"/>
        <a:lumOff val="60000"/>
      </a:schemeClr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7.1040463692038494E-2"/>
          <c:y val="0.22278275044679244"/>
          <c:w val="0.49179133858267715"/>
          <c:h val="0.67253516387374668"/>
        </c:manualLayout>
      </c:layout>
      <c:pieChart>
        <c:varyColors val="1"/>
        <c:ser>
          <c:idx val="0"/>
          <c:order val="0"/>
          <c:spPr>
            <a:scene3d>
              <a:camera prst="orthographicFront"/>
              <a:lightRig rig="threePt" dir="t"/>
            </a:scene3d>
            <a:sp3d/>
          </c:spPr>
          <c:explosion val="7"/>
          <c:dPt>
            <c:idx val="0"/>
            <c:spPr>
              <a:solidFill>
                <a:srgbClr val="0070C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/>
            </c:spPr>
          </c:dPt>
          <c:dPt>
            <c:idx val="1"/>
            <c:spPr>
              <a:solidFill>
                <a:srgbClr val="FF6699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/>
            </c:spPr>
          </c:dPt>
          <c:dPt>
            <c:idx val="2"/>
            <c:explosion val="13"/>
            <c:spPr>
              <a:solidFill>
                <a:srgbClr val="00B05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/>
            </c:spPr>
          </c:dPt>
          <c:dPt>
            <c:idx val="3"/>
            <c:explosion val="33"/>
            <c:spPr>
              <a:solidFill>
                <a:srgbClr val="7030A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/>
            </c:spPr>
          </c:dPt>
          <c:dLbls>
            <c:dLbl>
              <c:idx val="0"/>
              <c:layout>
                <c:manualLayout>
                  <c:x val="-0.14166666666666666"/>
                  <c:y val="-0.36087369420702792"/>
                </c:manualLayout>
              </c:layout>
              <c:dLblPos val="bestFit"/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.13333333333333341"/>
                  <c:y val="9.1168091168091214E-2"/>
                </c:manualLayout>
              </c:layout>
              <c:dLblPos val="bestFit"/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3.0555555555555572E-2"/>
                  <c:y val="-1.3888888888888926E-2"/>
                </c:manualLayout>
              </c:layout>
              <c:dLblPos val="bestFit"/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4.1666666666666623E-2"/>
                  <c:y val="-9.2592592592593004E-3"/>
                </c:manualLayout>
              </c:layout>
              <c:dLblPos val="bestFit"/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dLblPos val="outEnd"/>
            <c:showVal val="1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Лист1!$A$21:$D$21</c:f>
              <c:strCache>
                <c:ptCount val="4"/>
                <c:pt idx="0">
                  <c:v>Это мой личный выбор</c:v>
                </c:pt>
                <c:pt idx="1">
                  <c:v>Старшие члены семьи</c:v>
                </c:pt>
                <c:pt idx="2">
                  <c:v>Сверстники</c:v>
                </c:pt>
                <c:pt idx="3">
                  <c:v>Школьные учителя</c:v>
                </c:pt>
              </c:strCache>
            </c:strRef>
          </c:cat>
          <c:val>
            <c:numRef>
              <c:f>Лист1!$A$22:$D$22</c:f>
              <c:numCache>
                <c:formatCode>0%</c:formatCode>
                <c:ptCount val="4"/>
                <c:pt idx="0">
                  <c:v>0.77000000000000046</c:v>
                </c:pt>
                <c:pt idx="1">
                  <c:v>0.31000000000000022</c:v>
                </c:pt>
                <c:pt idx="2">
                  <c:v>1.0000000000000005E-2</c:v>
                </c:pt>
                <c:pt idx="3">
                  <c:v>2.0000000000000011E-2</c:v>
                </c:pt>
              </c:numCache>
            </c:numRef>
          </c:val>
        </c:ser>
        <c:dLbls/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56998337707786528"/>
          <c:y val="0.10634033993614046"/>
          <c:w val="0.40223884514435698"/>
          <c:h val="0.80665455279628551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zero"/>
  </c:chart>
  <c:spPr>
    <a:solidFill>
      <a:schemeClr val="accent5">
        <a:lumMod val="40000"/>
        <a:lumOff val="60000"/>
      </a:schemeClr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bar"/>
        <c:grouping val="clustered"/>
        <c:ser>
          <c:idx val="0"/>
          <c:order val="0"/>
          <c:spPr>
            <a:solidFill>
              <a:schemeClr val="accent1">
                <a:lumMod val="75000"/>
              </a:schemeClr>
            </a:solidFill>
            <a:ln>
              <a:solidFill>
                <a:schemeClr val="accent1">
                  <a:lumMod val="75000"/>
                </a:schemeClr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dLbls>
            <c:dLbl>
              <c:idx val="2"/>
              <c:layout>
                <c:manualLayout>
                  <c:x val="-2.0451788049907515E-3"/>
                  <c:y val="-1.1198050304816281E-2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720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Лист1!$A$4:$D$4</c:f>
              <c:strCache>
                <c:ptCount val="4"/>
                <c:pt idx="0">
                  <c:v>Высокая заработная плата</c:v>
                </c:pt>
                <c:pt idx="1">
                  <c:v>Личные способности</c:v>
                </c:pt>
                <c:pt idx="2">
                  <c:v>Возможность карьерного роста</c:v>
                </c:pt>
                <c:pt idx="3">
                  <c:v>Интерес к профессии</c:v>
                </c:pt>
              </c:strCache>
            </c:strRef>
          </c:cat>
          <c:val>
            <c:numRef>
              <c:f>Лист1!$A$5:$D$5</c:f>
              <c:numCache>
                <c:formatCode>0%</c:formatCode>
                <c:ptCount val="4"/>
                <c:pt idx="0">
                  <c:v>0.15000000000000011</c:v>
                </c:pt>
                <c:pt idx="1">
                  <c:v>0.14000000000000001</c:v>
                </c:pt>
                <c:pt idx="2">
                  <c:v>0.2100000000000001</c:v>
                </c:pt>
                <c:pt idx="3">
                  <c:v>0.81</c:v>
                </c:pt>
              </c:numCache>
            </c:numRef>
          </c:val>
        </c:ser>
        <c:dLbls>
          <c:showVal val="1"/>
        </c:dLbls>
        <c:gapWidth val="182"/>
        <c:axId val="105248256"/>
        <c:axId val="105249792"/>
      </c:barChart>
      <c:catAx>
        <c:axId val="105248256"/>
        <c:scaling>
          <c:orientation val="minMax"/>
        </c:scaling>
        <c:axPos val="l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105249792"/>
        <c:crosses val="autoZero"/>
        <c:auto val="1"/>
        <c:lblAlgn val="ctr"/>
        <c:lblOffset val="100"/>
      </c:catAx>
      <c:valAx>
        <c:axId val="105249792"/>
        <c:scaling>
          <c:orientation val="minMax"/>
        </c:scaling>
        <c:axPos val="b"/>
        <c:majorGridlines>
          <c:spPr>
            <a:ln w="9525" cap="flat" cmpd="sng" algn="ctr">
              <a:solidFill>
                <a:sysClr val="window" lastClr="FFFFFF">
                  <a:lumMod val="65000"/>
                </a:sys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ru-RU" sz="1400" dirty="0" smtClean="0">
                    <a:solidFill>
                      <a:schemeClr val="tx1"/>
                    </a:solidFill>
                    <a:latin typeface="+mn-lt"/>
                    <a:cs typeface="Times New Roman" panose="02020603050405020304" pitchFamily="18" charset="0"/>
                  </a:rPr>
                  <a:t>Доля респондентов по критериям ответа, %</a:t>
                </a:r>
                <a:endParaRPr lang="ru-RU" sz="1400" dirty="0">
                  <a:solidFill>
                    <a:schemeClr val="tx1"/>
                  </a:solidFill>
                  <a:latin typeface="+mn-lt"/>
                  <a:cs typeface="Times New Roman" panose="02020603050405020304" pitchFamily="18" charset="0"/>
                </a:endParaRPr>
              </a:p>
            </c:rich>
          </c:tx>
          <c:layout/>
          <c:spPr>
            <a:noFill/>
            <a:ln>
              <a:noFill/>
            </a:ln>
            <a:effectLst/>
          </c:spPr>
        </c:title>
        <c:numFmt formatCode="0%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05248256"/>
        <c:crosses val="autoZero"/>
        <c:crossBetween val="between"/>
      </c:valAx>
      <c:spPr>
        <a:solidFill>
          <a:schemeClr val="accent5">
            <a:lumMod val="60000"/>
            <a:lumOff val="40000"/>
          </a:schemeClr>
        </a:solidFill>
        <a:ln>
          <a:noFill/>
        </a:ln>
        <a:effectLst/>
      </c:spPr>
    </c:plotArea>
    <c:plotVisOnly val="1"/>
    <c:dispBlanksAs val="gap"/>
  </c:chart>
  <c:spPr>
    <a:solidFill>
      <a:schemeClr val="accent5">
        <a:lumMod val="40000"/>
        <a:lumOff val="60000"/>
      </a:schemeClr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bar"/>
        <c:grouping val="clustered"/>
        <c:ser>
          <c:idx val="2"/>
          <c:order val="0"/>
          <c:spPr>
            <a:solidFill>
              <a:srgbClr val="00B050"/>
            </a:solidFill>
            <a:ln>
              <a:solidFill>
                <a:srgbClr val="00B050"/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720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Лист1!$A$32:$A$35</c:f>
              <c:strCache>
                <c:ptCount val="4"/>
                <c:pt idx="0">
                  <c:v>Людей этой профессии уважают в обществе</c:v>
                </c:pt>
                <c:pt idx="1">
                  <c:v>Эта профессия современная</c:v>
                </c:pt>
                <c:pt idx="2">
                  <c:v>Эта профессия хорошо оплачивается</c:v>
                </c:pt>
                <c:pt idx="3">
                  <c:v>Хорошие условия работы</c:v>
                </c:pt>
              </c:strCache>
            </c:strRef>
          </c:cat>
          <c:val>
            <c:numRef>
              <c:f>Лист1!$D$32:$D$35</c:f>
              <c:numCache>
                <c:formatCode>0%</c:formatCode>
                <c:ptCount val="4"/>
                <c:pt idx="0">
                  <c:v>0.43000000000000022</c:v>
                </c:pt>
                <c:pt idx="1">
                  <c:v>0.25</c:v>
                </c:pt>
                <c:pt idx="2">
                  <c:v>0.30000000000000021</c:v>
                </c:pt>
                <c:pt idx="3">
                  <c:v>0.2900000000000002</c:v>
                </c:pt>
              </c:numCache>
            </c:numRef>
          </c:val>
        </c:ser>
        <c:dLbls>
          <c:showVal val="1"/>
        </c:dLbls>
        <c:gapWidth val="182"/>
        <c:axId val="106486784"/>
        <c:axId val="106566400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900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ru-RU"/>
                    </a:p>
                  </c:txPr>
                  <c:dLblPos val="outEnd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Лист1!$A$32:$A$35</c15:sqref>
                        </c15:formulaRef>
                      </c:ext>
                    </c:extLst>
                    <c:strCache>
                      <c:ptCount val="4"/>
                      <c:pt idx="0">
                        <c:v>Людей этой профессии уважают в обществе</c:v>
                      </c:pt>
                      <c:pt idx="1">
                        <c:v>Эта профессия современная</c:v>
                      </c:pt>
                      <c:pt idx="2">
                        <c:v>Эта профессия хорошо оплачивается</c:v>
                      </c:pt>
                      <c:pt idx="3">
                        <c:v>Хорошие условия работы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Лист1!$B$32:$B$35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</c15:ser>
            </c15:filteredBarSeries>
            <c15:filteredBarSeries>
              <c15:ser>
                <c:idx val="1"/>
                <c:order val="1"/>
                <c:spPr>
                  <a:solidFill>
                    <a:schemeClr val="accent2"/>
                  </a:solidFill>
                  <a:ln>
                    <a:noFill/>
                  </a:ln>
                  <a:effectLst/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900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ru-RU"/>
                    </a:p>
                  </c:txPr>
                  <c:dLblPos val="outEnd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Лист1!$A$32:$A$35</c15:sqref>
                        </c15:formulaRef>
                      </c:ext>
                    </c:extLst>
                    <c:strCache>
                      <c:ptCount val="4"/>
                      <c:pt idx="0">
                        <c:v>Людей этой профессии уважают в обществе</c:v>
                      </c:pt>
                      <c:pt idx="1">
                        <c:v>Эта профессия современная</c:v>
                      </c:pt>
                      <c:pt idx="2">
                        <c:v>Эта профессия хорошо оплачивается</c:v>
                      </c:pt>
                      <c:pt idx="3">
                        <c:v>Хорошие условия работы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Лист1!$C$32:$C$35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</c15:ser>
            </c15:filteredBarSeries>
          </c:ext>
        </c:extLst>
      </c:barChart>
      <c:catAx>
        <c:axId val="106486784"/>
        <c:scaling>
          <c:orientation val="minMax"/>
        </c:scaling>
        <c:axPos val="l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106566400"/>
        <c:crosses val="autoZero"/>
        <c:auto val="1"/>
        <c:lblAlgn val="ctr"/>
        <c:lblOffset val="100"/>
      </c:catAx>
      <c:valAx>
        <c:axId val="106566400"/>
        <c:scaling>
          <c:orientation val="minMax"/>
        </c:scaling>
        <c:axPos val="b"/>
        <c:majorGridlines>
          <c:spPr>
            <a:ln w="9525" cap="flat" cmpd="sng" algn="ctr">
              <a:solidFill>
                <a:sysClr val="window" lastClr="FFFFFF">
                  <a:lumMod val="65000"/>
                </a:sys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 sz="1400" dirty="0" smtClean="0">
                    <a:solidFill>
                      <a:schemeClr val="tx1"/>
                    </a:solidFill>
                    <a:latin typeface="+mn-lt"/>
                    <a:cs typeface="Times New Roman" panose="02020603050405020304" pitchFamily="18" charset="0"/>
                  </a:rPr>
                  <a:t>Доля респондентов по критериям ответа, %</a:t>
                </a:r>
                <a:endParaRPr lang="ru-RU" sz="1400" dirty="0">
                  <a:solidFill>
                    <a:schemeClr val="tx1"/>
                  </a:solidFill>
                  <a:latin typeface="+mn-lt"/>
                  <a:cs typeface="Times New Roman" panose="02020603050405020304" pitchFamily="18" charset="0"/>
                </a:endParaRPr>
              </a:p>
            </c:rich>
          </c:tx>
          <c:layout>
            <c:manualLayout>
              <c:xMode val="edge"/>
              <c:yMode val="edge"/>
              <c:x val="0.43077891282059272"/>
              <c:y val="0.92011979545030609"/>
            </c:manualLayout>
          </c:layout>
          <c:spPr>
            <a:noFill/>
            <a:ln>
              <a:noFill/>
            </a:ln>
            <a:effectLst/>
          </c:spPr>
        </c:title>
        <c:numFmt formatCode="0%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106486784"/>
        <c:crosses val="autoZero"/>
        <c:crossBetween val="between"/>
      </c:valAx>
      <c:spPr>
        <a:solidFill>
          <a:schemeClr val="accent5">
            <a:lumMod val="60000"/>
            <a:lumOff val="40000"/>
          </a:schemeClr>
        </a:solidFill>
        <a:ln>
          <a:noFill/>
        </a:ln>
        <a:effectLst/>
      </c:spPr>
    </c:plotArea>
    <c:plotVisOnly val="1"/>
    <c:dispBlanksAs val="gap"/>
  </c:chart>
  <c:spPr>
    <a:solidFill>
      <a:schemeClr val="accent5">
        <a:lumMod val="40000"/>
        <a:lumOff val="60000"/>
      </a:schemeClr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depthPercent val="100"/>
      <c:perspective val="30"/>
    </c:view3D>
    <c:floor>
      <c:spPr>
        <a:noFill/>
        <a:ln>
          <a:noFill/>
        </a:ln>
        <a:effectLst/>
        <a:sp3d/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8.3099804652334713E-2"/>
          <c:y val="8.7546961979160343E-2"/>
          <c:w val="0.82464487690429822"/>
          <c:h val="0.67560839137918927"/>
        </c:manualLayout>
      </c:layout>
      <c:pie3DChart>
        <c:varyColors val="1"/>
        <c:ser>
          <c:idx val="0"/>
          <c:order val="0"/>
          <c:dPt>
            <c:idx val="0"/>
            <c:spPr>
              <a:solidFill>
                <a:schemeClr val="accent1"/>
              </a:solidFill>
              <a:ln w="25400">
                <a:solidFill>
                  <a:srgbClr val="4F81BD"/>
                </a:solidFill>
              </a:ln>
              <a:effectLst/>
              <a:sp3d contourW="25400">
                <a:contourClr>
                  <a:srgbClr val="4F81BD"/>
                </a:contourClr>
              </a:sp3d>
            </c:spPr>
          </c:dPt>
          <c:dPt>
            <c:idx val="1"/>
            <c:spPr>
              <a:solidFill>
                <a:schemeClr val="accent2"/>
              </a:solidFill>
              <a:ln w="25400">
                <a:solidFill>
                  <a:srgbClr val="C0504D"/>
                </a:solidFill>
              </a:ln>
              <a:effectLst/>
              <a:sp3d contourW="25400">
                <a:contourClr>
                  <a:srgbClr val="C0504D"/>
                </a:contourClr>
              </a:sp3d>
            </c:spPr>
          </c:dPt>
          <c:dPt>
            <c:idx val="2"/>
            <c:spPr>
              <a:solidFill>
                <a:schemeClr val="accent3"/>
              </a:solidFill>
              <a:ln w="25400">
                <a:solidFill>
                  <a:srgbClr val="9BBB59"/>
                </a:solidFill>
              </a:ln>
              <a:effectLst/>
              <a:sp3d contourW="25400">
                <a:contourClr>
                  <a:srgbClr val="9BBB59"/>
                </a:contourClr>
              </a:sp3d>
            </c:spPr>
          </c:dPt>
          <c:dLbls>
            <c:dLbl>
              <c:idx val="0"/>
              <c:layout>
                <c:manualLayout>
                  <c:x val="-5.00000000000001E-2"/>
                  <c:y val="-0.34722222222222232"/>
                </c:manualLayout>
              </c:layout>
              <c:dLblPos val="bestFit"/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6000" tIns="19050" rIns="38100" bIns="7200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Val val="1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</c:ext>
            </c:extLst>
          </c:dLbls>
          <c:cat>
            <c:strRef>
              <c:f>Лист1!$A$46:$A$48</c:f>
              <c:strCache>
                <c:ptCount val="3"/>
                <c:pt idx="0">
                  <c:v>Да</c:v>
                </c:pt>
                <c:pt idx="1">
                  <c:v>Нет</c:v>
                </c:pt>
                <c:pt idx="2">
                  <c:v>Затрудняюсь ответить</c:v>
                </c:pt>
              </c:strCache>
            </c:strRef>
          </c:cat>
          <c:val>
            <c:numRef>
              <c:f>Лист1!$B$46:$B$48</c:f>
              <c:numCache>
                <c:formatCode>0%</c:formatCode>
                <c:ptCount val="3"/>
                <c:pt idx="0">
                  <c:v>0.93</c:v>
                </c:pt>
                <c:pt idx="1">
                  <c:v>6.0000000000000032E-2</c:v>
                </c:pt>
                <c:pt idx="2">
                  <c:v>1.0000000000000005E-2</c:v>
                </c:pt>
              </c:numCache>
            </c:numRef>
          </c:val>
        </c:ser>
        <c:dLbls>
          <c:showVal val="1"/>
        </c:dLbls>
      </c:pie3DChart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</c:chart>
  <c:spPr>
    <a:solidFill>
      <a:srgbClr val="4BACC6">
        <a:lumMod val="40000"/>
        <a:lumOff val="60000"/>
      </a:srgbClr>
    </a:solidFill>
    <a:ln>
      <a:noFill/>
    </a:ln>
    <a:effectLst/>
  </c:spPr>
  <c:txPr>
    <a:bodyPr/>
    <a:lstStyle/>
    <a:p>
      <a:pPr>
        <a:defRPr/>
      </a:pPr>
      <a:endParaRPr lang="ru-RU"/>
    </a:p>
  </c:txPr>
  <c:externalData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lrMapOvr bg1="lt1" tx1="dk1" bg2="lt2" tx2="dk2" accent1="accent1" accent2="accent2" accent3="accent3" accent4="accent4" accent5="accent5" accent6="accent6" hlink="hlink" folHlink="folHlink"/>
  <c:chart>
    <c:autoTitleDeleted val="1"/>
    <c:view3D>
      <c:perspective val="30"/>
    </c:view3D>
    <c:floor>
      <c:spPr>
        <a:noFill/>
        <a:ln>
          <a:noFill/>
        </a:ln>
        <a:effectLst/>
        <a:sp3d/>
      </c:spPr>
    </c:floor>
    <c:sideWall>
      <c:spPr>
        <a:solidFill>
          <a:srgbClr val="4BACC6">
            <a:lumMod val="60000"/>
            <a:lumOff val="40000"/>
          </a:srgbClr>
        </a:solidFill>
        <a:ln>
          <a:noFill/>
        </a:ln>
        <a:effectLst/>
        <a:sp3d/>
      </c:spPr>
    </c:sideWall>
    <c:backWall>
      <c:spPr>
        <a:solidFill>
          <a:srgbClr val="4BACC6">
            <a:lumMod val="60000"/>
            <a:lumOff val="40000"/>
          </a:srgbClr>
        </a:solidFill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48423454699961088"/>
          <c:y val="3.4330676221160615E-2"/>
          <c:w val="0.46072709855828425"/>
          <c:h val="0.79097785431248413"/>
        </c:manualLayout>
      </c:layout>
      <c:bar3DChart>
        <c:barDir val="bar"/>
        <c:grouping val="clustered"/>
        <c:ser>
          <c:idx val="0"/>
          <c:order val="0"/>
          <c:spPr>
            <a:gradFill flip="none" rotWithShape="1">
              <a:gsLst>
                <a:gs pos="0">
                  <a:srgbClr val="C0504D">
                    <a:lumMod val="40000"/>
                    <a:lumOff val="60000"/>
                  </a:srgbClr>
                </a:gs>
                <a:gs pos="46000">
                  <a:srgbClr val="C0504D">
                    <a:lumMod val="95000"/>
                    <a:lumOff val="5000"/>
                  </a:srgbClr>
                </a:gs>
                <a:gs pos="100000">
                  <a:srgbClr val="C0504D">
                    <a:lumMod val="60000"/>
                  </a:srgb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  <a:sp3d/>
          </c:spPr>
          <c:dLbls>
            <c:dLbl>
              <c:idx val="0"/>
              <c:layout>
                <c:manualLayout>
                  <c:x val="2.0145250573317754E-2"/>
                  <c:y val="-2.9394882050142578E-3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8313864157561529E-2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2.0145250573317685E-2"/>
                  <c:y val="-2.9394882050142578E-3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1.6482477741805383E-2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1800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Лист1!$N$61:$N$64</c:f>
              <c:strCache>
                <c:ptCount val="4"/>
                <c:pt idx="0">
                  <c:v>Высокая заработная плата</c:v>
                </c:pt>
                <c:pt idx="1">
                  <c:v>Есть возможность профессионального роста</c:v>
                </c:pt>
                <c:pt idx="2">
                  <c:v>Профессия востребована на рынке труда</c:v>
                </c:pt>
                <c:pt idx="3">
                  <c:v>Профессия имеет будущее</c:v>
                </c:pt>
              </c:strCache>
            </c:strRef>
          </c:cat>
          <c:val>
            <c:numRef>
              <c:f>Лист1!$O$61:$O$64</c:f>
              <c:numCache>
                <c:formatCode>0%</c:formatCode>
                <c:ptCount val="4"/>
                <c:pt idx="0">
                  <c:v>0.13</c:v>
                </c:pt>
                <c:pt idx="1">
                  <c:v>0.28000000000000008</c:v>
                </c:pt>
                <c:pt idx="2">
                  <c:v>0.55000000000000004</c:v>
                </c:pt>
                <c:pt idx="3">
                  <c:v>0.61000000000000021</c:v>
                </c:pt>
              </c:numCache>
            </c:numRef>
          </c:val>
        </c:ser>
        <c:dLbls>
          <c:showVal val="1"/>
        </c:dLbls>
        <c:gapWidth val="182"/>
        <c:shape val="box"/>
        <c:axId val="107044224"/>
        <c:axId val="107066496"/>
        <c:axId val="0"/>
      </c:bar3DChart>
      <c:catAx>
        <c:axId val="107044224"/>
        <c:scaling>
          <c:orientation val="minMax"/>
        </c:scaling>
        <c:axPos val="l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07066496"/>
        <c:crosses val="autoZero"/>
        <c:auto val="1"/>
        <c:lblAlgn val="ctr"/>
        <c:lblOffset val="100"/>
      </c:catAx>
      <c:valAx>
        <c:axId val="107066496"/>
        <c:scaling>
          <c:orientation val="minMax"/>
        </c:scaling>
        <c:axPos val="b"/>
        <c:majorGridlines>
          <c:spPr>
            <a:ln w="9525" cap="flat" cmpd="sng" algn="ctr">
              <a:solidFill>
                <a:sysClr val="window" lastClr="FFFFFF">
                  <a:lumMod val="65000"/>
                </a:sys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 sz="1400" dirty="0" smtClean="0">
                    <a:solidFill>
                      <a:schemeClr val="tx1"/>
                    </a:solidFill>
                  </a:rPr>
                  <a:t>Доля респондентов по критериям ответа, %</a:t>
                </a:r>
                <a:endParaRPr lang="ru-RU" sz="1400" dirty="0">
                  <a:solidFill>
                    <a:schemeClr val="tx1"/>
                  </a:solidFill>
                </a:endParaRPr>
              </a:p>
            </c:rich>
          </c:tx>
          <c:layout>
            <c:manualLayout>
              <c:xMode val="edge"/>
              <c:yMode val="edge"/>
              <c:x val="0.4622783666437873"/>
              <c:y val="0.9236165888975294"/>
            </c:manualLayout>
          </c:layout>
          <c:spPr>
            <a:noFill/>
            <a:ln>
              <a:noFill/>
            </a:ln>
            <a:effectLst/>
          </c:spPr>
        </c:title>
        <c:numFmt formatCode="0%" sourceLinked="1"/>
        <c:majorTickMark val="none"/>
        <c:tickLblPos val="nextTo"/>
        <c:spPr>
          <a:noFill/>
          <a:ln>
            <a:solidFill>
              <a:sysClr val="window" lastClr="FFFFFF">
                <a:lumMod val="65000"/>
              </a:sys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070442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solidFill>
      <a:srgbClr val="4BACC6">
        <a:lumMod val="40000"/>
        <a:lumOff val="60000"/>
      </a:srgbClr>
    </a:solidFill>
    <a:ln>
      <a:noFill/>
    </a:ln>
    <a:effectLst/>
  </c:spPr>
  <c:txPr>
    <a:bodyPr/>
    <a:lstStyle/>
    <a:p>
      <a:pPr>
        <a:defRPr/>
      </a:pPr>
      <a:endParaRPr lang="ru-RU"/>
    </a:p>
  </c:txPr>
  <c:externalData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5000022041394957"/>
          <c:y val="4.8511397800149979E-2"/>
          <c:w val="0.44214749463064018"/>
          <c:h val="0.74748904442648878"/>
        </c:manualLayout>
      </c:layout>
      <c:barChart>
        <c:barDir val="bar"/>
        <c:grouping val="clustered"/>
        <c:ser>
          <c:idx val="0"/>
          <c:order val="0"/>
          <c:spPr>
            <a:gradFill flip="none" rotWithShape="1">
              <a:gsLst>
                <a:gs pos="0">
                  <a:srgbClr val="F79646">
                    <a:lumMod val="40000"/>
                    <a:lumOff val="60000"/>
                  </a:srgbClr>
                </a:gs>
                <a:gs pos="36000">
                  <a:srgbClr val="F79646">
                    <a:lumMod val="95000"/>
                    <a:lumOff val="5000"/>
                  </a:srgbClr>
                </a:gs>
                <a:gs pos="100000">
                  <a:srgbClr val="F79646">
                    <a:lumMod val="60000"/>
                  </a:srgb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Лист1!$T$87:$T$91</c:f>
              <c:strCache>
                <c:ptCount val="5"/>
                <c:pt idx="0">
                  <c:v>Имеются вакантные рабочие места по смежным профессиям</c:v>
                </c:pt>
                <c:pt idx="1">
                  <c:v>Найти вакантное рабочее место очень сложно</c:v>
                </c:pt>
                <c:pt idx="2">
                  <c:v>Есть возможность создать частное предприятие</c:v>
                </c:pt>
                <c:pt idx="3">
                  <c:v>Такой информации не имею</c:v>
                </c:pt>
                <c:pt idx="4">
                  <c:v>Имеются вакантные рабочие места</c:v>
                </c:pt>
              </c:strCache>
            </c:strRef>
          </c:cat>
          <c:val>
            <c:numRef>
              <c:f>Лист1!$U$87:$U$91</c:f>
              <c:numCache>
                <c:formatCode>0%</c:formatCode>
                <c:ptCount val="5"/>
                <c:pt idx="0">
                  <c:v>7.0000000000000021E-2</c:v>
                </c:pt>
                <c:pt idx="1">
                  <c:v>8.0000000000000029E-2</c:v>
                </c:pt>
                <c:pt idx="2">
                  <c:v>0.23</c:v>
                </c:pt>
                <c:pt idx="3">
                  <c:v>0.28000000000000008</c:v>
                </c:pt>
                <c:pt idx="4">
                  <c:v>0.47000000000000008</c:v>
                </c:pt>
              </c:numCache>
            </c:numRef>
          </c:val>
        </c:ser>
        <c:dLbls>
          <c:showVal val="1"/>
        </c:dLbls>
        <c:gapWidth val="182"/>
        <c:axId val="107721472"/>
        <c:axId val="107723008"/>
      </c:barChart>
      <c:catAx>
        <c:axId val="107721472"/>
        <c:scaling>
          <c:orientation val="minMax"/>
        </c:scaling>
        <c:axPos val="l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07723008"/>
        <c:crosses val="autoZero"/>
        <c:auto val="1"/>
        <c:lblAlgn val="ctr"/>
        <c:lblOffset val="100"/>
      </c:catAx>
      <c:valAx>
        <c:axId val="107723008"/>
        <c:scaling>
          <c:orientation val="minMax"/>
        </c:scaling>
        <c:axPos val="b"/>
        <c:majorGridlines>
          <c:spPr>
            <a:ln w="9525" cap="flat" cmpd="sng" algn="ctr">
              <a:solidFill>
                <a:sysClr val="window" lastClr="FFFFFF">
                  <a:lumMod val="65000"/>
                </a:sys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 sz="1400" dirty="0" smtClean="0">
                    <a:solidFill>
                      <a:schemeClr val="tx1"/>
                    </a:solidFill>
                  </a:rPr>
                  <a:t>Доля респондентов по критериям ответа, %</a:t>
                </a:r>
                <a:endParaRPr lang="ru-RU" sz="1400" dirty="0">
                  <a:solidFill>
                    <a:schemeClr val="tx1"/>
                  </a:solidFill>
                </a:endParaRPr>
              </a:p>
            </c:rich>
          </c:tx>
          <c:layout>
            <c:manualLayout>
              <c:xMode val="edge"/>
              <c:yMode val="edge"/>
              <c:x val="0.46104639470422815"/>
              <c:y val="0.91306902557271052"/>
            </c:manualLayout>
          </c:layout>
          <c:spPr>
            <a:noFill/>
            <a:ln>
              <a:noFill/>
            </a:ln>
            <a:effectLst/>
          </c:spPr>
        </c:title>
        <c:numFmt formatCode="0%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077214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solidFill>
      <a:srgbClr val="4BACC6">
        <a:lumMod val="40000"/>
        <a:lumOff val="60000"/>
      </a:srgbClr>
    </a:solidFill>
    <a:ln>
      <a:noFill/>
    </a:ln>
    <a:effectLst/>
  </c:spPr>
  <c:txPr>
    <a:bodyPr/>
    <a:lstStyle/>
    <a:p>
      <a:pPr>
        <a:defRPr/>
      </a:pPr>
      <a:endParaRPr lang="ru-RU"/>
    </a:p>
  </c:txPr>
  <c:externalData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lrMapOvr bg1="lt1" tx1="dk1" bg2="lt2" tx2="dk2" accent1="accent1" accent2="accent2" accent3="accent3" accent4="accent4" accent5="accent5" accent6="accent6" hlink="hlink" folHlink="folHlink"/>
  <c:chart>
    <c:autoTitleDeleted val="1"/>
    <c:view3D>
      <c:depthPercent val="100"/>
      <c:rAngAx val="1"/>
    </c:view3D>
    <c:floor>
      <c:spPr>
        <a:noFill/>
        <a:ln>
          <a:noFill/>
        </a:ln>
        <a:effectLst/>
        <a:sp3d/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4910613698117825"/>
          <c:y val="4.0401694259006547E-2"/>
          <c:w val="0.43307865983022814"/>
          <c:h val="0.77029591032188083"/>
        </c:manualLayout>
      </c:layout>
      <c:bar3DChart>
        <c:barDir val="bar"/>
        <c:grouping val="clustered"/>
        <c:ser>
          <c:idx val="0"/>
          <c:order val="0"/>
          <c:spPr>
            <a:gradFill flip="none" rotWithShape="1">
              <a:gsLst>
                <a:gs pos="0">
                  <a:srgbClr val="4F81BD">
                    <a:lumMod val="33000"/>
                    <a:lumOff val="67000"/>
                  </a:srgbClr>
                </a:gs>
                <a:gs pos="46000">
                  <a:srgbClr val="4F81BD">
                    <a:lumMod val="95000"/>
                    <a:lumOff val="5000"/>
                  </a:srgbClr>
                </a:gs>
                <a:gs pos="100000">
                  <a:srgbClr val="4F81BD">
                    <a:lumMod val="60000"/>
                  </a:srgb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  <a:sp3d/>
          </c:spPr>
          <c:dLbls>
            <c:dLbl>
              <c:idx val="0"/>
              <c:layout>
                <c:manualLayout>
                  <c:x val="1.8324256814314967E-2"/>
                  <c:y val="-2.7516867081181914E-3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8324256814314901E-2"/>
                  <c:y val="-2.7516867081181914E-3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1.4659405451451972E-2"/>
                  <c:y val="-5.5033734162363828E-3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1.6491831132883474E-2"/>
                  <c:y val="-5.5033734162363828E-3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2.198910817717797E-2"/>
                  <c:y val="-8.2550601243545577E-3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1440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Лист1!$T$97:$T$101</c:f>
              <c:strCache>
                <c:ptCount val="5"/>
                <c:pt idx="0">
                  <c:v>Помощь государственных учреждений </c:v>
                </c:pt>
                <c:pt idx="1">
                  <c:v>Активность выпускника в поиске работы</c:v>
                </c:pt>
                <c:pt idx="2">
                  <c:v>Помощь колледжа в трудоустройстве выпускников</c:v>
                </c:pt>
                <c:pt idx="3">
                  <c:v>Наличие вакансий по получаемым профессиям</c:v>
                </c:pt>
                <c:pt idx="4">
                  <c:v>Хорошая профессиональная подготовка в колледже</c:v>
                </c:pt>
              </c:strCache>
            </c:strRef>
          </c:cat>
          <c:val>
            <c:numRef>
              <c:f>Лист1!$U$97:$U$101</c:f>
              <c:numCache>
                <c:formatCode>0%</c:formatCode>
                <c:ptCount val="5"/>
                <c:pt idx="0">
                  <c:v>9.0000000000000024E-2</c:v>
                </c:pt>
                <c:pt idx="1">
                  <c:v>0.17</c:v>
                </c:pt>
                <c:pt idx="2">
                  <c:v>0.23</c:v>
                </c:pt>
                <c:pt idx="3">
                  <c:v>0.33000000000000013</c:v>
                </c:pt>
                <c:pt idx="4">
                  <c:v>0.69000000000000017</c:v>
                </c:pt>
              </c:numCache>
            </c:numRef>
          </c:val>
          <c:shape val="cylinder"/>
        </c:ser>
        <c:dLbls>
          <c:showVal val="1"/>
        </c:dLbls>
        <c:shape val="box"/>
        <c:axId val="108106496"/>
        <c:axId val="108108032"/>
        <c:axId val="0"/>
      </c:bar3DChart>
      <c:catAx>
        <c:axId val="108106496"/>
        <c:scaling>
          <c:orientation val="minMax"/>
        </c:scaling>
        <c:axPos val="l"/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08108032"/>
        <c:crosses val="autoZero"/>
        <c:auto val="1"/>
        <c:lblAlgn val="ctr"/>
        <c:lblOffset val="100"/>
      </c:catAx>
      <c:valAx>
        <c:axId val="108108032"/>
        <c:scaling>
          <c:orientation val="minMax"/>
        </c:scaling>
        <c:axPos val="b"/>
        <c:majorGridlines>
          <c:spPr>
            <a:ln w="9525" cap="flat" cmpd="sng" algn="ctr">
              <a:solidFill>
                <a:sysClr val="window" lastClr="FFFFFF">
                  <a:lumMod val="65000"/>
                </a:sys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 sz="1400" dirty="0" smtClean="0">
                    <a:solidFill>
                      <a:schemeClr val="tx1"/>
                    </a:solidFill>
                  </a:rPr>
                  <a:t>Доля респондентов по критериям ответа, %</a:t>
                </a:r>
                <a:endParaRPr lang="ru-RU" sz="1400" dirty="0">
                  <a:solidFill>
                    <a:schemeClr val="tx1"/>
                  </a:solidFill>
                </a:endParaRPr>
              </a:p>
            </c:rich>
          </c:tx>
          <c:layout>
            <c:manualLayout>
              <c:xMode val="edge"/>
              <c:yMode val="edge"/>
              <c:x val="0.43501632534656653"/>
              <c:y val="0.90677887642113875"/>
            </c:manualLayout>
          </c:layout>
          <c:spPr>
            <a:noFill/>
            <a:ln>
              <a:noFill/>
            </a:ln>
            <a:effectLst/>
          </c:spPr>
        </c:title>
        <c:numFmt formatCode="0%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081064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solidFill>
      <a:schemeClr val="accent5">
        <a:lumMod val="40000"/>
        <a:lumOff val="60000"/>
      </a:schemeClr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2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9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9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9E0F66-CA57-4F73-A8C5-6738D64250DC}" type="datetimeFigureOut">
              <a:rPr lang="ru-RU" smtClean="0"/>
              <a:pPr/>
              <a:t>12.09.2018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8185"/>
            <a:ext cx="2971800" cy="499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9448185"/>
            <a:ext cx="2971800" cy="499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4A0340-E131-4D18-8A69-329DE29573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305277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A92F46-45B8-4C33-B872-FA9C8ED53E76}" type="datetimeFigureOut">
              <a:rPr lang="ru-RU" smtClean="0"/>
              <a:pPr/>
              <a:t>12.09.2018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30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24956"/>
            <a:ext cx="5486400" cy="44762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DDFD7F-3199-46B9-A313-114A5525C1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347664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DDFD7F-3199-46B9-A313-114A5525C1D0}" type="slidenum">
              <a:rPr lang="ru-RU" smtClean="0">
                <a:solidFill>
                  <a:prstClr val="black"/>
                </a:solidFill>
              </a:rPr>
              <a:pPr/>
              <a:t>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527804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DDFD7F-3199-46B9-A313-114A5525C1D0}" type="slidenum">
              <a:rPr lang="ru-RU" smtClean="0">
                <a:solidFill>
                  <a:prstClr val="black"/>
                </a:solidFill>
              </a:rPr>
              <a:pPr/>
              <a:t>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336049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DDFD7F-3199-46B9-A313-114A5525C1D0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311999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DDFD7F-3199-46B9-A313-114A5525C1D0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043358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049A4-98A9-4EA6-9CF9-D86F6D5FEF3B}" type="datetimeFigureOut">
              <a:rPr lang="ru-RU" smtClean="0"/>
              <a:pPr/>
              <a:t>12.09.2018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13E90-D0D3-46B9-8235-0841556BE1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pull/>
      </p:transition>
    </mc:Choice>
    <mc:Fallback>
      <p:transition spd="slow">
        <p:pull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049A4-98A9-4EA6-9CF9-D86F6D5FEF3B}" type="datetimeFigureOut">
              <a:rPr lang="ru-RU" smtClean="0"/>
              <a:pPr/>
              <a:t>12.09.2018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13E90-D0D3-46B9-8235-0841556BE1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pull/>
      </p:transition>
    </mc:Choice>
    <mc:Fallback>
      <p:transition spd="slow">
        <p:pull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049A4-98A9-4EA6-9CF9-D86F6D5FEF3B}" type="datetimeFigureOut">
              <a:rPr lang="ru-RU" smtClean="0"/>
              <a:pPr/>
              <a:t>12.09.2018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13E90-D0D3-46B9-8235-0841556BE1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pull/>
      </p:transition>
    </mc:Choice>
    <mc:Fallback>
      <p:transition spd="slow">
        <p:pull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049A4-98A9-4EA6-9CF9-D86F6D5FEF3B}" type="datetimeFigureOut">
              <a:rPr lang="ru-RU" smtClean="0"/>
              <a:pPr/>
              <a:t>12.09.2018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13E90-D0D3-46B9-8235-0841556BE1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pull/>
      </p:transition>
    </mc:Choice>
    <mc:Fallback>
      <p:transition spd="slow">
        <p:pull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049A4-98A9-4EA6-9CF9-D86F6D5FEF3B}" type="datetimeFigureOut">
              <a:rPr lang="ru-RU" smtClean="0"/>
              <a:pPr/>
              <a:t>12.09.2018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13E90-D0D3-46B9-8235-0841556BE1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pull/>
      </p:transition>
    </mc:Choice>
    <mc:Fallback>
      <p:transition spd="slow">
        <p:pull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049A4-98A9-4EA6-9CF9-D86F6D5FEF3B}" type="datetimeFigureOut">
              <a:rPr lang="ru-RU" smtClean="0"/>
              <a:pPr/>
              <a:t>12.09.2018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13E90-D0D3-46B9-8235-0841556BE1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pull/>
      </p:transition>
    </mc:Choice>
    <mc:Fallback>
      <p:transition spd="slow">
        <p:pull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049A4-98A9-4EA6-9CF9-D86F6D5FEF3B}" type="datetimeFigureOut">
              <a:rPr lang="ru-RU" smtClean="0"/>
              <a:pPr/>
              <a:t>12.09.2018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13E90-D0D3-46B9-8235-0841556BE1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pull/>
      </p:transition>
    </mc:Choice>
    <mc:Fallback>
      <p:transition spd="slow">
        <p:pull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049A4-98A9-4EA6-9CF9-D86F6D5FEF3B}" type="datetimeFigureOut">
              <a:rPr lang="ru-RU" smtClean="0"/>
              <a:pPr/>
              <a:t>12.09.2018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13E90-D0D3-46B9-8235-0841556BE1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pull/>
      </p:transition>
    </mc:Choice>
    <mc:Fallback>
      <p:transition spd="slow">
        <p:pull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049A4-98A9-4EA6-9CF9-D86F6D5FEF3B}" type="datetimeFigureOut">
              <a:rPr lang="ru-RU" smtClean="0"/>
              <a:pPr/>
              <a:t>12.09.2018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13E90-D0D3-46B9-8235-0841556BE1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pull/>
      </p:transition>
    </mc:Choice>
    <mc:Fallback>
      <p:transition spd="slow">
        <p:pull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049A4-98A9-4EA6-9CF9-D86F6D5FEF3B}" type="datetimeFigureOut">
              <a:rPr lang="ru-RU" smtClean="0"/>
              <a:pPr/>
              <a:t>12.09.2018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13E90-D0D3-46B9-8235-0841556BE1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pull/>
      </p:transition>
    </mc:Choice>
    <mc:Fallback>
      <p:transition spd="slow">
        <p:pull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049A4-98A9-4EA6-9CF9-D86F6D5FEF3B}" type="datetimeFigureOut">
              <a:rPr lang="ru-RU" smtClean="0"/>
              <a:pPr/>
              <a:t>12.09.2018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13E90-D0D3-46B9-8235-0841556BE1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pull/>
      </p:transition>
    </mc:Choice>
    <mc:Fallback>
      <p:transition spd="slow">
        <p:pull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75000"/>
              </a:schemeClr>
            </a:gs>
            <a:gs pos="45000">
              <a:schemeClr val="accent1">
                <a:lumMod val="45000"/>
                <a:lumOff val="55000"/>
              </a:schemeClr>
            </a:gs>
            <a:gs pos="77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F049A4-98A9-4EA6-9CF9-D86F6D5FEF3B}" type="datetimeFigureOut">
              <a:rPr lang="ru-RU" smtClean="0"/>
              <a:pPr/>
              <a:t>12.09.2018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313E90-D0D3-46B9-8235-0841556BE1A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500">
        <p:pull/>
      </p:transition>
    </mc:Choice>
    <mc:Fallback>
      <p:transition spd="slow">
        <p:pull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jpe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3.pn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6.jpeg"/><Relationship Id="rId5" Type="http://schemas.openxmlformats.org/officeDocument/2006/relationships/image" Target="../media/image35.png"/><Relationship Id="rId4" Type="http://schemas.openxmlformats.org/officeDocument/2006/relationships/image" Target="../media/image3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8.pn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chart" Target="../charts/char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6" Type="http://schemas.openxmlformats.org/officeDocument/2006/relationships/chart" Target="../charts/char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chart" Target="../charts/char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55093" y="2556654"/>
            <a:ext cx="2467049" cy="174310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720000">
            <a:off x="210888" y="707348"/>
            <a:ext cx="2518291" cy="1677221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6" name="Подзаголовок 2"/>
          <p:cNvSpPr txBox="1">
            <a:spLocks/>
          </p:cNvSpPr>
          <p:nvPr/>
        </p:nvSpPr>
        <p:spPr>
          <a:xfrm>
            <a:off x="-6102" y="12080"/>
            <a:ext cx="9144000" cy="36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75000"/>
              </a:schemeClr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ru-RU" sz="1800" b="1" dirty="0">
                <a:solidFill>
                  <a:schemeClr val="accent5">
                    <a:lumMod val="50000"/>
                  </a:schemeClr>
                </a:solidFill>
                <a:latin typeface="+mj-lt"/>
                <a:cs typeface="Arial" panose="020B0604020202020204" pitchFamily="34" charset="0"/>
              </a:rPr>
              <a:t>Учебно-исследовательская конференция студентов «Наука. Здоровье. Профилактика»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+mj-lt"/>
              <a:cs typeface="Arial" panose="020B060402020202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-660000">
            <a:off x="205814" y="2861331"/>
            <a:ext cx="2455890" cy="1381438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60592" y="922898"/>
            <a:ext cx="5010612" cy="5010612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-660000">
            <a:off x="234123" y="4659593"/>
            <a:ext cx="2205397" cy="1654047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-540000">
            <a:off x="6576597" y="630314"/>
            <a:ext cx="2245528" cy="1495557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-480000">
            <a:off x="6414678" y="4837919"/>
            <a:ext cx="2569369" cy="1382541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2" name="Подзаголовок 2"/>
          <p:cNvSpPr txBox="1">
            <a:spLocks/>
          </p:cNvSpPr>
          <p:nvPr/>
        </p:nvSpPr>
        <p:spPr>
          <a:xfrm>
            <a:off x="0" y="6484328"/>
            <a:ext cx="9137898" cy="36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75000"/>
              </a:schemeClr>
            </a:solidFill>
          </a:ln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       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ГПОУ «Читинский медицинский колледж», 2017                                          Всего 14 слайдов         1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9" cstate="print"/>
          <a:srcRect r="87333"/>
          <a:stretch/>
        </p:blipFill>
        <p:spPr>
          <a:xfrm>
            <a:off x="22261" y="6498674"/>
            <a:ext cx="326593" cy="332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492343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73667" y="780949"/>
            <a:ext cx="8230781" cy="95410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>
                <a:solidFill>
                  <a:srgbClr val="000000"/>
                </a:solidFill>
                <a:cs typeface="Times New Roman" panose="02020603050405020304" pitchFamily="18" charset="0"/>
              </a:rPr>
              <a:t>Почему Вы считаете, что выбранное Вами направление обучения является престижным?</a:t>
            </a:r>
            <a:endParaRPr lang="ru-RU" sz="2800" dirty="0">
              <a:solidFill>
                <a:prstClr val="black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-6102" y="12080"/>
            <a:ext cx="9144000" cy="36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75000"/>
              </a:schemeClr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ru-RU" sz="1800" b="1" dirty="0">
                <a:solidFill>
                  <a:schemeClr val="accent5">
                    <a:lumMod val="50000"/>
                  </a:schemeClr>
                </a:solidFill>
                <a:latin typeface="+mj-lt"/>
                <a:cs typeface="Arial" panose="020B0604020202020204" pitchFamily="34" charset="0"/>
              </a:rPr>
              <a:t>Учебно-исследовательская конференция студентов «Наука. Здоровье. Профилактика»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+mj-lt"/>
              <a:cs typeface="Arial" panose="020B0604020202020204" pitchFamily="34" charset="0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0" y="6484328"/>
            <a:ext cx="9144000" cy="36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75000"/>
              </a:schemeClr>
            </a:solidFill>
          </a:ln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       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ГПОУ «Читинский медицинский колледж», 2017                                          Всего 14 слайдов         10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/>
          <a:srcRect r="87333"/>
          <a:stretch/>
        </p:blipFill>
        <p:spPr>
          <a:xfrm>
            <a:off x="22261" y="6498674"/>
            <a:ext cx="326593" cy="332656"/>
          </a:xfrm>
          <a:prstGeom prst="rect">
            <a:avLst/>
          </a:prstGeom>
        </p:spPr>
      </p:pic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085731899"/>
              </p:ext>
            </p:extLst>
          </p:nvPr>
        </p:nvGraphicFramePr>
        <p:xfrm>
          <a:off x="373667" y="1988840"/>
          <a:ext cx="6934637" cy="4320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7" name="Picture 8" descr="&amp;Kcy;&amp;acy;&amp;rcy;&amp;tcy;&amp;icy;&amp;ncy;&amp;kcy;&amp;icy; &amp;pcy;&amp;ocy; &amp;zcy;&amp;acy;&amp;pcy;&amp;rcy;&amp;ocy;&amp;scy;&amp;ucy; &amp;fcy;&amp;ocy;&amp;tcy;&amp;ocy; &amp;pcy;&amp;ocy;&amp;icy;&amp;scy;&amp;kcy; &amp;rcy;&amp;acy;&amp;bcy;&amp;ocy;&amp;tcy;&amp;ycy;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560000">
            <a:off x="6605886" y="2028928"/>
            <a:ext cx="2225983" cy="2237113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0" descr="&amp;Kcy;&amp;acy;&amp;rcy;&amp;tcy;&amp;icy;&amp;ncy;&amp;kcy;&amp;icy; &amp;pcy;&amp;ocy; &amp;zcy;&amp;acy;&amp;pcy;&amp;rcy;&amp;ocy;&amp;scy;&amp;ucy; &amp;fcy;&amp;ocy;&amp;tcy;&amp;ocy; &amp;pcy;&amp;rcy;&amp;ocy;&amp;fcy;&amp;iecy;&amp;scy;&amp;scy;&amp;icy;&amp;ocy;&amp;ncy;&amp;acy;&amp;lcy;&amp;softcy;&amp;ncy;&amp;ycy;&amp;jcy; &amp;rcy;&amp;ocy;&amp;scy;&amp;tcy;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2280" y="4509120"/>
            <a:ext cx="1934844" cy="1692989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799646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125665766"/>
              </p:ext>
            </p:extLst>
          </p:nvPr>
        </p:nvGraphicFramePr>
        <p:xfrm>
          <a:off x="369733" y="1841949"/>
          <a:ext cx="6578531" cy="43959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369733" y="569192"/>
            <a:ext cx="8230781" cy="95410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0000"/>
                </a:solidFill>
                <a:cs typeface="Times New Roman" panose="02020603050405020304" pitchFamily="18" charset="0"/>
              </a:rPr>
              <a:t>Какие существуют возможности получить работу по Вашей будущей профессии в Вашем регионе</a:t>
            </a:r>
            <a:r>
              <a:rPr lang="ru-RU" sz="2800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?</a:t>
            </a:r>
            <a:endParaRPr lang="ru-RU" sz="2800" b="1" dirty="0">
              <a:solidFill>
                <a:prstClr val="black"/>
              </a:solidFill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-6102" y="12080"/>
            <a:ext cx="9144000" cy="36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75000"/>
              </a:schemeClr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800" b="1" dirty="0">
                <a:solidFill>
                  <a:srgbClr val="4BACC6">
                    <a:lumMod val="50000"/>
                  </a:srgbClr>
                </a:solidFill>
                <a:cs typeface="Arial" panose="020B0604020202020204" pitchFamily="34" charset="0"/>
              </a:rPr>
              <a:t>Учебно-исследовательская конференция студентов «Наука. Здоровье. Профилактика»</a:t>
            </a: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0" y="6484328"/>
            <a:ext cx="9144000" cy="36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75000"/>
              </a:schemeClr>
            </a:solidFill>
          </a:ln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ru-RU" sz="1800" b="1" dirty="0" smtClean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</a:t>
            </a:r>
            <a:r>
              <a:rPr lang="ru-RU" sz="1800" b="1" dirty="0" smtClean="0">
                <a:solidFill>
                  <a:srgbClr val="4BACC6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ГПОУ «Читинский медицинский колледж», 2017                                          Всего 14 слайдов         11</a:t>
            </a:r>
            <a:endParaRPr lang="ru-RU" sz="1800" b="1" dirty="0">
              <a:solidFill>
                <a:srgbClr val="4BACC6">
                  <a:lumMod val="5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/>
          <a:srcRect r="87333"/>
          <a:stretch/>
        </p:blipFill>
        <p:spPr>
          <a:xfrm>
            <a:off x="22261" y="6498674"/>
            <a:ext cx="326593" cy="332656"/>
          </a:xfrm>
          <a:prstGeom prst="rect">
            <a:avLst/>
          </a:prstGeom>
        </p:spPr>
      </p:pic>
      <p:pic>
        <p:nvPicPr>
          <p:cNvPr id="4098" name="Picture 2" descr="&amp;Kcy;&amp;acy;&amp;rcy;&amp;tcy;&amp;icy;&amp;ncy;&amp;kcy;&amp;icy; &amp;pcy;&amp;ocy; &amp;zcy;&amp;acy;&amp;pcy;&amp;rcy;&amp;ocy;&amp;scy;&amp;ucy; &amp;fcy;&amp;ocy;&amp;tcy;&amp;ocy; &amp;bcy;&amp;icy;&amp;zcy;&amp;ncy;&amp;iecy;&amp;scy; &amp;vcy; &amp;mcy;&amp;iecy;&amp;dcy;&amp;icy;&amp;tscy;&amp;icy;&amp;ncy;&amp;iecy;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60378" y="3098004"/>
            <a:ext cx="2495077" cy="1512168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&amp;Kcy;&amp;acy;&amp;rcy;&amp;tcy;&amp;icy;&amp;ncy;&amp;kcy;&amp;icy; &amp;pcy;&amp;ocy; &amp;zcy;&amp;acy;&amp;pcy;&amp;rcy;&amp;ocy;&amp;scy;&amp;ucy; &amp;fcy;&amp;ocy;&amp;tcy;&amp;ocy; &amp;vcy;&amp;ycy;&amp;bcy;&amp;ocy;&amp;rcy; &amp;pcy;&amp;rcy;&amp;ocy;&amp;fcy;&amp;iecy;&amp;scy;&amp;scy;&amp;icy;&amp;icy;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4687665"/>
            <a:ext cx="1440160" cy="1070150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268032" y="1848193"/>
            <a:ext cx="1552439" cy="1076751"/>
          </a:xfrm>
          <a:prstGeom prst="rect">
            <a:avLst/>
          </a:prstGeom>
          <a:effectLst>
            <a:softEdge rad="31750"/>
          </a:effectLst>
          <a:scene3d>
            <a:camera prst="orthographicFront">
              <a:rot lat="0" lon="0" rev="600000"/>
            </a:camera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xmlns="" val="29013294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92000"/>
                <a:lumOff val="8000"/>
              </a:schemeClr>
            </a:gs>
            <a:gs pos="45000">
              <a:schemeClr val="accent1">
                <a:lumMod val="45000"/>
                <a:lumOff val="55000"/>
              </a:schemeClr>
            </a:gs>
            <a:gs pos="77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Диаграмма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018093566"/>
              </p:ext>
            </p:extLst>
          </p:nvPr>
        </p:nvGraphicFramePr>
        <p:xfrm>
          <a:off x="377600" y="1700807"/>
          <a:ext cx="6930704" cy="46153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373667" y="563549"/>
            <a:ext cx="8230781" cy="95410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0000"/>
                </a:solidFill>
                <a:ea typeface="+mj-ea"/>
                <a:cs typeface="Times New Roman" panose="02020603050405020304" pitchFamily="18" charset="0"/>
              </a:rPr>
              <a:t>Что, по Вашему мнению, способствует трудоустройству выпускников колледжа</a:t>
            </a:r>
            <a:r>
              <a:rPr lang="ru-RU" sz="2800" b="1" dirty="0" smtClean="0">
                <a:solidFill>
                  <a:srgbClr val="000000"/>
                </a:solidFill>
                <a:ea typeface="+mj-ea"/>
                <a:cs typeface="Times New Roman" panose="02020603050405020304" pitchFamily="18" charset="0"/>
              </a:rPr>
              <a:t>?</a:t>
            </a:r>
            <a:endParaRPr lang="ru-RU" sz="2800" b="1" dirty="0">
              <a:solidFill>
                <a:prstClr val="black"/>
              </a:solidFill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-6102" y="12080"/>
            <a:ext cx="9144000" cy="36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75000"/>
              </a:schemeClr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ru-RU" sz="1800" b="1" dirty="0">
                <a:solidFill>
                  <a:schemeClr val="accent5">
                    <a:lumMod val="50000"/>
                  </a:schemeClr>
                </a:solidFill>
                <a:latin typeface="+mj-lt"/>
                <a:cs typeface="Arial" panose="020B0604020202020204" pitchFamily="34" charset="0"/>
              </a:rPr>
              <a:t>Учебно-исследовательская конференция студентов «Наука. Здоровье. Профилактика»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+mj-lt"/>
              <a:cs typeface="Arial" panose="020B0604020202020204" pitchFamily="34" charset="0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0" y="6484328"/>
            <a:ext cx="9144000" cy="36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75000"/>
              </a:schemeClr>
            </a:solidFill>
          </a:ln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       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ГПОУ «Читинский медицинский колледж», 2017                                          Всего 14 слайдов         12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/>
          <a:srcRect r="87333"/>
          <a:stretch/>
        </p:blipFill>
        <p:spPr>
          <a:xfrm>
            <a:off x="22261" y="6498674"/>
            <a:ext cx="326593" cy="332656"/>
          </a:xfrm>
          <a:prstGeom prst="rect">
            <a:avLst/>
          </a:prstGeom>
        </p:spPr>
      </p:pic>
      <p:pic>
        <p:nvPicPr>
          <p:cNvPr id="2050" name="Picture 2" descr="&amp;Kcy;&amp;acy;&amp;rcy;&amp;tcy;&amp;icy;&amp;ncy;&amp;kcy;&amp;icy; &amp;pcy;&amp;ocy; &amp;zcy;&amp;acy;&amp;pcy;&amp;rcy;&amp;ocy;&amp;scy;&amp;ucy; &amp;fcy;&amp;ocy;&amp;tcy;&amp;ocy; &amp;rcy;&amp;acy;&amp;bcy;&amp;ocy;&amp;tcy;&amp;acy; &amp;mcy;&amp;iecy;&amp;dcy;&amp;scy;&amp;iecy;&amp;scy;&amp;tcy;&amp;rcy;&amp;ycy;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106713"/>
            <a:ext cx="936104" cy="1209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/>
          <p:cNvPicPr/>
          <p:nvPr/>
        </p:nvPicPr>
        <p:blipFill rotWithShape="1">
          <a:blip r:embed="rId5" cstate="print"/>
          <a:srcRect l="32400" t="13150" r="38822" b="45267"/>
          <a:stretch/>
        </p:blipFill>
        <p:spPr bwMode="auto">
          <a:xfrm>
            <a:off x="6522010" y="1798876"/>
            <a:ext cx="2104821" cy="1468077"/>
          </a:xfrm>
          <a:prstGeom prst="rect">
            <a:avLst/>
          </a:prstGeom>
          <a:ln>
            <a:noFill/>
          </a:ln>
          <a:effectLst>
            <a:softEdge rad="31750"/>
          </a:effectLst>
          <a:scene3d>
            <a:camera prst="orthographicFront">
              <a:rot lat="0" lon="0" rev="300000"/>
            </a:camera>
            <a:lightRig rig="threePt" dir="t"/>
          </a:scene3d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11" name="Picture 2" descr="mp_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-360000">
            <a:off x="5884412" y="3418710"/>
            <a:ext cx="2991799" cy="1682065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942071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4" descr="&amp;Kcy;&amp;acy;&amp;rcy;&amp;tcy;&amp;icy;&amp;ncy;&amp;kcy;&amp;icy; &amp;pcy;&amp;ocy; &amp;zcy;&amp;acy;&amp;pcy;&amp;rcy;&amp;ocy;&amp;scy;&amp;ucy; &amp;fcy;&amp;ocy;&amp;tcy;&amp;ocy;&amp;gcy;&amp;rcy;&amp;acy;&amp;fcy;&amp;icy;&amp;icy; &amp;scy;&amp;tcy;&amp;ucy;&amp;dcy;&amp;iecy;&amp;ncy;&amp;tcy;&amp;ycy; &amp;mcy;&amp;iecy;&amp;dcy;&amp;icy;&amp;kcy;&amp;icy; 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674" r="4560"/>
          <a:stretch/>
        </p:blipFill>
        <p:spPr bwMode="auto">
          <a:xfrm flipH="1">
            <a:off x="104478" y="918330"/>
            <a:ext cx="8922839" cy="542951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одзаголовок 2"/>
          <p:cNvSpPr txBox="1">
            <a:spLocks/>
          </p:cNvSpPr>
          <p:nvPr/>
        </p:nvSpPr>
        <p:spPr>
          <a:xfrm>
            <a:off x="-6102" y="12080"/>
            <a:ext cx="9144000" cy="36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75000"/>
              </a:schemeClr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ru-RU" sz="1800" b="1" dirty="0">
                <a:solidFill>
                  <a:schemeClr val="accent5">
                    <a:lumMod val="50000"/>
                  </a:schemeClr>
                </a:solidFill>
                <a:latin typeface="+mj-lt"/>
                <a:cs typeface="Arial" panose="020B0604020202020204" pitchFamily="34" charset="0"/>
              </a:rPr>
              <a:t>Учебно-исследовательская конференция студентов «Наука. Здоровье. Профилактика»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+mj-lt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 txBox="1">
            <a:spLocks/>
          </p:cNvSpPr>
          <p:nvPr/>
        </p:nvSpPr>
        <p:spPr>
          <a:xfrm>
            <a:off x="0" y="6484328"/>
            <a:ext cx="9144000" cy="36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75000"/>
              </a:schemeClr>
            </a:solidFill>
          </a:ln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       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ГПОУ «Читинский медицинский колледж», 2017                                          Всего 14 слайдов         13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/>
          <a:srcRect r="87333"/>
          <a:stretch/>
        </p:blipFill>
        <p:spPr>
          <a:xfrm>
            <a:off x="22261" y="6498674"/>
            <a:ext cx="326593" cy="33265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47540" y="414274"/>
            <a:ext cx="6048672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600" b="1" dirty="0" smtClean="0">
                <a:solidFill>
                  <a:srgbClr val="800000"/>
                </a:solidFill>
              </a:rPr>
              <a:t>ВЫВОДЫ:</a:t>
            </a:r>
            <a:endParaRPr lang="ru-RU" sz="2600" b="1" dirty="0">
              <a:solidFill>
                <a:srgbClr val="8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47540" y="1021330"/>
            <a:ext cx="7950758" cy="24929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ru-RU" sz="2600" b="1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Основные </a:t>
            </a:r>
            <a:r>
              <a:rPr lang="ru-RU" sz="2600" b="1" dirty="0">
                <a:solidFill>
                  <a:srgbClr val="000000"/>
                </a:solidFill>
                <a:ea typeface="Times New Roman" panose="02020603050405020304" pitchFamily="18" charset="0"/>
              </a:rPr>
              <a:t>мотивы выбора первокурсниками профессии медицинского работника: </a:t>
            </a:r>
            <a:r>
              <a:rPr lang="ru-RU" sz="2600" b="1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перспективность профессии, востребованность </a:t>
            </a:r>
          </a:p>
          <a:p>
            <a:pPr marL="457200" lvl="0" indent="-457200"/>
            <a:r>
              <a:rPr lang="ru-RU" sz="2600" b="1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      на рынке труда, уважение медиков со стороны общества, достойная оплата, хорошие условия работы, возможность работы с людьми</a:t>
            </a:r>
            <a:endParaRPr lang="ru-RU" sz="2600" b="1" dirty="0">
              <a:solidFill>
                <a:srgbClr val="000000"/>
              </a:solidFill>
              <a:ea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65653" y="3373907"/>
            <a:ext cx="7785383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ru-RU" sz="2600" b="1" dirty="0">
                <a:solidFill>
                  <a:srgbClr val="000000"/>
                </a:solidFill>
                <a:ea typeface="Times New Roman" panose="02020603050405020304" pitchFamily="18" charset="0"/>
              </a:rPr>
              <a:t>Абсолютное большинство юношей и девушек (93%) считают </a:t>
            </a:r>
            <a:r>
              <a:rPr lang="ru-RU" sz="2600" b="1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профессию медика престижной</a:t>
            </a:r>
            <a:endParaRPr lang="ru-RU" sz="2600" b="1" dirty="0">
              <a:solidFill>
                <a:srgbClr val="000000"/>
              </a:solidFill>
              <a:ea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62479" y="4149080"/>
            <a:ext cx="7920880" cy="20928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ru-RU" sz="2600" b="1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О том, что в Забайкалье профессия медицинского работника одна из самых востребованных, знают 47% студентов I курса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ru-RU" sz="2600" b="1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23% первокурсников намерены создать частные предприятия</a:t>
            </a:r>
            <a:endParaRPr lang="ru-RU" sz="2600" b="1" dirty="0">
              <a:solidFill>
                <a:srgbClr val="000000"/>
              </a:solidFill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2948627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980728"/>
            <a:ext cx="7560840" cy="33123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223628" y="2998026"/>
            <a:ext cx="6912768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</a:rPr>
              <a:t>СПАСИБО ЗА ВНИМАНИЕ!</a:t>
            </a:r>
            <a:endParaRPr lang="ru-RU" sz="32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-6102" y="12080"/>
            <a:ext cx="9144000" cy="36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75000"/>
              </a:schemeClr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ru-RU" sz="1800" b="1" dirty="0">
                <a:solidFill>
                  <a:schemeClr val="accent5">
                    <a:lumMod val="50000"/>
                  </a:schemeClr>
                </a:solidFill>
                <a:latin typeface="+mj-lt"/>
                <a:cs typeface="Arial" panose="020B0604020202020204" pitchFamily="34" charset="0"/>
              </a:rPr>
              <a:t>Учебно-исследовательская конференция студентов «Наука. Здоровье. Профилактика»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+mj-lt"/>
              <a:cs typeface="Arial" panose="020B0604020202020204" pitchFamily="34" charset="0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0" y="6484328"/>
            <a:ext cx="9144000" cy="36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75000"/>
              </a:schemeClr>
            </a:solidFill>
          </a:ln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      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ГПОУ «Читинский медицинский колледж», 2017                                          Всего 14 слайдов         14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/>
          <a:srcRect r="87333"/>
          <a:stretch/>
        </p:blipFill>
        <p:spPr>
          <a:xfrm>
            <a:off x="22261" y="6498674"/>
            <a:ext cx="326593" cy="33265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 cstate="print"/>
          <a:srcRect l="26923"/>
          <a:stretch/>
        </p:blipFill>
        <p:spPr>
          <a:xfrm flipH="1">
            <a:off x="427551" y="4232543"/>
            <a:ext cx="4104456" cy="2077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664719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1"/>
          <p:cNvSpPr>
            <a:spLocks noGrp="1"/>
          </p:cNvSpPr>
          <p:nvPr>
            <p:ph type="title"/>
          </p:nvPr>
        </p:nvSpPr>
        <p:spPr>
          <a:xfrm>
            <a:off x="518745" y="2781132"/>
            <a:ext cx="8280920" cy="1578866"/>
          </a:xfrm>
          <a:noFill/>
        </p:spPr>
        <p:txBody>
          <a:bodyPr anchor="t" anchorCtr="1">
            <a:no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ru-RU" sz="3200" b="1" dirty="0" smtClean="0"/>
              <a:t>ПРЕСТИЖНОСТЬ и востребованность ПРОФЕССИИ медицинского работника </a:t>
            </a:r>
            <a:br>
              <a:rPr lang="ru-RU" sz="3200" b="1" dirty="0" smtClean="0"/>
            </a:br>
            <a:r>
              <a:rPr lang="ru-RU" sz="3200" b="1" dirty="0" smtClean="0"/>
              <a:t>в представлении СТУДЕНТОВ колледжа</a:t>
            </a:r>
            <a:br>
              <a:rPr lang="ru-RU" sz="3200" b="1" dirty="0" smtClean="0"/>
            </a:b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2800" cap="none" dirty="0" smtClean="0">
                <a:solidFill>
                  <a:srgbClr val="4F81BD">
                    <a:lumMod val="50000"/>
                  </a:srgbClr>
                </a:solidFill>
                <a:ea typeface="+mn-ea"/>
                <a:cs typeface="+mn-cs"/>
              </a:rPr>
              <a:t/>
            </a:r>
            <a:br>
              <a:rPr lang="ru-RU" sz="2800" cap="none" dirty="0" smtClean="0">
                <a:solidFill>
                  <a:srgbClr val="4F81BD">
                    <a:lumMod val="50000"/>
                  </a:srgbClr>
                </a:solidFill>
                <a:ea typeface="+mn-ea"/>
                <a:cs typeface="+mn-cs"/>
              </a:rPr>
            </a:br>
            <a:endParaRPr lang="ru-RU" sz="3600" b="1" dirty="0">
              <a:solidFill>
                <a:srgbClr val="184576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679698" y="803230"/>
            <a:ext cx="7772400" cy="720079"/>
          </a:xfrm>
        </p:spPr>
        <p:txBody>
          <a:bodyPr anchor="t" anchorCtr="0">
            <a:normAutofit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  <a:cs typeface="Arial" panose="020B0604020202020204" pitchFamily="34" charset="0"/>
              </a:rPr>
              <a:t>Государственное профессиональное образовательное учреждение «Читинский медицинский колледж»</a:t>
            </a:r>
            <a:endParaRPr lang="ru-RU" dirty="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  <p:sp>
        <p:nvSpPr>
          <p:cNvPr id="4" name="Подзаголовок 12"/>
          <p:cNvSpPr txBox="1">
            <a:spLocks/>
          </p:cNvSpPr>
          <p:nvPr/>
        </p:nvSpPr>
        <p:spPr>
          <a:xfrm>
            <a:off x="0" y="4077072"/>
            <a:ext cx="9144000" cy="360000"/>
          </a:xfrm>
          <a:prstGeom prst="rect">
            <a:avLst/>
          </a:prstGeom>
        </p:spPr>
        <p:txBody>
          <a:bodyPr>
            <a:normAutofit fontScale="77500" lnSpcReduction="20000"/>
          </a:bodyPr>
          <a:lstStyle/>
          <a:p>
            <a:pPr marL="342900" indent="-342900" algn="ctr">
              <a:spcBef>
                <a:spcPct val="20000"/>
              </a:spcBef>
              <a:defRPr/>
            </a:pPr>
            <a:endParaRPr lang="ru-RU" sz="2800" b="1" dirty="0">
              <a:solidFill>
                <a:srgbClr val="4F81BD">
                  <a:lumMod val="50000"/>
                </a:srgbClr>
              </a:solidFill>
            </a:endParaRP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0" y="6484328"/>
            <a:ext cx="9137898" cy="36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75000"/>
              </a:schemeClr>
            </a:solidFill>
          </a:ln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ru-RU" sz="1800" b="1" dirty="0" smtClean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</a:t>
            </a:r>
            <a:r>
              <a:rPr lang="ru-RU" sz="1800" b="1" dirty="0" smtClean="0">
                <a:solidFill>
                  <a:srgbClr val="4BACC6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ГПОУ «Читинский медицинский колледж», 2017                                          Всего 14 слайдов         2</a:t>
            </a:r>
            <a:endParaRPr lang="ru-RU" sz="1800" b="1" dirty="0">
              <a:solidFill>
                <a:srgbClr val="4BACC6">
                  <a:lumMod val="5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 cstate="print"/>
          <a:srcRect r="87333"/>
          <a:stretch/>
        </p:blipFill>
        <p:spPr>
          <a:xfrm>
            <a:off x="22261" y="6498674"/>
            <a:ext cx="326593" cy="332656"/>
          </a:xfrm>
          <a:prstGeom prst="rect">
            <a:avLst/>
          </a:prstGeom>
        </p:spPr>
      </p:pic>
      <p:sp>
        <p:nvSpPr>
          <p:cNvPr id="11" name="Подзаголовок 2"/>
          <p:cNvSpPr txBox="1">
            <a:spLocks/>
          </p:cNvSpPr>
          <p:nvPr/>
        </p:nvSpPr>
        <p:spPr>
          <a:xfrm>
            <a:off x="-6102" y="12080"/>
            <a:ext cx="9144000" cy="36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75000"/>
              </a:schemeClr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800" b="1" dirty="0">
                <a:solidFill>
                  <a:srgbClr val="4BACC6">
                    <a:lumMod val="50000"/>
                  </a:srgbClr>
                </a:solidFill>
                <a:cs typeface="Arial" panose="020B0604020202020204" pitchFamily="34" charset="0"/>
              </a:rPr>
              <a:t>Учебно-исследовательская конференция студентов «Наука. Здоровье. Профилактика»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987692" y="1855543"/>
            <a:ext cx="534302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000" b="1" dirty="0">
                <a:solidFill>
                  <a:prstClr val="black"/>
                </a:solidFill>
                <a:cs typeface="Arial" panose="020B0604020202020204" pitchFamily="34" charset="0"/>
              </a:rPr>
              <a:t>Результаты социологического исследования</a:t>
            </a:r>
          </a:p>
        </p:txBody>
      </p:sp>
    </p:spTree>
    <p:extLst>
      <p:ext uri="{BB962C8B-B14F-4D97-AF65-F5344CB8AC3E}">
        <p14:creationId xmlns:p14="http://schemas.microsoft.com/office/powerpoint/2010/main" xmlns="" val="24965903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2492896"/>
            <a:ext cx="8229600" cy="360040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2800" b="1" dirty="0" smtClean="0">
                <a:solidFill>
                  <a:srgbClr val="800000"/>
                </a:solidFill>
              </a:rPr>
              <a:t>ЗАДАЧИ ИССЛЕДОВАНИЯ:</a:t>
            </a:r>
            <a:r>
              <a:rPr lang="ru-RU" sz="2800" b="1" dirty="0" smtClean="0">
                <a:solidFill>
                  <a:srgbClr val="C00000"/>
                </a:solidFill>
              </a:rPr>
              <a:t> </a:t>
            </a:r>
          </a:p>
          <a:p>
            <a:pPr lvl="0"/>
            <a:r>
              <a:rPr lang="ru-RU" sz="2800" b="1" dirty="0" smtClean="0"/>
              <a:t>Проанализировать специфику мотивации выбора профессии студентами колледжа</a:t>
            </a:r>
          </a:p>
          <a:p>
            <a:r>
              <a:rPr lang="ru-RU" sz="2800" b="1" dirty="0" smtClean="0"/>
              <a:t>Определить оценку степени престижности профессии медицинского работника  </a:t>
            </a:r>
            <a:r>
              <a:rPr lang="ru-RU" sz="2800" b="1" dirty="0"/>
              <a:t>студентами колледжа </a:t>
            </a:r>
            <a:endParaRPr lang="ru-RU" sz="2800" b="1" dirty="0" smtClean="0"/>
          </a:p>
          <a:p>
            <a:r>
              <a:rPr lang="ru-RU" sz="2800" b="1" dirty="0" smtClean="0"/>
              <a:t>Оценить уровень информированности студентов колледжа о наличии вакансий по выбранной профессии в крае</a:t>
            </a:r>
          </a:p>
          <a:p>
            <a:pPr marL="0" indent="0">
              <a:buNone/>
            </a:pPr>
            <a:endParaRPr lang="ru-RU" sz="2800" b="1" dirty="0" smtClean="0"/>
          </a:p>
          <a:p>
            <a:endParaRPr lang="ru-RU" sz="2800" b="1" dirty="0" smtClean="0"/>
          </a:p>
          <a:p>
            <a:pPr marL="0" indent="0">
              <a:buNone/>
            </a:pPr>
            <a:endParaRPr lang="ru-RU" sz="2400" b="1" dirty="0" smtClean="0">
              <a:solidFill>
                <a:srgbClr val="002060"/>
              </a:solidFill>
            </a:endParaRP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980728"/>
            <a:ext cx="5616624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620688"/>
            <a:ext cx="8496944" cy="17327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ru-RU" sz="2600" b="1" dirty="0">
                <a:solidFill>
                  <a:srgbClr val="800000"/>
                </a:solidFill>
              </a:rPr>
              <a:t>ЦЕЛЬ ИССЛЕДОВАНИЯ: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2600" b="1" dirty="0" smtClean="0"/>
              <a:t>Определение влияния факторов престижности и востребованности профессии на профессиональное самоопределение студентов</a:t>
            </a:r>
            <a:endParaRPr lang="ru-RU" sz="2600" b="1" dirty="0"/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0" y="6484328"/>
            <a:ext cx="9144000" cy="36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75000"/>
              </a:schemeClr>
            </a:solidFill>
          </a:ln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       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ГПОУ «Читинский медицинский колледж», 2017                                          Всего 14 слайдов         3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-6102" y="12080"/>
            <a:ext cx="9144000" cy="36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75000"/>
              </a:schemeClr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ru-RU" sz="1800" b="1" dirty="0">
                <a:solidFill>
                  <a:schemeClr val="accent5">
                    <a:lumMod val="50000"/>
                  </a:schemeClr>
                </a:solidFill>
                <a:latin typeface="+mj-lt"/>
                <a:cs typeface="Arial" panose="020B0604020202020204" pitchFamily="34" charset="0"/>
              </a:rPr>
              <a:t>Учебно-исследовательская конференция студентов «Наука. Здоровье. Профилактика»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+mj-lt"/>
              <a:cs typeface="Arial" panose="020B060402020202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/>
          <a:srcRect r="87333"/>
          <a:stretch/>
        </p:blipFill>
        <p:spPr>
          <a:xfrm>
            <a:off x="22261" y="6498674"/>
            <a:ext cx="326593" cy="332656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560000">
            <a:off x="3414051" y="2622043"/>
            <a:ext cx="1870761" cy="2705019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-840000">
            <a:off x="523308" y="1914506"/>
            <a:ext cx="2148036" cy="3105944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360000">
            <a:off x="6862713" y="1211276"/>
            <a:ext cx="1791417" cy="259029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-720000">
            <a:off x="4627103" y="1656261"/>
            <a:ext cx="1945125" cy="2812545"/>
          </a:xfrm>
          <a:prstGeom prst="rect">
            <a:avLst/>
          </a:prstGeom>
        </p:spPr>
      </p:pic>
      <p:sp>
        <p:nvSpPr>
          <p:cNvPr id="6" name="Подзаголовок 2"/>
          <p:cNvSpPr txBox="1">
            <a:spLocks/>
          </p:cNvSpPr>
          <p:nvPr/>
        </p:nvSpPr>
        <p:spPr>
          <a:xfrm>
            <a:off x="0" y="6484328"/>
            <a:ext cx="9144000" cy="36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75000"/>
              </a:schemeClr>
            </a:solidFill>
          </a:ln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       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ГПОУ «Читинский медицинский колледж», 2017                                          Всего 14 слайдов         4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-6102" y="12080"/>
            <a:ext cx="9144000" cy="36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75000"/>
              </a:schemeClr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ru-RU" sz="1800" b="1" dirty="0">
                <a:solidFill>
                  <a:schemeClr val="accent5">
                    <a:lumMod val="50000"/>
                  </a:schemeClr>
                </a:solidFill>
                <a:latin typeface="+mj-lt"/>
                <a:cs typeface="Arial" panose="020B0604020202020204" pitchFamily="34" charset="0"/>
              </a:rPr>
              <a:t>Учебно-исследовательская конференция студентов «Наука. Здоровье. Профилактика»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+mj-lt"/>
              <a:cs typeface="Arial" panose="020B0604020202020204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 cstate="print"/>
          <a:srcRect r="87333"/>
          <a:stretch/>
        </p:blipFill>
        <p:spPr>
          <a:xfrm>
            <a:off x="22261" y="6498674"/>
            <a:ext cx="326593" cy="33265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720000">
            <a:off x="1664102" y="2585614"/>
            <a:ext cx="1868547" cy="2701816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539552" y="620688"/>
            <a:ext cx="8064897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ru-RU" sz="2600" b="1" dirty="0" smtClean="0">
                <a:solidFill>
                  <a:srgbClr val="800000"/>
                </a:solidFill>
              </a:rPr>
              <a:t>МЕТОД ИССЛЕДОВАНИЯ: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ru-RU" sz="2600" b="1" dirty="0" smtClean="0"/>
              <a:t>Социологический опрос-анкетирование</a:t>
            </a:r>
          </a:p>
        </p:txBody>
      </p:sp>
      <p:pic>
        <p:nvPicPr>
          <p:cNvPr id="1026" name="Picture 2" descr="&amp;Pcy;&amp;ocy;&amp;khcy;&amp;ocy;&amp;zhcy;&amp;iecy;&amp;iecy; &amp;icy;&amp;zcy;&amp;ocy;&amp;bcy;&amp;rcy;&amp;acy;&amp;zhcy;&amp;iecy;&amp;ncy;&amp;icy;&amp;iecy;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-420000">
            <a:off x="3877372" y="4836471"/>
            <a:ext cx="2159923" cy="1360752"/>
          </a:xfrm>
          <a:prstGeom prst="rect">
            <a:avLst/>
          </a:prstGeom>
          <a:noFill/>
          <a:effectLst/>
          <a:scene3d>
            <a:camera prst="orthographicFront">
              <a:rot lat="0" lon="0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480000">
            <a:off x="355720" y="4497040"/>
            <a:ext cx="3050422" cy="1710709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9" name="Прямоугольник 18"/>
          <p:cNvSpPr/>
          <p:nvPr/>
        </p:nvSpPr>
        <p:spPr>
          <a:xfrm>
            <a:off x="611560" y="1772816"/>
            <a:ext cx="8064897" cy="89255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342900" lvl="0" indent="-3429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ru-RU" sz="2600" b="1" dirty="0" smtClean="0"/>
              <a:t>В исследовании приняли участие студенты </a:t>
            </a:r>
            <a:r>
              <a:rPr lang="en-US" sz="2600" b="1" dirty="0" smtClean="0"/>
              <a:t>I</a:t>
            </a:r>
            <a:r>
              <a:rPr lang="ru-RU" sz="2600" b="1" dirty="0" smtClean="0"/>
              <a:t> курсов </a:t>
            </a:r>
            <a:endParaRPr lang="ru-RU" sz="2600" b="1" dirty="0"/>
          </a:p>
          <a:p>
            <a:pPr marL="342900" lvl="0" indent="-3429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ru-RU" sz="2600" b="1" dirty="0"/>
              <a:t>Количество опрошенных студентов – 100 </a:t>
            </a:r>
            <a:r>
              <a:rPr lang="ru-RU" sz="2600" b="1" dirty="0" smtClean="0"/>
              <a:t>человек</a:t>
            </a:r>
            <a:endParaRPr lang="ru-RU" sz="2600" b="1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-1140000">
            <a:off x="6100228" y="3733839"/>
            <a:ext cx="2744813" cy="2755410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xmlns="" val="28801679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одзаголовок 2"/>
          <p:cNvSpPr txBox="1">
            <a:spLocks/>
          </p:cNvSpPr>
          <p:nvPr/>
        </p:nvSpPr>
        <p:spPr>
          <a:xfrm>
            <a:off x="0" y="6484328"/>
            <a:ext cx="9144000" cy="36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75000"/>
              </a:schemeClr>
            </a:solidFill>
          </a:ln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       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ГПОУ «Читинский медицинский колледж», 2017                                          Всего 14 слайдов         5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6" name="Подзаголовок 2"/>
          <p:cNvSpPr txBox="1">
            <a:spLocks/>
          </p:cNvSpPr>
          <p:nvPr/>
        </p:nvSpPr>
        <p:spPr>
          <a:xfrm>
            <a:off x="-6102" y="12080"/>
            <a:ext cx="9144000" cy="36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75000"/>
              </a:schemeClr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ru-RU" sz="1800" b="1" dirty="0">
                <a:solidFill>
                  <a:schemeClr val="accent5">
                    <a:lumMod val="50000"/>
                  </a:schemeClr>
                </a:solidFill>
                <a:latin typeface="+mj-lt"/>
                <a:cs typeface="Arial" panose="020B0604020202020204" pitchFamily="34" charset="0"/>
              </a:rPr>
              <a:t>Учебно-исследовательская конференция студентов «Наука. Здоровье. Профилактика»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+mj-lt"/>
              <a:cs typeface="Arial" panose="020B0604020202020204" pitchFamily="34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3" cstate="print"/>
          <a:srcRect r="87333"/>
          <a:stretch/>
        </p:blipFill>
        <p:spPr>
          <a:xfrm>
            <a:off x="22261" y="6498674"/>
            <a:ext cx="326593" cy="332656"/>
          </a:xfrm>
          <a:prstGeom prst="rect">
            <a:avLst/>
          </a:prstGeom>
        </p:spPr>
      </p:pic>
      <p:graphicFrame>
        <p:nvGraphicFramePr>
          <p:cNvPr id="20" name="Диаграмма 1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221767873"/>
              </p:ext>
            </p:extLst>
          </p:nvPr>
        </p:nvGraphicFramePr>
        <p:xfrm>
          <a:off x="760948" y="2161424"/>
          <a:ext cx="5515338" cy="38576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-420000">
            <a:off x="5415734" y="1563827"/>
            <a:ext cx="3173491" cy="211131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450507" y="713752"/>
            <a:ext cx="8230781" cy="52322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 smtClean="0">
                <a:solidFill>
                  <a:prstClr val="black"/>
                </a:solidFill>
                <a:ea typeface="Times New Roman" panose="02020603050405020304" pitchFamily="18" charset="0"/>
              </a:rPr>
              <a:t>Возраст студентов, участвовавших в опросе</a:t>
            </a:r>
            <a:endParaRPr lang="ru-RU" sz="2800" b="1" dirty="0">
              <a:solidFill>
                <a:prstClr val="black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-840000">
            <a:off x="315065" y="3876763"/>
            <a:ext cx="1965546" cy="1312002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2050" name="Picture 2" descr="&amp;Kcy;&amp;acy;&amp;rcy;&amp;tcy;&amp;icy;&amp;ncy;&amp;kcy;&amp;icy; &amp;pcy;&amp;ocy; &amp;zcy;&amp;acy;&amp;pcy;&amp;rcy;&amp;ocy;&amp;scy;&amp;ucy; &amp;fcy;&amp;ocy;&amp;tcy;&amp;ocy; &amp;vcy;&amp;rcy;&amp;acy;&amp;chcy;&amp;icy; &amp;mcy;&amp;ucy;&amp;zhcy;&amp;chcy;&amp;icy;&amp;ncy;&amp;ycy;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480000">
            <a:off x="6117328" y="4317124"/>
            <a:ext cx="2764232" cy="170461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ttp://old.kuzbasstroy.ru/upload/medialibrary/0a1/KARYERA-HEFTESI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10952" y="1378320"/>
            <a:ext cx="2645220" cy="1518936"/>
          </a:xfrm>
          <a:prstGeom prst="rect">
            <a:avLst/>
          </a:prstGeom>
          <a:noFill/>
          <a:effectLst>
            <a:softEdge rad="63500"/>
          </a:effec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0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-600000">
            <a:off x="6184492" y="1543836"/>
            <a:ext cx="2384157" cy="2193424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611560" y="548680"/>
            <a:ext cx="7992888" cy="7307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73667" y="780949"/>
            <a:ext cx="8230781" cy="52322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prstClr val="black"/>
                </a:solidFill>
              </a:rPr>
              <a:t>Кто повлиял на Ваш выбор будущей профессии?</a:t>
            </a: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-6102" y="12080"/>
            <a:ext cx="9144000" cy="36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75000"/>
              </a:schemeClr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800" b="1" dirty="0">
                <a:solidFill>
                  <a:srgbClr val="4BACC6">
                    <a:lumMod val="50000"/>
                  </a:srgbClr>
                </a:solidFill>
                <a:cs typeface="Arial" panose="020B0604020202020204" pitchFamily="34" charset="0"/>
              </a:rPr>
              <a:t>Учебно-исследовательская конференция студентов «Наука. Здоровье. Профилактика»</a:t>
            </a: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0" y="6484328"/>
            <a:ext cx="9144000" cy="36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75000"/>
              </a:schemeClr>
            </a:solidFill>
          </a:ln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ru-RU" sz="1800" b="1" dirty="0" smtClean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</a:t>
            </a:r>
            <a:r>
              <a:rPr lang="ru-RU" sz="1800" b="1" dirty="0" smtClean="0">
                <a:solidFill>
                  <a:srgbClr val="4BACC6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ГПОУ «Читинский медицинский колледж», 2017                                          Всего 14 слайдов         6</a:t>
            </a:r>
            <a:endParaRPr lang="ru-RU" sz="1800" b="1" dirty="0">
              <a:solidFill>
                <a:srgbClr val="4BACC6">
                  <a:lumMod val="5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 cstate="print"/>
          <a:srcRect r="87333"/>
          <a:stretch/>
        </p:blipFill>
        <p:spPr>
          <a:xfrm>
            <a:off x="22261" y="6498674"/>
            <a:ext cx="326593" cy="332656"/>
          </a:xfrm>
          <a:prstGeom prst="rect">
            <a:avLst/>
          </a:prstGeom>
        </p:spPr>
      </p:pic>
      <p:pic>
        <p:nvPicPr>
          <p:cNvPr id="2050" name="Picture 2" descr="&amp;Kcy;&amp;acy;&amp;rcy;&amp;tcy;&amp;icy;&amp;ncy;&amp;kcy;&amp;icy; &amp;pcy;&amp;ocy; &amp;zcy;&amp;acy;&amp;pcy;&amp;rcy;&amp;ocy;&amp;scy;&amp;ucy; &amp;fcy;&amp;ocy;&amp;tcy;&amp;ocy; &amp;vcy;&amp;ycy;&amp;bcy;&amp;ocy;&amp;rcy; &amp;pcy;&amp;rcy;&amp;ocy;&amp;fcy;&amp;iecy;&amp;scy;&amp;scy;&amp;icy;&amp;icy;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2240" y="3391079"/>
            <a:ext cx="2256186" cy="1525948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&amp;Kcy;&amp;acy;&amp;rcy;&amp;tcy;&amp;icy;&amp;ncy;&amp;kcy;&amp;icy; &amp;pcy;&amp;ocy; &amp;zcy;&amp;acy;&amp;pcy;&amp;rcy;&amp;ocy;&amp;scy;&amp;ucy; &amp;fcy;&amp;ocy;&amp;tcy;&amp;ocy; &amp;bcy;&amp;iecy;&amp;scy;&amp;iecy;&amp;dcy;&amp;acy;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420000">
            <a:off x="6373329" y="4802032"/>
            <a:ext cx="2283291" cy="152409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1" name="Диаграмма 10"/>
          <p:cNvGraphicFramePr>
            <a:graphicFrameLocks/>
          </p:cNvGraphicFramePr>
          <p:nvPr>
            <p:extLst/>
          </p:nvPr>
        </p:nvGraphicFramePr>
        <p:xfrm>
          <a:off x="373666" y="1628800"/>
          <a:ext cx="5710501" cy="4464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xmlns="" val="14421255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2"/>
          <p:cNvSpPr txBox="1">
            <a:spLocks/>
          </p:cNvSpPr>
          <p:nvPr/>
        </p:nvSpPr>
        <p:spPr>
          <a:xfrm>
            <a:off x="-6102" y="12080"/>
            <a:ext cx="9144000" cy="36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75000"/>
              </a:schemeClr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ru-RU" sz="1800" b="1" dirty="0">
                <a:solidFill>
                  <a:schemeClr val="accent5">
                    <a:lumMod val="50000"/>
                  </a:schemeClr>
                </a:solidFill>
                <a:latin typeface="+mj-lt"/>
                <a:cs typeface="Arial" panose="020B0604020202020204" pitchFamily="34" charset="0"/>
              </a:rPr>
              <a:t>Учебно-исследовательская конференция студентов «Наука. Здоровье. Профилактика»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+mj-lt"/>
              <a:cs typeface="Arial" panose="020B0604020202020204" pitchFamily="34" charset="0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0" y="6484328"/>
            <a:ext cx="9144000" cy="36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75000"/>
              </a:schemeClr>
            </a:solidFill>
          </a:ln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       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ГПОУ «Читинский медицинский колледж», 2017                                          Всего 14 слайдов         7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030" name="Picture 6" descr="&amp;Kcy;&amp;acy;&amp;rcy;&amp;tcy;&amp;icy;&amp;ncy;&amp;kcy;&amp;icy; &amp;pcy;&amp;ocy; &amp;zcy;&amp;acy;&amp;pcy;&amp;rcy;&amp;ocy;&amp;scy;&amp;ucy; &amp;fcy;&amp;ocy;&amp;tcy;&amp;ocy; &amp;dcy;&amp;iecy;&amp;ncy;&amp;softcy;&amp;gcy;&amp;icy; &amp;vcy; &amp;rcy;&amp;ucy;&amp;kcy;&amp;acy;&amp;khcy;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-480000">
            <a:off x="7024329" y="3134619"/>
            <a:ext cx="1906289" cy="1226379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450507" y="713752"/>
            <a:ext cx="8230781" cy="52322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/>
            <a:r>
              <a:rPr lang="ru-RU" sz="2800" b="1" dirty="0">
                <a:solidFill>
                  <a:prstClr val="black"/>
                </a:solidFill>
                <a:ea typeface="Times New Roman" panose="02020603050405020304" pitchFamily="18" charset="0"/>
              </a:rPr>
              <a:t>Что повлияло на Ваш выбор будущей профессии</a:t>
            </a:r>
            <a:r>
              <a:rPr lang="ru-RU" sz="2800" b="1" dirty="0" smtClean="0">
                <a:solidFill>
                  <a:prstClr val="black"/>
                </a:solidFill>
                <a:ea typeface="Times New Roman" panose="02020603050405020304" pitchFamily="18" charset="0"/>
              </a:rPr>
              <a:t>?</a:t>
            </a:r>
            <a:endParaRPr lang="ru-RU" sz="2800" b="1" dirty="0">
              <a:solidFill>
                <a:prstClr val="black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print"/>
          <a:srcRect r="87333"/>
          <a:stretch/>
        </p:blipFill>
        <p:spPr>
          <a:xfrm>
            <a:off x="22261" y="6498674"/>
            <a:ext cx="326593" cy="332656"/>
          </a:xfrm>
          <a:prstGeom prst="rect">
            <a:avLst/>
          </a:prstGeom>
        </p:spPr>
      </p:pic>
      <p:graphicFrame>
        <p:nvGraphicFramePr>
          <p:cNvPr id="11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8678001"/>
              </p:ext>
            </p:extLst>
          </p:nvPr>
        </p:nvGraphicFramePr>
        <p:xfrm>
          <a:off x="450507" y="1772816"/>
          <a:ext cx="6209726" cy="4176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1026" name="Picture 2" descr="&amp;Kcy;&amp;acy;&amp;rcy;&amp;tcy;&amp;icy;&amp;ncy;&amp;kcy;&amp;icy; &amp;pcy;&amp;ocy; &amp;zcy;&amp;acy;&amp;pcy;&amp;rcy;&amp;ocy;&amp;scy;&amp;ucy; &amp;fcy;&amp;ocy;&amp;tcy;&amp;ocy; &amp;vcy;&amp;ycy;&amp;bcy;&amp;ocy;&amp;rcy; &amp;pcy;&amp;rcy;&amp;ocy;&amp;fcy;&amp;iecy;&amp;scy;&amp;scy;&amp;icy;&amp;icy;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420000">
            <a:off x="6462231" y="1423661"/>
            <a:ext cx="2160240" cy="1623267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&amp;Kcy;&amp;acy;&amp;rcy;&amp;tcy;&amp;icy;&amp;ncy;&amp;kcy;&amp;icy; &amp;pcy;&amp;ocy; &amp;zcy;&amp;acy;&amp;pcy;&amp;rcy;&amp;ocy;&amp;scy;&amp;ucy; &amp;fcy;&amp;ocy;&amp;tcy;&amp;ocy; &amp;pcy;&amp;acy;&amp;tscy;&amp;icy;&amp;iecy;&amp;ncy;&amp;tcy;&amp;ycy; &amp;bcy;&amp;lcy;&amp;acy;&amp;gcy;&amp;ocy;&amp;dcy;&amp;acy;&amp;rcy;&amp;yacy;&amp;tcy; &amp;mcy;&amp;iecy;&amp;dcy;&amp;scy;&amp;iecy;&amp;scy;&amp;tcy;&amp;iecy;&amp;rcy;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">
            <a:off x="6601396" y="4605218"/>
            <a:ext cx="2286000" cy="1704976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3526430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79513" y="752320"/>
            <a:ext cx="8784976" cy="52322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anchor="t">
            <a:spAutoFit/>
          </a:bodyPr>
          <a:lstStyle/>
          <a:p>
            <a:pPr lvl="0" algn="ctr"/>
            <a:r>
              <a:rPr lang="ru-RU" sz="2800" b="1" dirty="0">
                <a:solidFill>
                  <a:prstClr val="black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Что Вам нравится в будущей профессии больше всего?</a:t>
            </a: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-6102" y="12080"/>
            <a:ext cx="9144000" cy="36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75000"/>
              </a:schemeClr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ru-RU" sz="1800" b="1" dirty="0">
                <a:solidFill>
                  <a:schemeClr val="accent5">
                    <a:lumMod val="50000"/>
                  </a:schemeClr>
                </a:solidFill>
                <a:latin typeface="+mj-lt"/>
                <a:cs typeface="Arial" panose="020B0604020202020204" pitchFamily="34" charset="0"/>
              </a:rPr>
              <a:t>Учебно-исследовательская конференция студентов «Наука. Здоровье. Профилактика»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+mj-lt"/>
              <a:cs typeface="Arial" panose="020B0604020202020204" pitchFamily="34" charset="0"/>
            </a:endParaRP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0" y="6484328"/>
            <a:ext cx="9144000" cy="36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75000"/>
              </a:schemeClr>
            </a:solidFill>
          </a:ln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       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ГПОУ «Читинский медицинский колледж», 2017                                          Всего 14 слайдов         8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/>
          <a:srcRect r="87333"/>
          <a:stretch/>
        </p:blipFill>
        <p:spPr>
          <a:xfrm>
            <a:off x="22261" y="6498674"/>
            <a:ext cx="326593" cy="332656"/>
          </a:xfrm>
          <a:prstGeom prst="rect">
            <a:avLst/>
          </a:prstGeom>
        </p:spPr>
      </p:pic>
      <p:pic>
        <p:nvPicPr>
          <p:cNvPr id="11266" name="Picture 2" descr="&amp;Kcy;&amp;acy;&amp;rcy;&amp;tcy;&amp;icy;&amp;ncy;&amp;kcy;&amp;icy; &amp;pcy;&amp;ocy; &amp;zcy;&amp;acy;&amp;pcy;&amp;rcy;&amp;ocy;&amp;scy;&amp;ucy; &amp;fcy;&amp;ocy;&amp;tcy;&amp;ocy; &amp;mcy;&amp;iecy;&amp;dcy;&amp;icy;&amp;tscy;&amp;icy;&amp;ncy;&amp;scy;&amp;kcy;&amp;ocy;&amp;iecy; &amp;ocy;&amp;bcy;&amp;ocy;&amp;rcy;&amp;ucy;&amp;dcy;&amp;ocy;&amp;vcy;&amp;acy;&amp;ncy;&amp;icy;&amp;iecy;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600000">
            <a:off x="6564272" y="1408591"/>
            <a:ext cx="2199120" cy="1901593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&amp;Kcy;&amp;acy;&amp;rcy;&amp;tcy;&amp;icy;&amp;ncy;&amp;kcy;&amp;icy; &amp;pcy;&amp;ocy; &amp;zcy;&amp;acy;&amp;pcy;&amp;rcy;&amp;ocy;&amp;scy;&amp;ucy; &amp;fcy;&amp;ocy;&amp;tcy;&amp;ocy; &amp;ucy;&amp;vcy;&amp;acy;&amp;zhcy;&amp;iecy;&amp;ncy;&amp;icy;&amp;iecy; &amp;kcy; &amp;vcy;&amp;rcy;&amp;acy;&amp;chcy;&amp;ucy;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-420000">
            <a:off x="6583986" y="3106132"/>
            <a:ext cx="2397770" cy="1594289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72" name="Picture 8" descr="&amp;Kcy;&amp;acy;&amp;rcy;&amp;tcy;&amp;icy;&amp;ncy;&amp;kcy;&amp;icy; &amp;pcy;&amp;ocy; &amp;zcy;&amp;acy;&amp;pcy;&amp;rcy;&amp;ocy;&amp;scy;&amp;ucy; &amp;fcy;&amp;ocy;&amp;tcy;&amp;ocy; &amp;rcy;&amp;acy;&amp;bcy;&amp;ocy;&amp;chcy;&amp;iecy;&amp;iecy; &amp;mcy;&amp;iecy;&amp;scy;&amp;tcy;&amp;ocy; &amp;mcy;&amp;iecy;&amp;dcy;&amp;scy;&amp;iecy;&amp;scy;&amp;tcy;&amp;rcy;&amp;ycy;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780000">
            <a:off x="6887470" y="4557684"/>
            <a:ext cx="1790802" cy="1790803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249771165"/>
              </p:ext>
            </p:extLst>
          </p:nvPr>
        </p:nvGraphicFramePr>
        <p:xfrm>
          <a:off x="189467" y="1538750"/>
          <a:ext cx="6182733" cy="46265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xmlns="" val="304456869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73667" y="780949"/>
            <a:ext cx="8230781" cy="95410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indent="450215" algn="ctr"/>
            <a:r>
              <a:rPr lang="ru-RU" sz="2800" b="1" dirty="0">
                <a:solidFill>
                  <a:srgbClr val="000000"/>
                </a:solidFill>
                <a:cs typeface="Times New Roman" panose="02020603050405020304" pitchFamily="18" charset="0"/>
              </a:rPr>
              <a:t>Считаете ли Вы направление своего обучения престижным?</a:t>
            </a:r>
            <a:endParaRPr lang="ru-RU" sz="2800" dirty="0">
              <a:solidFill>
                <a:prstClr val="black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-6102" y="12080"/>
            <a:ext cx="9144000" cy="36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75000"/>
              </a:schemeClr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ru-RU" sz="1800" b="1" dirty="0">
                <a:solidFill>
                  <a:schemeClr val="accent5">
                    <a:lumMod val="50000"/>
                  </a:schemeClr>
                </a:solidFill>
                <a:latin typeface="+mj-lt"/>
                <a:cs typeface="Arial" panose="020B0604020202020204" pitchFamily="34" charset="0"/>
              </a:rPr>
              <a:t>Учебно-исследовательская конференция студентов «Наука. Здоровье. Профилактика»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+mj-lt"/>
              <a:cs typeface="Arial" panose="020B0604020202020204" pitchFamily="34" charset="0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0" y="6484328"/>
            <a:ext cx="9144000" cy="360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75000"/>
              </a:schemeClr>
            </a:solidFill>
          </a:ln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       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ГПОУ «Читинский медицинский колледж», 2017                                          Всего 14 слайдов         9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/>
          <a:srcRect r="87333"/>
          <a:stretch/>
        </p:blipFill>
        <p:spPr>
          <a:xfrm>
            <a:off x="22261" y="6498674"/>
            <a:ext cx="326593" cy="332656"/>
          </a:xfrm>
          <a:prstGeom prst="rect">
            <a:avLst/>
          </a:prstGeom>
        </p:spPr>
      </p:pic>
      <p:graphicFrame>
        <p:nvGraphicFramePr>
          <p:cNvPr id="10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93550624"/>
              </p:ext>
            </p:extLst>
          </p:nvPr>
        </p:nvGraphicFramePr>
        <p:xfrm>
          <a:off x="899592" y="2901883"/>
          <a:ext cx="5166660" cy="3240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8" name="Picture 6" descr="&amp;Kcy;&amp;acy;&amp;rcy;&amp;tcy;&amp;icy;&amp;ncy;&amp;kcy;&amp;icy; &amp;pcy;&amp;ocy; &amp;zcy;&amp;acy;&amp;pcy;&amp;rcy;&amp;ocy;&amp;scy;&amp;ucy; &amp;fcy;&amp;ocy;&amp;tcy;&amp;ocy; &amp;ncy;&amp;acy;&amp;gcy;&amp;rcy;&amp;acy;&amp;dcy;&amp;acy; &amp;mcy;&amp;iecy;&amp;dcy;&amp;scy;&amp;iecy;&amp;scy;&amp;tcy;&amp;rcy;&amp;iecy;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24947" y="1832899"/>
            <a:ext cx="3279501" cy="217267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&amp;Kcy;&amp;acy;&amp;rcy;&amp;tcy;&amp;icy;&amp;ncy;&amp;kcy;&amp;icy; &amp;pcy;&amp;ocy; &amp;zcy;&amp;acy;&amp;pcy;&amp;rcy;&amp;ocy;&amp;scy;&amp;ucy; &amp;fcy;&amp;ocy;&amp;tcy;&amp;ocy; &amp;zcy;&amp;ncy;&amp;acy;&amp;kcy; &amp;lcy;&amp;ucy;&amp;chcy;&amp;shcy;&amp;icy;&amp;jcy; &amp;pcy;&amp;ocy; &amp;pcy;&amp;rcy;&amp;ocy;&amp;fcy;&amp;iecy;&amp;scy;&amp;scy;&amp;icy;&amp;icy; &amp;vcy;&amp;rcy;&amp;acy;&amp;chcy;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-840000">
            <a:off x="190923" y="1542258"/>
            <a:ext cx="2559775" cy="1708651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http://chmk-chita.ru/wp-content/uploads/2016/12/IMG_346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-540000">
            <a:off x="5646486" y="4222399"/>
            <a:ext cx="3189866" cy="2020249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2875446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8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3159</TotalTime>
  <Words>615</Words>
  <Application>Microsoft Office PowerPoint</Application>
  <PresentationFormat>Экран (4:3)</PresentationFormat>
  <Paragraphs>83</Paragraphs>
  <Slides>14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ПРЕСТИЖНОСТЬ и востребованность ПРОФЕССИИ медицинского работника  в представлении СТУДЕНТОВ колледжа  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ГОУ НПО ПУ №2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«Что, по Вашему мнению, способствует трудоустройству студенческой молодежи на рынке труда г. Иркутска?»</dc:title>
  <dc:creator>user</dc:creator>
  <cp:lastModifiedBy>Klimkova</cp:lastModifiedBy>
  <cp:revision>306</cp:revision>
  <cp:lastPrinted>2017-02-13T11:34:24Z</cp:lastPrinted>
  <dcterms:created xsi:type="dcterms:W3CDTF">2016-10-11T15:00:00Z</dcterms:created>
  <dcterms:modified xsi:type="dcterms:W3CDTF">2018-09-12T02:09:29Z</dcterms:modified>
</cp:coreProperties>
</file>