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3284480894527E-2"/>
          <c:y val="0.15263435641653852"/>
          <c:w val="0.94648197384461086"/>
          <c:h val="0.71794661704255092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4DC-445B-9E56-D7CE0F78B45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4DC-445B-9E56-D7CE0F78B45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4DC-445B-9E56-D7CE0F78B457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[Книга1]Лист1!$A$1:$C$1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наоборот</c:v>
                </c:pt>
              </c:strCache>
            </c:strRef>
          </c:cat>
          <c:val>
            <c:numRef>
              <c:f>[Книга1]Лист1!$A$2:$C$2</c:f>
              <c:numCache>
                <c:formatCode>0%</c:formatCode>
                <c:ptCount val="3"/>
                <c:pt idx="0">
                  <c:v>0.79</c:v>
                </c:pt>
                <c:pt idx="1">
                  <c:v>0.05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DC-445B-9E56-D7CE0F78B4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18081722686506813"/>
          <c:y val="0.20140065455690109"/>
          <c:w val="0.20927462560616483"/>
          <c:h val="0.61189555327185863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91581775820142E-2"/>
          <c:y val="2.8571428571428571E-2"/>
          <c:w val="0.92485003089516626"/>
          <c:h val="0.67737982752155979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C46-4FEB-BFE3-D427255B296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C46-4FEB-BFE3-D427255B2961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46-4FEB-BFE3-D427255B296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16112343107085139"/>
          <c:y val="5.1858056982417564E-2"/>
          <c:w val="0.1214526631822512"/>
          <c:h val="0.37832045043285256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60535251668042E-2"/>
          <c:y val="0.12250242692266207"/>
          <c:w val="0.90582269009030458"/>
          <c:h val="0.60088447848128579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AE1-439D-A323-EA9395E462B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E1-439D-A323-EA9395E462BB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E1-439D-A323-EA9395E462B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16652542570767467"/>
          <c:y val="0.13164983210935344"/>
          <c:w val="0.11692703739933663"/>
          <c:h val="0.3207150353682653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72341314498941E-2"/>
          <c:y val="4.4870019388279982E-2"/>
          <c:w val="0.88147953178813476"/>
          <c:h val="0.8049073366906131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69D-410E-8D12-822B982B7FE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69D-410E-8D12-822B982B7FE8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9D-410E-8D12-822B982B7FE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11957240155990201"/>
          <c:y val="0.1812910939188575"/>
          <c:w val="0.15322450047923111"/>
          <c:h val="0.4450149478340790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28956041921269E-3"/>
          <c:y val="6.3370736584823908E-2"/>
          <c:w val="0.99772717905895758"/>
          <c:h val="0.9366288361122268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817-4AE5-8263-0CE7BEB7A10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817-4AE5-8263-0CE7BEB7A10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817-4AE5-8263-0CE7BEB7A10D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[Книга1]Лист1!$A$1:$C$1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наоборот</c:v>
                </c:pt>
              </c:strCache>
            </c:strRef>
          </c:cat>
          <c:val>
            <c:numRef>
              <c:f>[Книга1]Лист1!$A$2:$C$2</c:f>
              <c:numCache>
                <c:formatCode>0%</c:formatCode>
                <c:ptCount val="3"/>
                <c:pt idx="0">
                  <c:v>0.08</c:v>
                </c:pt>
                <c:pt idx="1">
                  <c:v>0.62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17-4AE5-8263-0CE7BEB7A1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6.2055862105856549E-2"/>
          <c:y val="0.10186753940920144"/>
          <c:w val="0.32131049224983232"/>
          <c:h val="0.81586073769581158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710202450623762E-2"/>
          <c:y val="1.0216457430655853E-2"/>
          <c:w val="0.94744514768891053"/>
          <c:h val="0.98978312320786488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832-4E77-8596-0C0F65CE0B6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832-4E77-8596-0C0F65CE0B6B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32-4E77-8596-0C0F65CE0B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9.7633001095116412E-2"/>
          <c:y val="6.147542248392153E-2"/>
          <c:w val="0.16143295586204706"/>
          <c:h val="0.54390715846387439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14888215034934E-2"/>
          <c:y val="0.10848537405308875"/>
          <c:w val="0.9681851048445409"/>
          <c:h val="0.66161520719001032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35D-4ED5-B7B1-BC948544917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35D-4ED5-B7B1-BC948544917F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5D-4ED5-B7B1-BC948544917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14964667225527131"/>
          <c:y val="0.25990784974509001"/>
          <c:w val="0.13697341709507024"/>
          <c:h val="0.36260477230924959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67889652091364E-2"/>
          <c:y val="3.2860892388451447E-2"/>
          <c:w val="0.92047891885854682"/>
          <c:h val="0.74519601716452111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31-4A31-8D11-561873D852E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931-4A31-8D11-561873D852E4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31-4A31-8D11-561873D852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10918099047195814"/>
          <c:y val="0.21519888993815497"/>
          <c:w val="0.14349596076626406"/>
          <c:h val="0.40793036884790579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75446474700279E-3"/>
          <c:y val="7.5805187457502199E-2"/>
          <c:w val="0.85353075430788528"/>
          <c:h val="0.60275965504311957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F22-433A-9CD8-0449862CD6D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F22-433A-9CD8-0449862CD6D6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22-433A-9CD8-0449862CD6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12616598155760472"/>
          <c:y val="7.6649717491707264E-2"/>
          <c:w val="0.12053660704366181"/>
          <c:h val="0.3496546018696335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542011793980301E-2"/>
          <c:y val="8.0278536611494977E-2"/>
          <c:w val="0.81522173364693051"/>
          <c:h val="0.61676219044048064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10F-4F4A-94D6-F64CE96F9D9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10F-4F4A-94D6-F64CE96F9D9B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0F-4F4A-94D6-F64CE96F9D9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14042057066588218"/>
          <c:y val="0.1029869467408696"/>
          <c:w val="0.12852865422717846"/>
          <c:h val="0.35117969501879981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95414911593495E-2"/>
          <c:y val="3.8938953923535233E-2"/>
          <c:w val="0.93750001423357887"/>
          <c:h val="0.66336139017105622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196-465C-85D8-7338A34CBD7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196-465C-85D8-7338A34CBD7E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[Книга1]Лист1!$A$1:$B$1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[Книга1]Лист1!$A$2:$B$2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96-465C-85D8-7338A34CBD7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17281881911331698"/>
          <c:y val="8.0405870636492086E-2"/>
          <c:w val="0.11212983821209604"/>
          <c:h val="0.3771637312235878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8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2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6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2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5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4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2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0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0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7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4763-38DD-41C8-A144-422124570483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1AE4-4063-420D-9AAC-D6E4D1E86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ВЛИЯНИЕ СОЛНЕЧНОЙ ЭНЕРГИИ НА ЗДОРОВЬЕ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933056"/>
            <a:ext cx="6400800" cy="211264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Выполнила: ученица 10 «Б» класса</a:t>
            </a:r>
          </a:p>
          <a:p>
            <a:r>
              <a:rPr lang="ru-RU" dirty="0">
                <a:solidFill>
                  <a:schemeClr val="tx1"/>
                </a:solidFill>
              </a:rPr>
              <a:t>Румянцева Анастасия Дмитриевна</a:t>
            </a:r>
          </a:p>
          <a:p>
            <a:r>
              <a:rPr lang="ru-RU" dirty="0">
                <a:solidFill>
                  <a:schemeClr val="tx1"/>
                </a:solidFill>
              </a:rPr>
              <a:t>Руководитель: учитель биологии</a:t>
            </a:r>
          </a:p>
          <a:p>
            <a:r>
              <a:rPr lang="ru-RU" dirty="0">
                <a:solidFill>
                  <a:schemeClr val="tx1"/>
                </a:solidFill>
              </a:rPr>
              <a:t>Епифанова Ирина Александровна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2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4.Ход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эксперимента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5-1-Ð·Ð¾Ð¶Ð½Ð¸Ðº-Ð²Ð¸ÑÐ°Ð¼Ð¸Ð½-d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176614" cy="394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48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44824" y="12568"/>
            <a:ext cx="14401600" cy="68454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154916"/>
            <a:ext cx="47525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8701"/>
            <a:ext cx="4413404" cy="630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90" y="188640"/>
            <a:ext cx="4587420" cy="633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8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0523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 Выявить влияние солнечной энергии на здоровье человека в городе Москве.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7120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поставленной цели необходимо решить следующие задачи: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10445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Изучить изменение поступления солнечной энергии в течение года на территории Москвы.</a:t>
            </a:r>
          </a:p>
          <a:p>
            <a:pPr lvl="0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Отследить влияние изменения поступления  солнечной энергии на здоровье человека, на его самочувствие, настроение, а также на психическую активность.</a:t>
            </a:r>
          </a:p>
          <a:p>
            <a:pPr lvl="0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Провести тестирование среди учащихся моей школы с целью выявления отклонений в здоровье и самочувствие, вызванные изменением поступления солнечной энергии.</a:t>
            </a:r>
          </a:p>
          <a:p>
            <a:pPr lvl="0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Найти способы нормализации самочувствия человека в периоды изменения активности поступления солнечной энергии.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104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Гипотеза: Человеческий организм очень чувствителен к изменениям поступления солнечной энергии, влияние которой отражается на его здоровье и самочувствие.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Объект исследования: солнечная энергия, изменения здоровья человека под ее влиянием.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Методы исследования: работа с литературой (учебной, научной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наблюдения; аналитический метод.</a:t>
            </a:r>
          </a:p>
        </p:txBody>
      </p:sp>
    </p:spTree>
    <p:extLst>
      <p:ext uri="{BB962C8B-B14F-4D97-AF65-F5344CB8AC3E}">
        <p14:creationId xmlns:p14="http://schemas.microsoft.com/office/powerpoint/2010/main" val="362371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Поступление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солнечной энергии в Москве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419343"/>
              </p:ext>
            </p:extLst>
          </p:nvPr>
        </p:nvGraphicFramePr>
        <p:xfrm>
          <a:off x="971600" y="2636912"/>
          <a:ext cx="7272806" cy="36123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08514"/>
                <a:gridCol w="475995"/>
                <a:gridCol w="484920"/>
                <a:gridCol w="475995"/>
                <a:gridCol w="475995"/>
                <a:gridCol w="475995"/>
                <a:gridCol w="490870"/>
                <a:gridCol w="495828"/>
                <a:gridCol w="475995"/>
                <a:gridCol w="475995"/>
                <a:gridCol w="475995"/>
                <a:gridCol w="475995"/>
                <a:gridCol w="475995"/>
                <a:gridCol w="508719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637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месяц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фев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июнь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июль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8595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6.6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8595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нижняя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4.4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5.3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9720" y="1961347"/>
            <a:ext cx="911428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  <a:tab pos="2970213" algn="ct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Облачность, баллов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  <a:tab pos="29702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0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030079"/>
              </p:ext>
            </p:extLst>
          </p:nvPr>
        </p:nvGraphicFramePr>
        <p:xfrm>
          <a:off x="467544" y="1772818"/>
          <a:ext cx="8280920" cy="468051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66947"/>
                <a:gridCol w="518116"/>
                <a:gridCol w="527942"/>
                <a:gridCol w="518116"/>
                <a:gridCol w="517222"/>
                <a:gridCol w="517222"/>
                <a:gridCol w="533302"/>
                <a:gridCol w="540448"/>
                <a:gridCol w="517222"/>
                <a:gridCol w="517222"/>
                <a:gridCol w="517222"/>
                <a:gridCol w="517222"/>
                <a:gridCol w="517222"/>
                <a:gridCol w="559207"/>
                <a:gridCol w="296288"/>
              </a:tblGrid>
              <a:tr h="493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июнь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июль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73">
                <a:tc gridSpan="15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Общая облачность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04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ясных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04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облачных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04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пасмурных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73">
                <a:tc gridSpan="15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Нижняя облачность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04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ясных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04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облачных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04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пасмурных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48680"/>
            <a:ext cx="908030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2 -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ясных, облачных и пасмурных дней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8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Тестирование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742667"/>
              </p:ext>
            </p:extLst>
          </p:nvPr>
        </p:nvGraphicFramePr>
        <p:xfrm>
          <a:off x="611560" y="1844825"/>
          <a:ext cx="8136903" cy="43924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153475"/>
                <a:gridCol w="1100414"/>
                <a:gridCol w="994219"/>
                <a:gridCol w="888795"/>
              </a:tblGrid>
              <a:tr h="38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Вопрос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вариант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вариант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вариант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 Чувствую себя исключительно бодро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 Испытываю какое-то тягостное чувство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1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 Часто ли вы чувствуете себя усталым, несмотря на то, что хорошо выспались?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1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 Принимаете ли вы витамины, когда ощущаете общее недомогание?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5.Бывает ли, что вы неожиданно забываете, что хотите сказать?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 Часто ли у вас бывает плохое настроения по утрам?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 Часто ли вы гуляете?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 Помните ли вы свои сны?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 Нравится ли вам дождливая погода?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 Часто ли вы чувствуете головную боль, тошноту, недомогание?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наоборот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1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 Возникают ли у вас проблемы с успеваемостью в школе в последнее время 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наоборот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41267"/>
            <a:ext cx="9144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Результаты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тестирования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1.Чувствую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себя исключительно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бодро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2.Испытываю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какое-то тягостное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чувство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3.Часто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вы чувствуете себя усталым, несмотря на то 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хорошо выспались?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4.Принимаете ли вы витамины, когда ощущаете общее недомогание?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Бывает ли, что вы неожиданно забываете, что хотите сказать?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Часто ли у вас бывает плохое настроения по утрам?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1.                                                          2.                                                 3.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                                                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4.                                                                            5.                                                     6.</a:t>
            </a:r>
            <a:endParaRPr lang="ru-RU" sz="18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lc="http://schemas.openxmlformats.org/drawingml/2006/lockedCanvas" id="{53393DFA-7C7F-47FD-8DF8-1FCB0C7F8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431411"/>
              </p:ext>
            </p:extLst>
          </p:nvPr>
        </p:nvGraphicFramePr>
        <p:xfrm>
          <a:off x="2195736" y="2780928"/>
          <a:ext cx="59701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lc="http://schemas.openxmlformats.org/drawingml/2006/lockedCanvas" id="{1859F7B8-D0DA-4C4F-B78E-795305B5B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722086"/>
              </p:ext>
            </p:extLst>
          </p:nvPr>
        </p:nvGraphicFramePr>
        <p:xfrm>
          <a:off x="5796136" y="2924944"/>
          <a:ext cx="424847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lc="http://schemas.openxmlformats.org/drawingml/2006/lockedCanvas" id="{5F701A23-E11F-45E0-92B8-61EAD5D4B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87133"/>
              </p:ext>
            </p:extLst>
          </p:nvPr>
        </p:nvGraphicFramePr>
        <p:xfrm>
          <a:off x="-252536" y="2996952"/>
          <a:ext cx="388843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lc="http://schemas.openxmlformats.org/drawingml/2006/lockedCanvas" id="{CB0A7B99-6175-4C1D-89B6-12F7FFF1F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096620"/>
              </p:ext>
            </p:extLst>
          </p:nvPr>
        </p:nvGraphicFramePr>
        <p:xfrm>
          <a:off x="-396552" y="5157192"/>
          <a:ext cx="403244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lc="http://schemas.openxmlformats.org/drawingml/2006/lockedCanvas" id="{F49AB0CE-3B86-4AFF-AD67-F3F8D8839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416494"/>
              </p:ext>
            </p:extLst>
          </p:nvPr>
        </p:nvGraphicFramePr>
        <p:xfrm>
          <a:off x="2699792" y="5013176"/>
          <a:ext cx="475252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lc="http://schemas.openxmlformats.org/drawingml/2006/lockedCanvas" id="{9F60F774-B708-4B9E-BEB0-1B6DAACBE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531059"/>
              </p:ext>
            </p:extLst>
          </p:nvPr>
        </p:nvGraphicFramePr>
        <p:xfrm>
          <a:off x="5796136" y="5229200"/>
          <a:ext cx="453650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47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Часто ли вы гуляете?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Помните ли вы свои сны?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Нравится ли вам дождливая погода?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Часто ли вы чувствуете головную боль, тошноту, недомогание?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11. Возникают ли у вас проблемы с успеваемостью в школе в последнее время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7.                                                     8.                                                  9.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10.                                                           11.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50691740-AFAC-424A-9819-085565324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007683"/>
              </p:ext>
            </p:extLst>
          </p:nvPr>
        </p:nvGraphicFramePr>
        <p:xfrm>
          <a:off x="-684584" y="3068960"/>
          <a:ext cx="54006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122108CB-DCC6-4079-8D52-BB7D32E53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875602"/>
              </p:ext>
            </p:extLst>
          </p:nvPr>
        </p:nvGraphicFramePr>
        <p:xfrm>
          <a:off x="2267744" y="3068960"/>
          <a:ext cx="5064785" cy="200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7DD0F409-9007-4614-8495-91EE7BCD0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893248"/>
              </p:ext>
            </p:extLst>
          </p:nvPr>
        </p:nvGraphicFramePr>
        <p:xfrm>
          <a:off x="5004048" y="3068960"/>
          <a:ext cx="5805502" cy="186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720B7AFD-B110-493B-8FC2-0E5DCEB84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160461"/>
              </p:ext>
            </p:extLst>
          </p:nvPr>
        </p:nvGraphicFramePr>
        <p:xfrm>
          <a:off x="179512" y="4994548"/>
          <a:ext cx="5359866" cy="186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FBB39071-5FD7-4ECD-8D77-9A69D0B40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10794"/>
              </p:ext>
            </p:extLst>
          </p:nvPr>
        </p:nvGraphicFramePr>
        <p:xfrm>
          <a:off x="4067944" y="4659843"/>
          <a:ext cx="5567318" cy="219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050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640</Words>
  <Application>Microsoft Office PowerPoint</Application>
  <PresentationFormat>Экран (4:3)</PresentationFormat>
  <Paragraphs>245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ВЛИЯНИЕ СОЛНЕЧНОЙ ЭНЕРГИИ НА ЗДОРОВЬЕ ЧЕЛОВЕКА</vt:lpstr>
      <vt:lpstr>Презентация PowerPoint</vt:lpstr>
      <vt:lpstr>Для реализации поставленной цели необходимо решить следующие задачи: </vt:lpstr>
      <vt:lpstr>Презентация PowerPoint</vt:lpstr>
      <vt:lpstr>1. Поступление солнечной энергии в Москве </vt:lpstr>
      <vt:lpstr>Презентация PowerPoint</vt:lpstr>
      <vt:lpstr>2. Тестирование учащихся</vt:lpstr>
      <vt:lpstr>3. Результаты тестирования </vt:lpstr>
      <vt:lpstr>Презентация PowerPoint</vt:lpstr>
      <vt:lpstr>4.Ход эксперимента </vt:lpstr>
      <vt:lpstr> 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СОЛНЕЧНОЙ ЭНЕРГИИ НА ЗДОРОВЬЕ ЧЕЛОВЕКА</dc:title>
  <dc:creator>HP</dc:creator>
  <cp:lastModifiedBy>HP</cp:lastModifiedBy>
  <cp:revision>21</cp:revision>
  <dcterms:created xsi:type="dcterms:W3CDTF">2019-03-15T15:28:07Z</dcterms:created>
  <dcterms:modified xsi:type="dcterms:W3CDTF">2019-03-19T15:23:48Z</dcterms:modified>
</cp:coreProperties>
</file>