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63" r:id="rId2"/>
    <p:sldMasterId id="2147483781" r:id="rId3"/>
    <p:sldMasterId id="2147483793" r:id="rId4"/>
    <p:sldMasterId id="2147483805" r:id="rId5"/>
    <p:sldMasterId id="2147483817" r:id="rId6"/>
    <p:sldMasterId id="2147483829" r:id="rId7"/>
    <p:sldMasterId id="2147483841" r:id="rId8"/>
    <p:sldMasterId id="2147483853" r:id="rId9"/>
  </p:sldMasterIdLst>
  <p:sldIdLst>
    <p:sldId id="268" r:id="rId10"/>
    <p:sldId id="269" r:id="rId11"/>
    <p:sldId id="256" r:id="rId12"/>
    <p:sldId id="257" r:id="rId13"/>
    <p:sldId id="270" r:id="rId14"/>
    <p:sldId id="258" r:id="rId15"/>
    <p:sldId id="259" r:id="rId16"/>
    <p:sldId id="261" r:id="rId17"/>
    <p:sldId id="262" r:id="rId18"/>
    <p:sldId id="263" r:id="rId19"/>
    <p:sldId id="264" r:id="rId20"/>
    <p:sldId id="274" r:id="rId21"/>
    <p:sldId id="275" r:id="rId22"/>
    <p:sldId id="276" r:id="rId23"/>
    <p:sldId id="277" r:id="rId24"/>
    <p:sldId id="278" r:id="rId25"/>
    <p:sldId id="267" r:id="rId26"/>
    <p:sldId id="265" r:id="rId27"/>
    <p:sldId id="266" r:id="rId28"/>
    <p:sldId id="272" r:id="rId29"/>
    <p:sldId id="27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F89"/>
    <a:srgbClr val="AA8EFA"/>
    <a:srgbClr val="EDE19B"/>
    <a:srgbClr val="38C65D"/>
    <a:srgbClr val="E21CA9"/>
    <a:srgbClr val="1D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03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692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01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6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79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28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5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828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024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936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0854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5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1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02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8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0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5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0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4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6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5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81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92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68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61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55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970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0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84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30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11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52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53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88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88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21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20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15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66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16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979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71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9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37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55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09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97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10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2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17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46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3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8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72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3666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65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7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11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0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14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28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67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156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5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73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7761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0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72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824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41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420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603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87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12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43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29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0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6091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68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10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66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6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8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504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858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52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23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148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75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005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17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6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83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563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864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10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248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536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7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39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54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F26388-4BBA-4BCC-A7DE-DACEF89EA1C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9C0BFE-C704-4A02-B679-B85423DE9B7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9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44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0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45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8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914400"/>
            <a:ext cx="9424234" cy="16306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 проведении профилактических</a:t>
            </a:r>
            <a:b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мероприятий по обеспечению</a:t>
            </a:r>
            <a:b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безопасности ОУ (МБОУ СОШ пос. Хурмули)</a:t>
            </a:r>
            <a:endParaRPr lang="ru-RU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107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094" y="2499360"/>
            <a:ext cx="5174826" cy="59436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Динамик речевой и звуковой сигнализации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6445" r="-667" b="24444"/>
          <a:stretch/>
        </p:blipFill>
        <p:spPr>
          <a:xfrm>
            <a:off x="1082040" y="121920"/>
            <a:ext cx="478536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574" y="6309360"/>
            <a:ext cx="4031826" cy="5486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" y="132080"/>
            <a:ext cx="3577590" cy="477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" b="32086"/>
          <a:stretch/>
        </p:blipFill>
        <p:spPr>
          <a:xfrm>
            <a:off x="2072640" y="3674435"/>
            <a:ext cx="4937760" cy="322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1" r="519" b="27334"/>
          <a:stretch/>
        </p:blipFill>
        <p:spPr>
          <a:xfrm>
            <a:off x="7254240" y="3725528"/>
            <a:ext cx="4053840" cy="2583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0075">
            <a:off x="5735774" y="-646027"/>
            <a:ext cx="6486706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2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effectLst/>
              </a:rPr>
              <a:t>Инструктаж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акт 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6984" y="1600201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6595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Одеваем противогаз</a:t>
            </a:r>
            <a:endParaRPr lang="ru-RU" dirty="0"/>
          </a:p>
        </p:txBody>
      </p:sp>
      <p:pic>
        <p:nvPicPr>
          <p:cNvPr id="4" name="Содержимое 3" descr="акт 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6984" y="1600201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29236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Переноска раненого</a:t>
            </a:r>
            <a:endParaRPr lang="ru-RU" dirty="0"/>
          </a:p>
        </p:txBody>
      </p:sp>
      <p:pic>
        <p:nvPicPr>
          <p:cNvPr id="4" name="Содержимое 3" descr="P131010_14.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984" y="1600201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51996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Тушим возгорание</a:t>
            </a:r>
            <a:endParaRPr lang="ru-RU" dirty="0"/>
          </a:p>
        </p:txBody>
      </p:sp>
      <p:pic>
        <p:nvPicPr>
          <p:cNvPr id="4" name="Содержимое 3" descr="P131010_14.05_[0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984" y="1600201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14814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 ликвидирован</a:t>
            </a:r>
            <a:endParaRPr lang="ru-RU" dirty="0"/>
          </a:p>
        </p:txBody>
      </p:sp>
      <p:pic>
        <p:nvPicPr>
          <p:cNvPr id="4" name="Содержимое 3" descr="P131010_14.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984" y="1600201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65509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306" y="5966460"/>
            <a:ext cx="8596668" cy="441960"/>
          </a:xfrm>
        </p:spPr>
        <p:txBody>
          <a:bodyPr>
            <a:noAutofit/>
          </a:bodyPr>
          <a:lstStyle/>
          <a:p>
            <a:r>
              <a:rPr lang="ru-RU" sz="5400" dirty="0" smtClean="0"/>
              <a:t>Тренировка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95528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1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06" y="6126480"/>
            <a:ext cx="8596668" cy="5029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202" y="6202680"/>
            <a:ext cx="8596668" cy="4419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02" y="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3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82" y="357292"/>
            <a:ext cx="9601196" cy="1303867"/>
          </a:xfrm>
        </p:spPr>
        <p:txBody>
          <a:bodyPr>
            <a:normAutofit/>
          </a:bodyPr>
          <a:lstStyle/>
          <a:p>
            <a:r>
              <a:rPr lang="ru-RU" dirty="0"/>
              <a:t>Основные нормативные документы по пожарной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11100199" cy="452112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Федеральный закон от 21 декабря 1994 г. № 69-ФЗ "О пожарной безопасности"</a:t>
            </a:r>
          </a:p>
          <a:p>
            <a:r>
              <a:rPr lang="ru-RU" dirty="0"/>
              <a:t>Федеральный закон от 22 июля 2008 г. № 123-ФЗ "Технический регламент о требованиях пожарной безопасности"</a:t>
            </a:r>
          </a:p>
          <a:p>
            <a:r>
              <a:rPr lang="ru-RU" dirty="0"/>
              <a:t>Федеральный закон от 22 августа 1995 г. № 151-ФЗ "Об аварийно-спасательных службах и статусе спасателей"</a:t>
            </a:r>
          </a:p>
          <a:p>
            <a:r>
              <a:rPr lang="ru-RU" dirty="0"/>
              <a:t>Федеральный закон от 26 декабря 2008 г. № 294-ФЗ "О защите прав юридических лиц и индивидуальных предпринимателей при осуществлении государственного контроля (надзора) и муниципального контроля"</a:t>
            </a:r>
          </a:p>
          <a:p>
            <a:r>
              <a:rPr lang="ru-RU" dirty="0"/>
              <a:t>Постановление Правительства РФ от 25 апреля 2012 г. № 390 "О противопожарном режиме"</a:t>
            </a:r>
          </a:p>
          <a:p>
            <a:r>
              <a:rPr lang="ru-RU" dirty="0"/>
              <a:t>Строительные нормы и правила СНиП 21-01-97* "Пожарная безопасность зданий и сооружений"</a:t>
            </a:r>
          </a:p>
          <a:p>
            <a:r>
              <a:rPr lang="ru-RU" dirty="0"/>
              <a:t>Свод правил СП 12.13130.2009 "Определение категорий помещений, зданий и наружных установок по взрывопожарной и пожарной опасности"</a:t>
            </a:r>
          </a:p>
          <a:p>
            <a:r>
              <a:rPr lang="ru-RU" dirty="0"/>
              <a:t>Постановление Правительства Москвы от 30 сентября 2008 г. № 880-ПП "Об утверждении Правил пожарной безопасности в городе Москве"</a:t>
            </a:r>
          </a:p>
          <a:p>
            <a:r>
              <a:rPr lang="ru-RU" dirty="0"/>
              <a:t>Постановление Правительства РФ от 22 декабря 2009 г. № 1052 "Об утверждении требований пожарной безопасности при распространении и использовании пиротехнических изделий"</a:t>
            </a:r>
          </a:p>
        </p:txBody>
      </p:sp>
    </p:spTree>
    <p:extLst>
      <p:ext uri="{BB962C8B-B14F-4D97-AF65-F5344CB8AC3E}">
        <p14:creationId xmlns:p14="http://schemas.microsoft.com/office/powerpoint/2010/main" val="19043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240" y="6172200"/>
            <a:ext cx="7995920" cy="685800"/>
          </a:xfr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Место сбора в холодное время года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82880"/>
            <a:ext cx="76454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613" y="6141720"/>
            <a:ext cx="7513974" cy="716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Место сбора в теплое время года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594" y="533400"/>
            <a:ext cx="6364406" cy="5501640"/>
          </a:xfrm>
        </p:spPr>
        <p:txBody>
          <a:bodyPr>
            <a:normAutofit/>
          </a:bodyPr>
          <a:lstStyle/>
          <a:p>
            <a:r>
              <a:rPr lang="ru-RU" sz="1200" dirty="0"/>
              <a:t> </a:t>
            </a:r>
            <a:r>
              <a:rPr lang="ru-RU" sz="3600" dirty="0"/>
              <a:t>Обеспечение пожарной безопасности на предприятиях, в учреждениях, иных организациях является непосредственной обязанностью их руководителей, уполномоченных должностных лиц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6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9936" y="243840"/>
            <a:ext cx="5514904" cy="661416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Основные задачи персонала при возгорании: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1800" dirty="0"/>
              <a:t>•	При первых признаках возгорания, запахе дыма или срабатывании системы оповещения о пожаре немедленно вызвать пожарных по телефону 01 (по  мобильному – 911 или 112).</a:t>
            </a:r>
            <a:br>
              <a:rPr lang="ru-RU" sz="1800" dirty="0"/>
            </a:br>
            <a:r>
              <a:rPr lang="ru-RU" sz="1800" dirty="0"/>
              <a:t>•	Оповестить о пожаре руководителя или ответственного за пожарную безопасность учреждения.</a:t>
            </a:r>
            <a:br>
              <a:rPr lang="ru-RU" sz="1800" dirty="0"/>
            </a:br>
            <a:r>
              <a:rPr lang="ru-RU" sz="1800" dirty="0"/>
              <a:t>•	Без промедления, до приезда пожарных организовать эвакуацию обучающихся из здания школы.</a:t>
            </a:r>
            <a:br>
              <a:rPr lang="ru-RU" sz="1800" dirty="0"/>
            </a:br>
            <a:r>
              <a:rPr lang="ru-RU" sz="1800" dirty="0"/>
              <a:t>•	Открыть все эвакуационные выходы из здания.</a:t>
            </a:r>
            <a:br>
              <a:rPr lang="ru-RU" sz="1800" dirty="0"/>
            </a:br>
            <a:r>
              <a:rPr lang="ru-RU" sz="1800" dirty="0"/>
              <a:t>•	Обеспечить соблюдение требований безопасности работниками,  которые по возможности принимают участие в тушении пожара имеющимися средствами.</a:t>
            </a:r>
            <a:br>
              <a:rPr lang="ru-RU" sz="1800" dirty="0"/>
            </a:br>
            <a:r>
              <a:rPr lang="ru-RU" sz="1800" dirty="0"/>
              <a:t>•	Организовать встречу прибывающих пожарных подразделений.</a:t>
            </a:r>
            <a:br>
              <a:rPr lang="ru-RU" sz="1800" dirty="0"/>
            </a:br>
            <a:r>
              <a:rPr lang="ru-RU" sz="1800" dirty="0"/>
              <a:t>•	После эвакуации детей по возможности проверить все помещения, чтобы исключить пребывание учащихся в опасной зоне: от испуга они нередко прячутся в укромные местах.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4" r="325"/>
          <a:stretch/>
        </p:blipFill>
        <p:spPr>
          <a:xfrm>
            <a:off x="3475721" y="350520"/>
            <a:ext cx="3069319" cy="2956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" y="2214780"/>
            <a:ext cx="3405152" cy="45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207264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Порядок действий учителя при пожаре: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203960"/>
            <a:ext cx="9720073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 Не поддаваться панике самому и успокоить детей.</a:t>
            </a:r>
          </a:p>
          <a:p>
            <a:pPr lvl="0"/>
            <a:r>
              <a:rPr lang="ru-RU" dirty="0"/>
              <a:t>В первую очередь эвакуировать детей из тех помещений, где находиться опасно для жизни, а также с верхних этажей, причем первыми выводят учеников младших классов.</a:t>
            </a:r>
          </a:p>
          <a:p>
            <a:pPr lvl="0"/>
            <a:r>
              <a:rPr lang="ru-RU" dirty="0"/>
              <a:t>Уточнить обстановку: нет ли задымления в коридоре, возможны ли вывод и эвакуация обучающихся.  </a:t>
            </a:r>
          </a:p>
          <a:p>
            <a:pPr lvl="0"/>
            <a:r>
              <a:rPr lang="ru-RU" dirty="0"/>
              <a:t>Если выход из класса безопасен, построить учащихся. Портфели, одежду оставить на местах. Если есть, надеть на детей марлевые повязки для защиты органов дыхания. Взять классный журнал.</a:t>
            </a:r>
          </a:p>
          <a:p>
            <a:pPr lvl="0"/>
            <a:r>
              <a:rPr lang="ru-RU" dirty="0"/>
              <a:t>Выводить учащихся из здания школы по наиболее безопасному и кратчайшему пути. Учитель при этом должен идти впереди, а конце цепочки детей поставить самых рослых и физически развитых мальчиков, чтобы в случае необходимости они смогли оказать помощь более слабым.</a:t>
            </a:r>
          </a:p>
          <a:p>
            <a:pPr lvl="0"/>
            <a:r>
              <a:rPr lang="ru-RU" dirty="0"/>
              <a:t>По окончании эвакуации, в заранее определенном безопасном месте сбора, провести перекличку всех детей по спискам. Учитель должен неотлучно находиться рядом с выведенными из зданиям обучающимися.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32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5913120"/>
            <a:ext cx="7239000" cy="5334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Телефоны экстренных служб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-75" b="28445"/>
          <a:stretch/>
        </p:blipFill>
        <p:spPr>
          <a:xfrm>
            <a:off x="219573" y="121921"/>
            <a:ext cx="6927987" cy="5577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2750" y="819151"/>
            <a:ext cx="557784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6233160"/>
            <a:ext cx="11809863" cy="4724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Школа оборудована пожарной сигнализацией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" b="28445"/>
          <a:stretch/>
        </p:blipFill>
        <p:spPr>
          <a:xfrm rot="20769361">
            <a:off x="512784" y="540898"/>
            <a:ext cx="5116830" cy="4907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71" b="23333"/>
          <a:stretch/>
        </p:blipFill>
        <p:spPr>
          <a:xfrm rot="378447">
            <a:off x="6415594" y="830580"/>
            <a:ext cx="51625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0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054" y="4002270"/>
            <a:ext cx="4321386" cy="194133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 школе оборудованы уголки безопасности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3" r="4075" b="30000"/>
          <a:stretch/>
        </p:blipFill>
        <p:spPr>
          <a:xfrm>
            <a:off x="187326" y="135210"/>
            <a:ext cx="5491056" cy="386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1" r="-75" b="21777"/>
          <a:stretch/>
        </p:blipFill>
        <p:spPr>
          <a:xfrm>
            <a:off x="6084570" y="135210"/>
            <a:ext cx="6107430" cy="639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69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C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734" y="5151120"/>
            <a:ext cx="8146626" cy="70104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Аварийные выходы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8" r="222"/>
          <a:stretch/>
        </p:blipFill>
        <p:spPr>
          <a:xfrm>
            <a:off x="3951648" y="548640"/>
            <a:ext cx="4333065" cy="4297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90" y="335280"/>
            <a:ext cx="3383280" cy="4511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" y="335280"/>
            <a:ext cx="3268980" cy="4358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93523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253</Words>
  <Application>Microsoft Office PowerPoint</Application>
  <PresentationFormat>Широкоэкранный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41" baseType="lpstr">
      <vt:lpstr>Arial</vt:lpstr>
      <vt:lpstr>Book Antiqua</vt:lpstr>
      <vt:lpstr>Calibri</vt:lpstr>
      <vt:lpstr>Lucida Sans</vt:lpstr>
      <vt:lpstr>Times New Roman</vt:lpstr>
      <vt:lpstr>Trebuchet MS</vt:lpstr>
      <vt:lpstr>Tw Cen MT</vt:lpstr>
      <vt:lpstr>Tw Cen MT Condensed</vt:lpstr>
      <vt:lpstr>Wingdings</vt:lpstr>
      <vt:lpstr>Wingdings 2</vt:lpstr>
      <vt:lpstr>Wingdings 3</vt:lpstr>
      <vt:lpstr>Грань</vt:lpstr>
      <vt:lpstr>Берлин</vt:lpstr>
      <vt:lpstr>Интеграл</vt:lpstr>
      <vt:lpstr>1_Интеграл</vt:lpstr>
      <vt:lpstr>1_Апекс</vt:lpstr>
      <vt:lpstr>2_Апекс</vt:lpstr>
      <vt:lpstr>3_Апекс</vt:lpstr>
      <vt:lpstr>4_Апекс</vt:lpstr>
      <vt:lpstr>5_Апекс</vt:lpstr>
      <vt:lpstr>О проведении профилактических мероприятий по обеспечению безопасности ОУ (МБОУ СОШ пос. Хурмули)</vt:lpstr>
      <vt:lpstr>Основные нормативные документы по пожарной безопасности</vt:lpstr>
      <vt:lpstr> Обеспечение пожарной безопасности на предприятиях, в учреждениях, иных организациях является непосредственной обязанностью их руководителей, уполномоченных должностных лиц</vt:lpstr>
      <vt:lpstr>Основные задачи персонала при возгорании: • При первых признаках возгорания, запахе дыма или срабатывании системы оповещения о пожаре немедленно вызвать пожарных по телефону 01 (по  мобильному – 911 или 112). • Оповестить о пожаре руководителя или ответственного за пожарную безопасность учреждения. • Без промедления, до приезда пожарных организовать эвакуацию обучающихся из здания школы. • Открыть все эвакуационные выходы из здания. • Обеспечить соблюдение требований безопасности работниками,  которые по возможности принимают участие в тушении пожара имеющимися средствами. • Организовать встречу прибывающих пожарных подразделений. • После эвакуации детей по возможности проверить все помещения, чтобы исключить пребывание учащихся в опасной зоне: от испуга они нередко прячутся в укромные местах. </vt:lpstr>
      <vt:lpstr>Порядок действий учителя при пожаре: </vt:lpstr>
      <vt:lpstr>Телефоны экстренных служб</vt:lpstr>
      <vt:lpstr>Школа оборудована пожарной сигнализацией</vt:lpstr>
      <vt:lpstr>В школе оборудованы уголки безопасности</vt:lpstr>
      <vt:lpstr>Аварийные выходы</vt:lpstr>
      <vt:lpstr>  Динамик речевой и звуковой сигнализации</vt:lpstr>
      <vt:lpstr>Презентация PowerPoint</vt:lpstr>
      <vt:lpstr>Инструктаж</vt:lpstr>
      <vt:lpstr>Одеваем противогаз</vt:lpstr>
      <vt:lpstr>Переноска раненого</vt:lpstr>
      <vt:lpstr>Тушим возгорание</vt:lpstr>
      <vt:lpstr>Пожар ликвидирован</vt:lpstr>
      <vt:lpstr>Тренировка</vt:lpstr>
      <vt:lpstr>Презентация PowerPoint</vt:lpstr>
      <vt:lpstr>Презентация PowerPoint</vt:lpstr>
      <vt:lpstr>Место сбора в холодное время года</vt:lpstr>
      <vt:lpstr>Место сбора в теплое время года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</dc:creator>
  <cp:lastModifiedBy>Полина Богомякова</cp:lastModifiedBy>
  <cp:revision>13</cp:revision>
  <dcterms:created xsi:type="dcterms:W3CDTF">2014-10-20T04:13:33Z</dcterms:created>
  <dcterms:modified xsi:type="dcterms:W3CDTF">2019-04-24T11:07:04Z</dcterms:modified>
</cp:coreProperties>
</file>