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6" r:id="rId3"/>
    <p:sldId id="262" r:id="rId4"/>
    <p:sldId id="285" r:id="rId5"/>
    <p:sldId id="289" r:id="rId6"/>
    <p:sldId id="290" r:id="rId7"/>
    <p:sldId id="270" r:id="rId8"/>
    <p:sldId id="271" r:id="rId9"/>
    <p:sldId id="272" r:id="rId10"/>
    <p:sldId id="276" r:id="rId11"/>
    <p:sldId id="273" r:id="rId12"/>
    <p:sldId id="283" r:id="rId13"/>
    <p:sldId id="292" r:id="rId14"/>
    <p:sldId id="293" r:id="rId15"/>
    <p:sldId id="294" r:id="rId16"/>
    <p:sldId id="295" r:id="rId17"/>
    <p:sldId id="296" r:id="rId18"/>
    <p:sldId id="279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3CF63-594F-40E3-938E-A459E1FB9EC7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AB320-25CE-46B7-AC48-51AA3D482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96752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  <a:cs typeface="Times New Roman" panose="02020603050405020304" pitchFamily="18" charset="0"/>
              </a:rPr>
              <a:t>ЛЭПБУК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Умные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игры</a:t>
            </a:r>
            <a:r>
              <a:rPr lang="ru-RU" sz="4400" b="1" i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rgbClr val="C0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9330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anose="02020603050405020304" pitchFamily="18" charset="0"/>
              </a:rPr>
              <a:t>Автор: </a:t>
            </a:r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  <a:cs typeface="Times New Roman" panose="02020603050405020304" pitchFamily="18" charset="0"/>
              </a:rPr>
              <a:t>Радушкевич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anose="02020603050405020304" pitchFamily="18" charset="0"/>
              </a:rPr>
              <a:t> В.П.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algn="ctr" defTabSz="0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anose="02020603050405020304" pitchFamily="18" charset="0"/>
              </a:rPr>
              <a:t>Группа «Теремок» (младшая группа)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пбук по ссорик\IMG_20171127_1426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84614" cy="255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46" y="4638082"/>
            <a:ext cx="2484784" cy="178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esktop\лпбук по ссорик\IMG_20171124_1607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2917676"/>
            <a:ext cx="2484784" cy="162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139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FF0000"/>
                </a:solidFill>
              </a:rPr>
              <a:t>Дидактическая</a:t>
            </a:r>
            <a:r>
              <a:rPr lang="ru-RU" i="1" dirty="0">
                <a:solidFill>
                  <a:srgbClr val="FF0000"/>
                </a:solidFill>
              </a:rPr>
              <a:t> </a:t>
            </a:r>
            <a:r>
              <a:rPr lang="ru-RU" b="1" i="1" dirty="0">
                <a:solidFill>
                  <a:srgbClr val="FF0000"/>
                </a:solidFill>
              </a:rPr>
              <a:t>игр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«Разрезные картинки»</a:t>
            </a:r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Формирование  у детей умений</a:t>
            </a:r>
            <a:br>
              <a:rPr lang="ru-RU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складывать разрезные картинки из частей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у детей образное мышление, внимание.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lvl="0" algn="ctr"/>
            <a:endParaRPr lang="ru-RU" b="1" i="1" dirty="0" smtClean="0">
              <a:solidFill>
                <a:srgbClr val="FF0000"/>
              </a:solidFill>
            </a:endParaRPr>
          </a:p>
          <a:p>
            <a:pPr lvl="0" algn="ctr"/>
            <a:endParaRPr lang="ru-RU" b="1" i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b="1" i="1" dirty="0" smtClean="0">
                <a:solidFill>
                  <a:srgbClr val="FF0000"/>
                </a:solidFill>
              </a:rPr>
              <a:t>Дидактическая </a:t>
            </a:r>
            <a:r>
              <a:rPr lang="ru-RU" b="1" i="1" dirty="0">
                <a:solidFill>
                  <a:srgbClr val="FF0000"/>
                </a:solidFill>
              </a:rPr>
              <a:t>игра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Цветные кружочки»</a:t>
            </a:r>
          </a:p>
          <a:p>
            <a:pPr lvl="0" algn="just"/>
            <a:r>
              <a:rPr lang="ru-RU" b="1" i="1" u="sng" dirty="0" smtClean="0">
                <a:solidFill>
                  <a:srgbClr val="4BACC6">
                    <a:lumMod val="50000"/>
                  </a:srgbClr>
                </a:solidFill>
              </a:rPr>
              <a:t>Цель: </a:t>
            </a:r>
            <a:r>
              <a:rPr lang="ru-RU" i="1" dirty="0" smtClean="0">
                <a:solidFill>
                  <a:srgbClr val="4BACC6">
                    <a:lumMod val="50000"/>
                  </a:srgbClr>
                </a:solidFill>
              </a:rPr>
              <a:t>Закрепление у детей знания основных цветов.</a:t>
            </a:r>
            <a:r>
              <a:rPr lang="ru-RU" i="1" dirty="0">
                <a:solidFill>
                  <a:srgbClr val="4BACC6">
                    <a:lumMod val="50000"/>
                  </a:srgbClr>
                </a:solidFill>
              </a:rPr>
              <a:t> </a:t>
            </a:r>
            <a:endParaRPr lang="ru-RU" i="1" dirty="0" smtClean="0">
              <a:solidFill>
                <a:srgbClr val="4BACC6">
                  <a:lumMod val="50000"/>
                </a:srgbClr>
              </a:solidFill>
            </a:endParaRPr>
          </a:p>
          <a:p>
            <a:pPr lvl="0" algn="just"/>
            <a:r>
              <a:rPr lang="ru-RU" b="1" i="1" u="sng" dirty="0" smtClean="0">
                <a:solidFill>
                  <a:srgbClr val="4BACC6">
                    <a:lumMod val="50000"/>
                  </a:srgbClr>
                </a:solidFill>
              </a:rPr>
              <a:t>Задачи: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4BACC6">
                    <a:lumMod val="50000"/>
                  </a:srgbClr>
                </a:solidFill>
              </a:rPr>
              <a:t>Развивать</a:t>
            </a:r>
            <a:r>
              <a:rPr lang="ru-RU" i="1" dirty="0">
                <a:solidFill>
                  <a:srgbClr val="4BACC6">
                    <a:lumMod val="50000"/>
                  </a:srgbClr>
                </a:solidFill>
              </a:rPr>
              <a:t> мелкую </a:t>
            </a:r>
            <a:r>
              <a:rPr lang="ru-RU" i="1" dirty="0" smtClean="0">
                <a:solidFill>
                  <a:srgbClr val="4BACC6">
                    <a:lumMod val="50000"/>
                  </a:srgbClr>
                </a:solidFill>
              </a:rPr>
              <a:t>моторику.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4BACC6">
                    <a:lumMod val="50000"/>
                  </a:srgbClr>
                </a:solidFill>
              </a:rPr>
              <a:t>З</a:t>
            </a:r>
            <a:r>
              <a:rPr lang="ru-RU" i="1" dirty="0" smtClean="0">
                <a:solidFill>
                  <a:srgbClr val="4BACC6">
                    <a:lumMod val="50000"/>
                  </a:srgbClr>
                </a:solidFill>
              </a:rPr>
              <a:t>акреплять умение </a:t>
            </a:r>
            <a:r>
              <a:rPr lang="ru-RU" i="1" dirty="0">
                <a:solidFill>
                  <a:srgbClr val="4BACC6">
                    <a:lumMod val="50000"/>
                  </a:srgbClr>
                </a:solidFill>
              </a:rPr>
              <a:t>чередовать по цвету, выявляя </a:t>
            </a:r>
            <a:r>
              <a:rPr lang="ru-RU" i="1" dirty="0" smtClean="0">
                <a:solidFill>
                  <a:srgbClr val="4BACC6">
                    <a:lumMod val="50000"/>
                  </a:srgbClr>
                </a:solidFill>
              </a:rPr>
              <a:t>закономерность.</a:t>
            </a:r>
            <a:endParaRPr lang="ru-RU" i="1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Дидактическая игра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>
                <a:solidFill>
                  <a:srgbClr val="FF0000"/>
                </a:solidFill>
              </a:rPr>
              <a:t>Тактильные дорожки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Развитие у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детей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тактильного восприятия.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Задачи: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Обогащать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активный словарь новыми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словами.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память, внимание, воображение, образное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мышление.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мелкую моторику.</a:t>
            </a:r>
          </a:p>
        </p:txBody>
      </p:sp>
      <p:pic>
        <p:nvPicPr>
          <p:cNvPr id="5122" name="Picture 2" descr="C:\Users\Admin\Desktop\лпбук по ссорик\IMG_20171127_14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32448" cy="4140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75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260648"/>
            <a:ext cx="3563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Дидактическая игра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>
                <a:solidFill>
                  <a:srgbClr val="FF0000"/>
                </a:solidFill>
              </a:rPr>
              <a:t>Продолжи ряд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  <a:endParaRPr lang="ru-RU" sz="2000" dirty="0">
              <a:solidFill>
                <a:schemeClr val="accent2"/>
              </a:solidFill>
            </a:endParaRPr>
          </a:p>
          <a:p>
            <a:pPr algn="just"/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З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акрепление у детей  знаний о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геометрических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фигурах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логическое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мышление.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Воспитывать умение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выполнять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задания.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азвивать мелкую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моторику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пальцев рук.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3" y="3429000"/>
            <a:ext cx="3342675" cy="2118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293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332656"/>
            <a:ext cx="33843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«Пальчиковый театр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Развитие у детей сенсорно-двигательных навыков.</a:t>
            </a:r>
          </a:p>
          <a:p>
            <a:pPr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учить детей работать с персонажами в соответствии текста;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у детей коммуникативные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способности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 процессе игры с пальчиковым театром;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внимание, воображение, мелкую моторику.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176464" cy="306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672408" cy="1598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112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«Пальчиковые </a:t>
            </a:r>
            <a:r>
              <a:rPr lang="ru-RU" sz="2000" b="1" i="1" dirty="0">
                <a:solidFill>
                  <a:srgbClr val="FF0000"/>
                </a:solidFill>
              </a:rPr>
              <a:t>игры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2000" b="1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у детей умений действовать в соответствии текста.</a:t>
            </a:r>
          </a:p>
          <a:p>
            <a:pPr algn="just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развивать у детей внимание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, мышление,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память;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богащать и активизировать словарь;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4BACC6">
                    <a:lumMod val="50000"/>
                  </a:srgbClr>
                </a:solidFill>
              </a:rPr>
              <a:t>Развивать мелкую </a:t>
            </a:r>
            <a:r>
              <a:rPr lang="ru-RU" sz="2000" i="1" dirty="0">
                <a:solidFill>
                  <a:srgbClr val="4BACC6">
                    <a:lumMod val="50000"/>
                  </a:srgbClr>
                </a:solidFill>
              </a:rPr>
              <a:t>моторику </a:t>
            </a:r>
            <a:r>
              <a:rPr lang="ru-RU" sz="2000" i="1" dirty="0" smtClean="0">
                <a:solidFill>
                  <a:srgbClr val="4BACC6">
                    <a:lumMod val="50000"/>
                  </a:srgbClr>
                </a:solidFill>
              </a:rPr>
              <a:t>пальцев рук</a:t>
            </a:r>
            <a:r>
              <a:rPr lang="ru-RU" sz="2000" i="1" dirty="0">
                <a:solidFill>
                  <a:srgbClr val="4BACC6">
                    <a:lumMod val="50000"/>
                  </a:srgbClr>
                </a:solidFill>
              </a:rPr>
              <a:t>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72807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6696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Книжки </a:t>
            </a:r>
            <a:r>
              <a:rPr lang="ru-RU" sz="2000" b="1" dirty="0">
                <a:solidFill>
                  <a:srgbClr val="FF0000"/>
                </a:solidFill>
              </a:rPr>
              <a:t>раскладушки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«О </a:t>
            </a:r>
            <a:r>
              <a:rPr lang="ru-RU" sz="2000" b="1" i="1" dirty="0" smtClean="0">
                <a:solidFill>
                  <a:srgbClr val="FF0000"/>
                </a:solidFill>
              </a:rPr>
              <a:t>цвете </a:t>
            </a:r>
            <a:r>
              <a:rPr lang="ru-RU" sz="2000" b="1" i="1" dirty="0">
                <a:solidFill>
                  <a:srgbClr val="FF0000"/>
                </a:solidFill>
              </a:rPr>
              <a:t>в стихах</a:t>
            </a:r>
            <a:r>
              <a:rPr lang="ru-RU" sz="2000" b="1" i="1" dirty="0" smtClean="0">
                <a:solidFill>
                  <a:srgbClr val="FF0000"/>
                </a:solidFill>
              </a:rPr>
              <a:t>»,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«Геометрические </a:t>
            </a:r>
            <a:r>
              <a:rPr lang="ru-RU" sz="2000" b="1" i="1" dirty="0">
                <a:solidFill>
                  <a:srgbClr val="FF0000"/>
                </a:solidFill>
              </a:rPr>
              <a:t>фигуры</a:t>
            </a:r>
            <a:r>
              <a:rPr lang="ru-RU" sz="2000" b="1" i="1" dirty="0" smtClean="0">
                <a:solidFill>
                  <a:srgbClr val="FF0000"/>
                </a:solidFill>
              </a:rPr>
              <a:t>»,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>
                <a:solidFill>
                  <a:srgbClr val="FF0000"/>
                </a:solidFill>
              </a:rPr>
              <a:t>Форма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Закрепление у детей  представлений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о форме, цвете,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величине.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6696"/>
            <a:ext cx="3672408" cy="279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48486"/>
            <a:ext cx="2318017" cy="280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86" y="2673465"/>
            <a:ext cx="3841870" cy="279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9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332656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Тактильно-сенсорное </a:t>
            </a:r>
            <a:r>
              <a:rPr lang="ru-RU" sz="2000" b="1" dirty="0">
                <a:solidFill>
                  <a:srgbClr val="FF0000"/>
                </a:solidFill>
              </a:rPr>
              <a:t>панно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у детей сенсорного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развития.</a:t>
            </a:r>
          </a:p>
          <a:p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endParaRPr lang="ru-RU" sz="20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развивать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сенсорные впечатления;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обогащать внутренний мир ребенка;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56495" cy="412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744416" cy="2148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740447" cy="3004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Admin\Desktop\лпбук по ссорик\фото\IMG_20171124_155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07" y="753834"/>
            <a:ext cx="2993001" cy="177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177" y="260648"/>
            <a:ext cx="83008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u="sng" dirty="0">
                <a:solidFill>
                  <a:schemeClr val="accent2"/>
                </a:solidFill>
              </a:rPr>
              <a:t>Актуальность</a:t>
            </a:r>
            <a:r>
              <a:rPr lang="ru-RU" sz="2000" i="1" u="sng" dirty="0">
                <a:solidFill>
                  <a:schemeClr val="accent2"/>
                </a:solidFill>
              </a:rPr>
              <a:t>: </a:t>
            </a:r>
          </a:p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Сенсорное воспитание – это развитие  восприятия ребенка  и формирование его  представлений о внешних свойствах предметов: их форме, цвете, величине, положении в пространстве, запахе, вкусе. С восприятия предметов и явлений окружающего мира и начинается познание.</a:t>
            </a:r>
          </a:p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Актуальна эта тема, потому что успешность познавательного развития определяется уровнем развития сенсорных процессов. Дидактические игры способствуют умственному, эстетическому и нравственному воспитанию детей. Дидактические игры выполняют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функцию контроля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за состоянием сенсорного развития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детей и являются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одним из наиболее важных занятий для развития детей дошкольного возраста, потому как ребенок практически все в этом мире познает через игру.</a:t>
            </a:r>
          </a:p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Сенсорное развитие – фундамент формирующегося интеллекта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407416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u="sng" dirty="0" smtClean="0">
                <a:solidFill>
                  <a:srgbClr val="C0504D"/>
                </a:solidFill>
              </a:rPr>
              <a:t>Цель</a:t>
            </a:r>
            <a:r>
              <a:rPr lang="ru-RU" sz="2000" b="1" i="1" u="sng" dirty="0">
                <a:solidFill>
                  <a:srgbClr val="C0504D"/>
                </a:solidFill>
              </a:rPr>
              <a:t>:</a:t>
            </a:r>
            <a:r>
              <a:rPr lang="ru-RU" sz="2000" i="1" u="sng" dirty="0">
                <a:solidFill>
                  <a:srgbClr val="C0504D"/>
                </a:solidFill>
              </a:rPr>
              <a:t> </a:t>
            </a:r>
          </a:p>
          <a:p>
            <a:pPr lvl="0" algn="just"/>
            <a:r>
              <a:rPr lang="ru-RU" sz="2000" i="1" dirty="0">
                <a:solidFill>
                  <a:srgbClr val="4BACC6">
                    <a:lumMod val="50000"/>
                  </a:srgbClr>
                </a:solidFill>
              </a:rPr>
              <a:t>Формирование сенсорного развития детей дошкольного возраста через дидактическое</a:t>
            </a:r>
          </a:p>
          <a:p>
            <a:pPr lvl="0" algn="just"/>
            <a:r>
              <a:rPr lang="ru-RU" sz="2000" i="1" dirty="0">
                <a:solidFill>
                  <a:srgbClr val="4BACC6">
                    <a:lumMod val="50000"/>
                  </a:srgbClr>
                </a:solidFill>
              </a:rPr>
              <a:t>пособие </a:t>
            </a:r>
            <a:r>
              <a:rPr lang="ru-RU" sz="2000" i="1" dirty="0" err="1">
                <a:solidFill>
                  <a:srgbClr val="4BACC6">
                    <a:lumMod val="50000"/>
                  </a:srgbClr>
                </a:solidFill>
              </a:rPr>
              <a:t>лэпбук</a:t>
            </a:r>
            <a:r>
              <a:rPr lang="ru-RU" sz="2000" i="1" dirty="0" smtClean="0">
                <a:solidFill>
                  <a:srgbClr val="4BACC6">
                    <a:lumMod val="50000"/>
                  </a:srgbClr>
                </a:solidFill>
              </a:rPr>
              <a:t>.</a:t>
            </a:r>
          </a:p>
          <a:p>
            <a:pPr lvl="0"/>
            <a:endParaRPr lang="ru-RU" sz="2000" i="1" dirty="0">
              <a:solidFill>
                <a:srgbClr val="4BACC6">
                  <a:lumMod val="50000"/>
                </a:srgbClr>
              </a:solidFill>
            </a:endParaRPr>
          </a:p>
          <a:p>
            <a:pPr algn="just"/>
            <a:r>
              <a:rPr lang="ru-RU" sz="2000" b="1" i="1" u="sng" dirty="0" smtClean="0">
                <a:solidFill>
                  <a:schemeClr val="accent2"/>
                </a:solidFill>
              </a:rPr>
              <a:t>Уникальность </a:t>
            </a:r>
            <a:r>
              <a:rPr lang="ru-RU" sz="2000" b="1" i="1" u="sng" dirty="0">
                <a:solidFill>
                  <a:schemeClr val="accent2"/>
                </a:solidFill>
              </a:rPr>
              <a:t>пособия:</a:t>
            </a:r>
            <a:r>
              <a:rPr lang="ru-RU" sz="2000" i="1" u="sng" dirty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Объединив идеи игр, я получила очень интересное и многофункциональное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пособие, которое может быть использовано в индивидуальной и подгрупповой работе, а также как диагностический материал. 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416"/>
            <a:ext cx="4464496" cy="474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551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i="1" u="sng" dirty="0">
                <a:solidFill>
                  <a:srgbClr val="C0504D"/>
                </a:solidFill>
                <a:ea typeface="Calibri"/>
                <a:cs typeface="Times New Roman"/>
              </a:rPr>
              <a:t>Образовательные задачи</a:t>
            </a:r>
            <a:r>
              <a:rPr lang="ru-RU" b="1" i="1" u="sng" dirty="0" smtClean="0">
                <a:solidFill>
                  <a:srgbClr val="C0504D"/>
                </a:solidFill>
                <a:ea typeface="Calibri"/>
                <a:cs typeface="Times New Roman"/>
              </a:rPr>
              <a:t>:</a:t>
            </a:r>
            <a:endParaRPr lang="ru-RU" b="1" i="1" u="sng" dirty="0">
              <a:solidFill>
                <a:schemeClr val="accent2"/>
              </a:solidFill>
              <a:ea typeface="Calibri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Calibri"/>
                <a:cs typeface="Calibri" pitchFamily="34" charset="0"/>
              </a:rPr>
              <a:t>Создать условия для обогащения и накопления сенсорного опыта детей через дидактические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Calibri" pitchFamily="34" charset="0"/>
              </a:rPr>
              <a:t>игры, объединив  их в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a typeface="Calibri"/>
                <a:cs typeface="Calibri" pitchFamily="34" charset="0"/>
              </a:rPr>
              <a:t>лэпбуке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Calibri"/>
                <a:cs typeface="Calibri" pitchFamily="34" charset="0"/>
              </a:rPr>
              <a:t>.</a:t>
            </a:r>
          </a:p>
          <a:p>
            <a:pPr marL="342900" lvl="0" indent="-342900" algn="just">
              <a:spcBef>
                <a:spcPts val="290"/>
              </a:spcBef>
              <a:spcAft>
                <a:spcPts val="290"/>
              </a:spcAft>
              <a:buFont typeface="Wingdings"/>
              <a:buChar char="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Продолжать знакомить с геометрическими фигурами (круг треугольник, квадрат, овал, прямоугольник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);цветами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(красный синий, зеленый, желтый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, оранжевый, белый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серый).</a:t>
            </a:r>
            <a:endParaRPr lang="ru-RU" i="1" dirty="0">
              <a:solidFill>
                <a:schemeClr val="accent5">
                  <a:lumMod val="50000"/>
                </a:schemeClr>
              </a:solidFill>
              <a:ea typeface="Times New Roman"/>
              <a:cs typeface="Calibri" pitchFamily="34" charset="0"/>
            </a:endParaRPr>
          </a:p>
          <a:p>
            <a:pPr marL="342900" lvl="0" indent="-342900" algn="just">
              <a:spcBef>
                <a:spcPts val="290"/>
              </a:spcBef>
              <a:spcAft>
                <a:spcPts val="290"/>
              </a:spcAft>
              <a:buFont typeface="Wingdings"/>
              <a:buChar char="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Развивать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умения использовать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эталоны как общепринятые свойства 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предметов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(цвет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, форма, размер.). Подбирать предметы по одному, двум качествам (цвет, размер, материал и т. п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Calibri" pitchFamily="34" charset="0"/>
              </a:rPr>
              <a:t>.).</a:t>
            </a:r>
          </a:p>
          <a:p>
            <a:pPr marL="342900" lvl="0" indent="-342900" algn="just">
              <a:spcBef>
                <a:spcPts val="290"/>
              </a:spcBef>
              <a:spcAft>
                <a:spcPts val="290"/>
              </a:spcAft>
              <a:buFont typeface="Wingdings"/>
              <a:buChar char=""/>
            </a:pPr>
            <a:r>
              <a:rPr lang="ru-RU" i="1" dirty="0">
                <a:solidFill>
                  <a:srgbClr val="4BACC6">
                    <a:lumMod val="50000"/>
                  </a:srgbClr>
                </a:solidFill>
                <a:ea typeface="Times New Roman"/>
              </a:rPr>
              <a:t>Совершенствовать восприятие детей путем активного использования  органов чувств (осязание, зрение</a:t>
            </a:r>
            <a:r>
              <a:rPr lang="ru-RU" i="1" dirty="0" smtClean="0">
                <a:solidFill>
                  <a:srgbClr val="4BACC6">
                    <a:lumMod val="50000"/>
                  </a:srgbClr>
                </a:solidFill>
                <a:ea typeface="Times New Roman"/>
              </a:rPr>
              <a:t>).</a:t>
            </a:r>
            <a:endParaRPr lang="ru-RU" b="1" u="sng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290"/>
              </a:spcBef>
              <a:spcAft>
                <a:spcPts val="290"/>
              </a:spcAft>
              <a:buFont typeface="Wingdings"/>
              <a:buChar char=""/>
            </a:pPr>
            <a:r>
              <a:rPr lang="ru-RU" i="1" dirty="0">
                <a:solidFill>
                  <a:srgbClr val="4BACC6">
                    <a:lumMod val="50000"/>
                  </a:srgbClr>
                </a:solidFill>
                <a:ea typeface="Times New Roman"/>
              </a:rPr>
              <a:t> Закреплять умения детей обследовать предметы, используя знакомые и новые способы: сравнивать, группировать, классифицировать предметы.</a:t>
            </a:r>
            <a:endParaRPr lang="ru-RU" b="1" i="1" u="sng" dirty="0">
              <a:solidFill>
                <a:srgbClr val="C0504D"/>
              </a:solidFill>
              <a:ea typeface="Calibri"/>
              <a:cs typeface="Times New Roman"/>
            </a:endParaRPr>
          </a:p>
          <a:p>
            <a:pPr algn="just"/>
            <a:r>
              <a:rPr lang="ru-RU" b="1" i="1" u="sng" dirty="0" smtClean="0">
                <a:solidFill>
                  <a:srgbClr val="C0504D"/>
                </a:solidFill>
                <a:ea typeface="Calibri"/>
                <a:cs typeface="Times New Roman"/>
              </a:rPr>
              <a:t>Воспитательные задачи: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Воспитывать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волевые черты характера в процессе овладения целенаправленными действиями с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лэпбуком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 (умение не отвлекаться от поставленной задачи, доводить её до завершения, стремиться к получению положительного результата и т. д.).</a:t>
            </a:r>
            <a:endParaRPr lang="ru-RU" i="1" dirty="0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3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i="1" dirty="0" smtClean="0">
                <a:solidFill>
                  <a:srgbClr val="FF0000"/>
                </a:solidFill>
              </a:rPr>
              <a:t>В </a:t>
            </a:r>
            <a:r>
              <a:rPr lang="ru-RU" i="1" dirty="0" err="1">
                <a:solidFill>
                  <a:srgbClr val="FF0000"/>
                </a:solidFill>
              </a:rPr>
              <a:t>лэпбуке</a:t>
            </a:r>
            <a:r>
              <a:rPr lang="ru-RU" i="1" dirty="0">
                <a:solidFill>
                  <a:srgbClr val="FF0000"/>
                </a:solidFill>
              </a:rPr>
              <a:t> представлены игры </a:t>
            </a:r>
            <a:r>
              <a:rPr lang="ru-RU" i="1" dirty="0" smtClean="0">
                <a:solidFill>
                  <a:srgbClr val="FF0000"/>
                </a:solidFill>
              </a:rPr>
              <a:t>и задания на </a:t>
            </a:r>
            <a:r>
              <a:rPr lang="ru-RU" i="1" dirty="0">
                <a:solidFill>
                  <a:srgbClr val="FF0000"/>
                </a:solidFill>
              </a:rPr>
              <a:t>развитие сенсорной культуры </a:t>
            </a:r>
            <a:r>
              <a:rPr lang="ru-RU" i="1" dirty="0" smtClean="0">
                <a:solidFill>
                  <a:srgbClr val="FF0000"/>
                </a:solidFill>
              </a:rPr>
              <a:t>ребенка с </a:t>
            </a:r>
            <a:r>
              <a:rPr lang="ru-RU" i="1" dirty="0">
                <a:solidFill>
                  <a:srgbClr val="FF0000"/>
                </a:solidFill>
              </a:rPr>
              <a:t>разными вариантами, уровнями сложности, учитывая зону ближайшего развития </a:t>
            </a:r>
            <a:r>
              <a:rPr lang="ru-RU" i="1" dirty="0" smtClean="0">
                <a:solidFill>
                  <a:srgbClr val="FF0000"/>
                </a:solidFill>
              </a:rPr>
              <a:t>ребенка. Данный материал может использоваться в </a:t>
            </a:r>
            <a:r>
              <a:rPr lang="ru-RU" i="1" dirty="0">
                <a:solidFill>
                  <a:srgbClr val="FF0000"/>
                </a:solidFill>
              </a:rPr>
              <a:t>индивидуальной и подгрупповой </a:t>
            </a:r>
            <a:r>
              <a:rPr lang="ru-RU" i="1" dirty="0" smtClean="0">
                <a:solidFill>
                  <a:srgbClr val="FF0000"/>
                </a:solidFill>
              </a:rPr>
              <a:t>работе, а также при диагностике детей на сенсорное развитие.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66204"/>
            <a:ext cx="8352928" cy="3693319"/>
          </a:xfrm>
          <a:prstGeom prst="rect">
            <a:avLst/>
          </a:prstGeom>
          <a:noFill/>
        </p:spPr>
        <p:txBody>
          <a:bodyPr wrap="square" numCol="2" spcCol="72000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«Весёлые прищепки»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«Лото с геометрическими фигурами»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«Почини одежду»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«Разложи по размеру, длине, ширине, высоте»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«Тактильные дорожки»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 «Цветные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кружочки»</a:t>
            </a:r>
          </a:p>
          <a:p>
            <a:pPr algn="just"/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 игра «Разрезные картинки»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игра «Продолжи ряд»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«Пальчиковый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театр»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«Пальчиковые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игры»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Книжки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раскладушки: «О цвете в стихах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», «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Геометрические фигуры», «Форма»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Сенсорное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панно</a:t>
            </a:r>
          </a:p>
        </p:txBody>
      </p:sp>
    </p:spTree>
    <p:extLst>
      <p:ext uri="{BB962C8B-B14F-4D97-AF65-F5344CB8AC3E}">
        <p14:creationId xmlns:p14="http://schemas.microsoft.com/office/powerpoint/2010/main" val="41773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57635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Дидактическая </a:t>
            </a:r>
            <a:r>
              <a:rPr lang="ru-RU" b="1" i="1" dirty="0">
                <a:solidFill>
                  <a:srgbClr val="FF0000"/>
                </a:solidFill>
              </a:rPr>
              <a:t>игра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Весёлые прищепки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 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развитие моторики пальцев рук через действие с другими предметами.</a:t>
            </a:r>
          </a:p>
          <a:p>
            <a:pPr algn="just"/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Задачи: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умение обращать внимание на цвет и форму предметов;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закрепить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понятия цвета: синий, красный, жёлтый, зелёный, оранжевый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белый,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серый;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закрепить 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умение  группировать разнородные предметы (прищепки синего цвета к синему ёжику, жёлтые к жёлтому 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т.д.); 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тактильные ощущения, зрительное восприятие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внимание.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лпбук по ссорик\IMG_20171127_142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634"/>
            <a:ext cx="3888432" cy="2379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пбук по ссорик\IMG_20171124_162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66311"/>
            <a:ext cx="2714695" cy="219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Дидактическая игра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>
                <a:solidFill>
                  <a:srgbClr val="FF0000"/>
                </a:solidFill>
              </a:rPr>
              <a:t>Лото с геометрическими фигурами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у детей  умений сравнивать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форму изображенного предмета с геометрическими фигурами 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, а также подбор предмета по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 геометрическому образцу. 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Развивать мелкую моторики пальцев рук.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Развивать восприятие, сенсорные эталоны.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 descr="C:\Users\Admin\Desktop\лпбук по ссорик\IMG_20171127_141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14914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592140" cy="2148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6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лпбук по ссорик\IMG_20171124_1609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629768" cy="221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лпбук по ссорик\IMG_20171127_1418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6550"/>
            <a:ext cx="4051178" cy="290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336550"/>
            <a:ext cx="3779912" cy="45243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«Почини одежду»</a:t>
            </a:r>
          </a:p>
          <a:p>
            <a:pPr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Закрепление  у детей умений различать, правильно называть подбирать геометрические фигуры: круг, квадрат, треугольник,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овал,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прямоугольник.</a:t>
            </a:r>
          </a:p>
          <a:p>
            <a:pPr algn="just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285750" indent="-285750" algn="just" defTabSz="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Формировать умение группировать предметы в группы по какому-либо объединяющему их признаку;</a:t>
            </a:r>
          </a:p>
          <a:p>
            <a:pPr marL="285750" indent="-285750" algn="just" defTabSz="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зрительное восприятие, наблюдательность, внимание.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332656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Дидактическая игра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Разложи по размеру, длине, ширине, высоте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i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Закрепление умений у детей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сравнивать предметы по величине (размер, длина, высота, ширина), используя слова: шире – уже, длиннее – короче, выше – ниже, больше – меньше.</a:t>
            </a:r>
          </a:p>
          <a:p>
            <a:pPr algn="just"/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Закреплять умение путем наложения и на «глаз» сравнивать контрастные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предметы.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глазомер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Развивать умение анализировать, сравнивать, классифицировать предметы по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величине.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Admin\Desktop\лпбук по ссорик\IMG_20171127_142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56" y="332657"/>
            <a:ext cx="3982014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пбук по ссорик\фото\IMG_20171124_160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0701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573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OPOP</cp:lastModifiedBy>
  <cp:revision>105</cp:revision>
  <cp:lastPrinted>2017-11-27T11:52:24Z</cp:lastPrinted>
  <dcterms:created xsi:type="dcterms:W3CDTF">2014-05-12T04:44:22Z</dcterms:created>
  <dcterms:modified xsi:type="dcterms:W3CDTF">2019-05-02T02:54:47Z</dcterms:modified>
</cp:coreProperties>
</file>