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0"/>
  </p:notesMasterIdLst>
  <p:sldIdLst>
    <p:sldId id="259" r:id="rId2"/>
    <p:sldId id="264" r:id="rId3"/>
    <p:sldId id="312" r:id="rId4"/>
    <p:sldId id="311" r:id="rId5"/>
    <p:sldId id="308" r:id="rId6"/>
    <p:sldId id="307" r:id="rId7"/>
    <p:sldId id="310" r:id="rId8"/>
    <p:sldId id="262" r:id="rId9"/>
    <p:sldId id="273" r:id="rId10"/>
    <p:sldId id="313" r:id="rId11"/>
    <p:sldId id="276" r:id="rId12"/>
    <p:sldId id="298" r:id="rId13"/>
    <p:sldId id="274" r:id="rId14"/>
    <p:sldId id="275" r:id="rId15"/>
    <p:sldId id="277" r:id="rId16"/>
    <p:sldId id="278" r:id="rId17"/>
    <p:sldId id="293" r:id="rId18"/>
    <p:sldId id="290" r:id="rId19"/>
    <p:sldId id="291" r:id="rId20"/>
    <p:sldId id="295" r:id="rId21"/>
    <p:sldId id="296" r:id="rId22"/>
    <p:sldId id="279" r:id="rId23"/>
    <p:sldId id="300" r:id="rId24"/>
    <p:sldId id="283" r:id="rId25"/>
    <p:sldId id="286" r:id="rId26"/>
    <p:sldId id="301" r:id="rId27"/>
    <p:sldId id="282" r:id="rId28"/>
    <p:sldId id="29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33CC"/>
    <a:srgbClr val="0000FF"/>
    <a:srgbClr val="000099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95" d="100"/>
          <a:sy n="95" d="100"/>
        </p:scale>
        <p:origin x="-1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99EBE-99A5-45A4-9991-316AA88065B9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0811B-5207-4073-BFE3-33FA28C1C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193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0811B-5207-4073-BFE3-33FA28C1CD0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735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7911-5C38-4F37-820B-DE2DC4467B9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75B2-A667-47C6-983A-B6136F09E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7911-5C38-4F37-820B-DE2DC4467B9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75B2-A667-47C6-983A-B6136F09E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7911-5C38-4F37-820B-DE2DC4467B9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75B2-A667-47C6-983A-B6136F09E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7911-5C38-4F37-820B-DE2DC4467B9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75B2-A667-47C6-983A-B6136F09E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7911-5C38-4F37-820B-DE2DC4467B9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75B2-A667-47C6-983A-B6136F09E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7911-5C38-4F37-820B-DE2DC4467B9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75B2-A667-47C6-983A-B6136F09E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7911-5C38-4F37-820B-DE2DC4467B9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75B2-A667-47C6-983A-B6136F09E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7911-5C38-4F37-820B-DE2DC4467B9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75B2-A667-47C6-983A-B6136F09E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7911-5C38-4F37-820B-DE2DC4467B9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75B2-A667-47C6-983A-B6136F09E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7911-5C38-4F37-820B-DE2DC4467B9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75B2-A667-47C6-983A-B6136F09E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7911-5C38-4F37-820B-DE2DC4467B9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75B2-A667-47C6-983A-B6136F09E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47911-5C38-4F37-820B-DE2DC4467B9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975B2-A667-47C6-983A-B6136F09E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" descr="http://shkolnye-prezentacii.ru/wp-content/uploads/2014/07/shablony-dlya-prezentacii055.jpg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http://shkolnye-prezentacii.ru/wp-content/uploads/2014/07/shablony-dlya-prezentacii055.jpg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576" y="276810"/>
            <a:ext cx="8643998" cy="6304380"/>
          </a:xfrm>
          <a:prstGeom prst="roundRect">
            <a:avLst/>
          </a:prstGeom>
          <a:noFill/>
          <a:ln w="57150">
            <a:solidFill>
              <a:srgbClr val="0033CC"/>
            </a:solidFill>
          </a:ln>
        </p:spPr>
      </p:pic>
      <p:pic>
        <p:nvPicPr>
          <p:cNvPr id="7" name="Picture 12" descr="http://nerud-sr.ru/rquzdepjep/500"/>
          <p:cNvPicPr>
            <a:picLocks noChangeAspect="1" noChangeArrowheads="1"/>
          </p:cNvPicPr>
          <p:nvPr/>
        </p:nvPicPr>
        <p:blipFill>
          <a:blip r:embed="rId3" cstate="print"/>
          <a:srcRect l="21562" t="5163" r="21250" b="23838"/>
          <a:stretch>
            <a:fillRect/>
          </a:stretch>
        </p:blipFill>
        <p:spPr bwMode="auto">
          <a:xfrm>
            <a:off x="642910" y="1857364"/>
            <a:ext cx="2786082" cy="2512042"/>
          </a:xfrm>
          <a:prstGeom prst="roundRect">
            <a:avLst/>
          </a:prstGeom>
          <a:ln w="1905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357290" y="1071546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857620" y="1071546"/>
            <a:ext cx="435771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"Сенсорное развитие детей раннего возраста через игры с блоками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Дьенеша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58658" y="357166"/>
            <a:ext cx="31398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МДОУ №48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«СНЕЖИНКА»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28992" y="6072206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57620" y="53578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Кушашникова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И.А.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Бородай Н.А.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ds03.infourok.ru/uploads/ex/0a27/0003c72e-e6e3cdeb/hello_html_451e35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85786" y="2941359"/>
            <a:ext cx="7358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80008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196975"/>
            <a:ext cx="3062287" cy="4194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51920" y="119697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Bookman Old Style" pitchFamily="16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Bookman Old Style" pitchFamily="16" charset="0"/>
              </a:rPr>
              <a:t>Золтан</a:t>
            </a:r>
            <a:r>
              <a:rPr lang="ru-RU" sz="3600" b="1" dirty="0">
                <a:solidFill>
                  <a:srgbClr val="C00000"/>
                </a:solidFill>
                <a:latin typeface="Bookman Old Style" pitchFamily="16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Bookman Old Style" pitchFamily="16" charset="0"/>
              </a:rPr>
              <a:t>Дьенеш</a:t>
            </a:r>
            <a:r>
              <a:rPr lang="ru-RU" sz="3600" b="1" dirty="0">
                <a:solidFill>
                  <a:srgbClr val="C00000"/>
                </a:solidFill>
                <a:latin typeface="Bookman Old Style" pitchFamily="16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Bookman Old Style" pitchFamily="16" charset="0"/>
              </a:rPr>
              <a:t>- 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безусловно выдающая фигура в детском образовании. Самое известное его пособие — Блоки </a:t>
            </a:r>
            <a:r>
              <a:rPr lang="ru-RU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которые специально разработаны для подготовки мышления детей к усвоению математики. </a:t>
            </a:r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7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ds03.infourok.ru/uploads/ex/0a27/0003c72e-e6e3cdeb/hello_html_451e35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3108" y="142852"/>
            <a:ext cx="50048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Логические блоки </a:t>
            </a:r>
            <a:r>
              <a:rPr lang="ru-RU" sz="3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endParaRPr lang="ru-RU" sz="30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14744" y="785795"/>
            <a:ext cx="471490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Объемный логический материал представляет собой  набор из 48 логических блоков. </a:t>
            </a:r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Формой – круглые, квадратные, треугольные, прямоугольные</a:t>
            </a:r>
          </a:p>
          <a:p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Цветом – красные, желтые, синие;</a:t>
            </a:r>
          </a:p>
          <a:p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Размером – маленькие, большие;</a:t>
            </a:r>
          </a:p>
          <a:p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Толщиной – толстые, тонкие.</a:t>
            </a:r>
          </a:p>
          <a:p>
            <a:endParaRPr lang="ru-RU" dirty="0"/>
          </a:p>
        </p:txBody>
      </p:sp>
      <p:pic>
        <p:nvPicPr>
          <p:cNvPr id="14" name="Picture 14" descr="https://vscolu.ru/wp-content/uploads/2014/03/mat-547741.jpg"/>
          <p:cNvPicPr>
            <a:picLocks noChangeAspect="1" noChangeArrowheads="1"/>
          </p:cNvPicPr>
          <p:nvPr/>
        </p:nvPicPr>
        <p:blipFill>
          <a:blip r:embed="rId3" cstate="print"/>
          <a:srcRect l="15234" r="12109"/>
          <a:stretch>
            <a:fillRect/>
          </a:stretch>
        </p:blipFill>
        <p:spPr bwMode="auto">
          <a:xfrm>
            <a:off x="571472" y="928670"/>
            <a:ext cx="2357454" cy="2073531"/>
          </a:xfrm>
          <a:prstGeom prst="ellipse">
            <a:avLst/>
          </a:prstGeom>
          <a:noFill/>
        </p:spPr>
      </p:pic>
      <p:pic>
        <p:nvPicPr>
          <p:cNvPr id="8" name="Рисунок 7" descr="https://www.smartytoys.ru/images/store/222_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42190" y="3944099"/>
            <a:ext cx="1968403" cy="25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00430" y="385762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Плоскостной логический материал представляет собой набор из 24 фигур, </a:t>
            </a:r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Различающихся тремя свойствами:</a:t>
            </a:r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Формой – круглые, квадратные, треугольные, прямоугольные;</a:t>
            </a:r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Цветом – красные, желтые, синие;</a:t>
            </a:r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Размером – маленькие, большие.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https://ds03.infourok.ru/uploads/ex/0a27/0003c72e-e6e3cdeb/hello_html_451e35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8" name="Рисунок 7" descr="http://image.jimcdn.com/app/cms/image/transf/none/path/s1c48fef7e7a43f9e/image/i09f859240421072d/version/1448908704/image.jpg"/>
          <p:cNvPicPr/>
          <p:nvPr/>
        </p:nvPicPr>
        <p:blipFill>
          <a:blip r:embed="rId3" cstate="print"/>
          <a:srcRect l="49816" t="16250" b="67000"/>
          <a:stretch>
            <a:fillRect/>
          </a:stretch>
        </p:blipFill>
        <p:spPr bwMode="auto">
          <a:xfrm>
            <a:off x="5572132" y="5286388"/>
            <a:ext cx="2772000" cy="144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Рисунок 8" descr="http://image.jimcdn.com/app/cms/image/transf/none/path/s1c48fef7e7a43f9e/image/i09f859240421072d/version/1448908704/image.jpg"/>
          <p:cNvPicPr/>
          <p:nvPr/>
        </p:nvPicPr>
        <p:blipFill>
          <a:blip r:embed="rId3" cstate="print"/>
          <a:srcRect t="32875" b="50250"/>
          <a:stretch>
            <a:fillRect/>
          </a:stretch>
        </p:blipFill>
        <p:spPr bwMode="auto">
          <a:xfrm>
            <a:off x="1571604" y="3286124"/>
            <a:ext cx="5328000" cy="144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Рисунок 9" descr="http://image.jimcdn.com/app/cms/image/transf/none/path/s1c48fef7e7a43f9e/image/i09f859240421072d/version/1448908704/image.jpg"/>
          <p:cNvPicPr/>
          <p:nvPr/>
        </p:nvPicPr>
        <p:blipFill>
          <a:blip r:embed="rId3" cstate="print"/>
          <a:srcRect t="66875" r="25276" b="16125"/>
          <a:stretch>
            <a:fillRect/>
          </a:stretch>
        </p:blipFill>
        <p:spPr bwMode="auto">
          <a:xfrm>
            <a:off x="2285984" y="1214422"/>
            <a:ext cx="3996000" cy="144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Рисунок 11" descr="http://image.jimcdn.com/app/cms/image/transf/none/path/s1c48fef7e7a43f9e/image/i09f859240421072d/version/1448908704/image.jpg"/>
          <p:cNvPicPr/>
          <p:nvPr/>
        </p:nvPicPr>
        <p:blipFill>
          <a:blip r:embed="rId3" cstate="print"/>
          <a:srcRect l="49815" b="84000"/>
          <a:stretch>
            <a:fillRect/>
          </a:stretch>
        </p:blipFill>
        <p:spPr bwMode="auto">
          <a:xfrm>
            <a:off x="857224" y="5286388"/>
            <a:ext cx="2808000" cy="144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571736" y="142852"/>
            <a:ext cx="35758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Карточки-символы</a:t>
            </a:r>
            <a:endParaRPr lang="ru-RU" sz="30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9058" y="714356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Цвет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3042" y="4786322"/>
            <a:ext cx="1162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Размер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43636" y="4786322"/>
            <a:ext cx="1468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Толщина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43306" y="2786058"/>
            <a:ext cx="1131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Форма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ds03.infourok.ru/uploads/ex/0a27/0003c72e-e6e3cdeb/hello_html_451e35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73" name="Группа 5"/>
          <p:cNvGrpSpPr>
            <a:grpSpLocks/>
          </p:cNvGrpSpPr>
          <p:nvPr/>
        </p:nvGrpSpPr>
        <p:grpSpPr bwMode="auto">
          <a:xfrm>
            <a:off x="214282" y="-71"/>
            <a:ext cx="8929717" cy="6197652"/>
            <a:chOff x="0" y="19865"/>
            <a:chExt cx="86790" cy="42530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 flipH="1">
              <a:off x="25605" y="25258"/>
              <a:ext cx="10795" cy="28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H="1">
              <a:off x="47164" y="27082"/>
              <a:ext cx="16" cy="136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55340" y="25258"/>
              <a:ext cx="5763" cy="50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42124" y="39965"/>
              <a:ext cx="14810" cy="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sng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Развитие</a:t>
              </a:r>
              <a:endPara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sng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сенсорных </a:t>
              </a:r>
              <a:endPara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sng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эталонов</a:t>
              </a:r>
              <a:endPara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24"/>
            <p:cNvSpPr txBox="1">
              <a:spLocks noChangeArrowheads="1"/>
            </p:cNvSpPr>
            <p:nvPr/>
          </p:nvSpPr>
          <p:spPr bwMode="auto">
            <a:xfrm>
              <a:off x="25690" y="19865"/>
              <a:ext cx="43029" cy="2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000" b="1" i="0" u="none" strike="noStrike" cap="none" normalizeH="0" baseline="0" dirty="0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Блоки </a:t>
              </a:r>
              <a:r>
                <a:rPr kumimoji="0" lang="ru-RU" sz="3000" b="1" i="0" u="none" strike="noStrike" cap="none" normalizeH="0" baseline="0" dirty="0" err="1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Дьенеша</a:t>
              </a:r>
              <a:endPara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 flipH="1">
              <a:off x="34022" y="50259"/>
              <a:ext cx="5763" cy="43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34716" y="56142"/>
              <a:ext cx="8392" cy="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Цвет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 flipH="1">
              <a:off x="26273" y="27813"/>
              <a:ext cx="14398" cy="122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47908" y="53201"/>
              <a:ext cx="0" cy="50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43742" y="59574"/>
              <a:ext cx="9721" cy="2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Форма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55546" y="59083"/>
              <a:ext cx="13886" cy="2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Величина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62489" y="53691"/>
              <a:ext cx="24301" cy="4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Пространственные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представления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>
              <a:off x="16664" y="53201"/>
              <a:ext cx="15969" cy="6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Целостное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восприятие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предметов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Line 33"/>
            <p:cNvSpPr>
              <a:spLocks noChangeShapeType="1"/>
            </p:cNvSpPr>
            <p:nvPr/>
          </p:nvSpPr>
          <p:spPr bwMode="auto">
            <a:xfrm>
              <a:off x="52074" y="50750"/>
              <a:ext cx="5762" cy="57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34"/>
            <p:cNvSpPr>
              <a:spLocks noChangeShapeType="1"/>
            </p:cNvSpPr>
            <p:nvPr/>
          </p:nvSpPr>
          <p:spPr bwMode="auto">
            <a:xfrm>
              <a:off x="61795" y="50750"/>
              <a:ext cx="6533" cy="3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Прямоугольник 29"/>
            <p:cNvSpPr>
              <a:spLocks noChangeArrowheads="1"/>
            </p:cNvSpPr>
            <p:nvPr/>
          </p:nvSpPr>
          <p:spPr bwMode="auto">
            <a:xfrm>
              <a:off x="0" y="23297"/>
              <a:ext cx="26294" cy="14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ru-RU" sz="2000" b="1" u="sng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Познавательные процессы :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>
                  <a:tab pos="457200" algn="l"/>
                </a:tabLst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восприятие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память,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внимание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воображение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мышления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Прямоугольник 30"/>
            <p:cNvSpPr>
              <a:spLocks noChangeArrowheads="1"/>
            </p:cNvSpPr>
            <p:nvPr/>
          </p:nvSpPr>
          <p:spPr bwMode="auto">
            <a:xfrm>
              <a:off x="62773" y="25748"/>
              <a:ext cx="21240" cy="14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ru-RU" sz="2000" b="1" u="sng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Мыслительные операции :</a:t>
              </a:r>
              <a:endParaRPr kumimoji="0" lang="ru-RU" sz="2000" b="0" u="sng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анализ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сравнение         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классификация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обобщение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27"/>
            <p:cNvSpPr txBox="1">
              <a:spLocks noChangeArrowheads="1"/>
            </p:cNvSpPr>
            <p:nvPr/>
          </p:nvSpPr>
          <p:spPr bwMode="auto">
            <a:xfrm>
              <a:off x="0" y="41502"/>
              <a:ext cx="37452" cy="10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ru-RU" sz="2000" b="1" u="sng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Личностные качества: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самостоятельность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инициативу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настойчивость в достижении цели. 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Прямоугольник 32"/>
            <p:cNvSpPr>
              <a:spLocks noChangeArrowheads="1"/>
            </p:cNvSpPr>
            <p:nvPr/>
          </p:nvSpPr>
          <p:spPr bwMode="auto">
            <a:xfrm>
              <a:off x="34716" y="46338"/>
              <a:ext cx="31939" cy="3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(Освоение свойств предметов) 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 flipH="1">
              <a:off x="41659" y="51240"/>
              <a:ext cx="4334" cy="43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4672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ds03.infourok.ru/uploads/ex/0a27/0003c72e-e6e3cdeb/hello_html_451e35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00034" y="71414"/>
            <a:ext cx="785818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Развивающая игра «Логические блоки </a:t>
            </a:r>
            <a:r>
              <a:rPr lang="ru-RU" sz="3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3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предназначена для детей от </a:t>
            </a:r>
            <a:r>
              <a:rPr lang="ru-RU" sz="3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двух лет.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000" b="1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процессе работы с детьми можно использовать не весь комплект, а его часть:</a:t>
            </a:r>
          </a:p>
          <a:p>
            <a:endParaRPr lang="ru-RU" sz="3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Блоки разные по форме и цвету, но одинаковые по размеру и толщине (12 штук);</a:t>
            </a:r>
          </a:p>
          <a:p>
            <a:pPr lvl="0"/>
            <a:r>
              <a:rPr lang="ru-RU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Блоки разные по форме, цвету и размеру, но одинаковые по толщине (24 штуки);</a:t>
            </a:r>
          </a:p>
          <a:p>
            <a:pPr lvl="0"/>
            <a:r>
              <a:rPr lang="ru-RU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Полный комплект фигур (48 штук).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https://ds03.infourok.ru/uploads/ex/0a27/0003c72e-e6e3cdeb/hello_html_451e35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85720" y="0"/>
            <a:ext cx="8501122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ознакомления детей с блоками </a:t>
            </a:r>
            <a:r>
              <a:rPr kumimoji="0" lang="ru-RU" sz="3000" b="1" i="0" u="none" strike="noStrike" cap="none" normalizeH="0" baseline="0" dirty="0" err="1" smtClean="0">
                <a:ln>
                  <a:noFill/>
                </a:ln>
                <a:solidFill>
                  <a:srgbClr val="8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Дьенеша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«Ознакомительный»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Дать детям возможность познакомиться с блоками: самостоятельно достать из коробки и рассмотреть, поиграть по своему усмотрению. На каждого ребенка дается комплект блоков. На этом этапе дети знакомятся с блоками самостоятельно, т.е. без заданий/поручений.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«Обследование»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производят обследование блоков. При помощи воспитателя они познают внешние свойства предметов в их совокупности (цвет, форма, величина).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«Игровой»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Используется дидактический материал, учитываются интеллектуальные возможности ребенка.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«Сравнение»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начинают устанавливать сходства и различия между фигурами. Важно, чтобы ребенок понимал смысл вопросов «Чем похожи фигуры?», «Чем отличаются фигуры?»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«Поисковый»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учатся находить блоки по словесному заданию по одному или нескольким признакам (по цвету и форме; по цвету, форме и размеру).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https://ds03.infourok.ru/uploads/ex/0a27/0003c72e-e6e3cdeb/hello_html_451e35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85786" y="642918"/>
            <a:ext cx="750099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работы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Образовательные предложения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 форме дидактической игры)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Совместная деятельность с детьми (это индивидуальные игры)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самостоятельная деятельность детей (предложить на выбор и выполнить)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https://ds03.infourok.ru/uploads/ex/0a27/0003c72e-e6e3cdeb/hello_html_451e35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9" name="Рисунок 8" descr="http://www.bti35.ru/img/76deb6cb050d18461278468764944c94.jpg"/>
          <p:cNvPicPr/>
          <p:nvPr/>
        </p:nvPicPr>
        <p:blipFill>
          <a:blip r:embed="rId3" cstate="print"/>
          <a:srcRect t="4412" b="2940"/>
          <a:stretch>
            <a:fillRect/>
          </a:stretch>
        </p:blipFill>
        <p:spPr bwMode="auto">
          <a:xfrm>
            <a:off x="1259632" y="1200367"/>
            <a:ext cx="185738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900igr.net/datai/pedagogika/Valdorfskaja-shkola/0030-026-Uchebnik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052736"/>
            <a:ext cx="2081217" cy="300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old.prodalit.ru/images/25000/2293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218875"/>
            <a:ext cx="178595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428992" y="142852"/>
            <a:ext cx="22311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30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https://ds03.infourok.ru/uploads/ex/0a27/0003c72e-e6e3cdeb/hello_html_451e35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8" name="Рисунок 7" descr="http://static.ozone.ru/multimedia/audio_cd_covers/10148356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14356"/>
            <a:ext cx="35719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grobukvoteka-shop.ru/uploads/product/209100/209181/20918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14818"/>
            <a:ext cx="364333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detyam.gramix.ru/assets/images/bt/malenkie-logiki-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286256"/>
            <a:ext cx="33575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3.bp.blogspot.com/-DRdYcSYxlvc/VpfawG63LeI/AAAAAAAAC5Q/NRaSN1sd-8M/s1600/i1289508-albom_04_full_1800x800q80.v13181904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714356"/>
            <a:ext cx="35004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86116" y="142852"/>
            <a:ext cx="18153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Альбомы</a:t>
            </a:r>
            <a:endParaRPr lang="ru-RU" sz="30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https://ds03.infourok.ru/uploads/ex/0a27/0003c72e-e6e3cdeb/hello_html_451e35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8" name="Рисунок 7" descr="https://domateplo.com/pics/Ydivlyaika_1_o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4143404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static12.insales.ru/images/products/1/6951/11819815/large_albom_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166"/>
            <a:ext cx="421484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domateplo.com/pics/Ydivlyaika_3_o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571876"/>
            <a:ext cx="414340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neznayka-spb.ru/wp-content/uploads/2017/03/0.177.jpg"/>
          <p:cNvPicPr/>
          <p:nvPr/>
        </p:nvPicPr>
        <p:blipFill>
          <a:blip r:embed="rId6" cstate="print"/>
          <a:srcRect t="14040" b="15043"/>
          <a:stretch>
            <a:fillRect/>
          </a:stretch>
        </p:blipFill>
        <p:spPr bwMode="auto">
          <a:xfrm>
            <a:off x="4714876" y="3571876"/>
            <a:ext cx="407196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ds03.infourok.ru/uploads/ex/0a27/0003c72e-e6e3cdeb/hello_html_451e35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864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642918"/>
            <a:ext cx="72152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28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По доминирующей деятельности</a:t>
            </a:r>
            <a:r>
              <a:rPr lang="ru-RU" sz="28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информационный, творческий, игровой.</a:t>
            </a:r>
            <a:b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По содержанию</a:t>
            </a:r>
            <a:r>
              <a:rPr lang="ru-RU" sz="28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творческий, познавательный.</a:t>
            </a:r>
            <a:b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По числу участников</a:t>
            </a:r>
            <a:r>
              <a:rPr lang="ru-RU" sz="28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– групповой.</a:t>
            </a:r>
            <a:br>
              <a:rPr lang="ru-RU" sz="28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По времени проведения</a:t>
            </a:r>
            <a:r>
              <a:rPr lang="ru-RU" sz="28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долгосрочный (один год).</a:t>
            </a:r>
            <a:b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дети, воспитатели, родители.</a:t>
            </a:r>
            <a:r>
              <a:rPr lang="ru-RU" sz="2800" dirty="0" smtClean="0">
                <a:solidFill>
                  <a:srgbClr val="000099"/>
                </a:solidFill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</a:br>
            <a:endParaRPr lang="ru-RU" sz="2800" dirty="0" smtClean="0">
              <a:solidFill>
                <a:srgbClr val="0000FF"/>
              </a:solidFill>
              <a:latin typeface="Century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0"/>
            <a:ext cx="84249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  <a:p>
            <a:pPr lvl="0"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34290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https://ds03.infourok.ru/uploads/ex/0a27/0003c72e-e6e3cdeb/hello_html_451e35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9" name="Рисунок 8" descr="http://neposed.net/images/olga/igraya_razvivaemsya/igri_na_razvitie_mishleniya/bloki-denesha1/bloki-denesha09.png"/>
          <p:cNvPicPr/>
          <p:nvPr/>
        </p:nvPicPr>
        <p:blipFill>
          <a:blip r:embed="rId3" cstate="print"/>
          <a:srcRect b="5215"/>
          <a:stretch>
            <a:fillRect/>
          </a:stretch>
        </p:blipFill>
        <p:spPr bwMode="auto">
          <a:xfrm>
            <a:off x="357158" y="857232"/>
            <a:ext cx="378621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neposed.net/images/olga/igraya_razvivaemsya/igri_na_razvitie_mishleniya/bloki-denesha1/bloki-denesha10.png"/>
          <p:cNvPicPr/>
          <p:nvPr/>
        </p:nvPicPr>
        <p:blipFill>
          <a:blip r:embed="rId4" cstate="print"/>
          <a:srcRect t="11765" b="8519"/>
          <a:stretch>
            <a:fillRect/>
          </a:stretch>
        </p:blipFill>
        <p:spPr bwMode="auto">
          <a:xfrm>
            <a:off x="4643438" y="785794"/>
            <a:ext cx="3786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neposed.net/images/olga/igraya_razvivaemsya/igri_na_razvitie_mishleniya/bloki-denesha1/bloki-denesha04.png"/>
          <p:cNvPicPr/>
          <p:nvPr/>
        </p:nvPicPr>
        <p:blipFill>
          <a:blip r:embed="rId5" cstate="print"/>
          <a:srcRect t="29412" b="22718"/>
          <a:stretch>
            <a:fillRect/>
          </a:stretch>
        </p:blipFill>
        <p:spPr bwMode="auto">
          <a:xfrm>
            <a:off x="1000100" y="3857628"/>
            <a:ext cx="664591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857488" y="142852"/>
            <a:ext cx="3472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Игровые карточки</a:t>
            </a:r>
            <a:endParaRPr lang="ru-RU" sz="30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https://ds03.infourok.ru/uploads/ex/0a27/0003c72e-e6e3cdeb/hello_html_451e35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9" name="Рисунок 8" descr="http://neposed.net/images/olga/igraya_razvivaemsya/igri_na_razvitie_mishleniya/bloki-denesha1/bloki-denesha06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071942"/>
            <a:ext cx="3214710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neposed.net/images/olga/igraya_razvivaemsya/igri_na_razvitie_mishleniya/bloki-denesha1/bloki-denesha07.png"/>
          <p:cNvPicPr/>
          <p:nvPr/>
        </p:nvPicPr>
        <p:blipFill>
          <a:blip r:embed="rId4" cstate="print"/>
          <a:srcRect l="4089" t="6398" r="4877" b="6686"/>
          <a:stretch>
            <a:fillRect/>
          </a:stretch>
        </p:blipFill>
        <p:spPr bwMode="auto">
          <a:xfrm>
            <a:off x="357158" y="428604"/>
            <a:ext cx="29289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neposed.net/images/olga/igraya_razvivaemsya/igri_na_razvitie_mishleniya/bloki-denesha1/bloki-denesha05.png"/>
          <p:cNvPicPr/>
          <p:nvPr/>
        </p:nvPicPr>
        <p:blipFill>
          <a:blip r:embed="rId5" cstate="print"/>
          <a:srcRect t="6061" b="6061"/>
          <a:stretch>
            <a:fillRect/>
          </a:stretch>
        </p:blipFill>
        <p:spPr bwMode="auto">
          <a:xfrm>
            <a:off x="357158" y="4071942"/>
            <a:ext cx="29289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neposed.net/images/olga/igraya_razvivaemsya/igri_na_razvitie_mishleniya/bloki-denesha1/bloki-denesha08.png"/>
          <p:cNvPicPr/>
          <p:nvPr/>
        </p:nvPicPr>
        <p:blipFill>
          <a:blip r:embed="rId6" cstate="print"/>
          <a:srcRect t="3448" b="3448"/>
          <a:stretch>
            <a:fillRect/>
          </a:stretch>
        </p:blipFill>
        <p:spPr bwMode="auto">
          <a:xfrm>
            <a:off x="5572132" y="428604"/>
            <a:ext cx="321471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neposed.net/images/olga/igraya_razvivaemsya/igri_na_razvitie_mishleniya/bloki-denesha1/bloki-denesha15.png"/>
          <p:cNvPicPr/>
          <p:nvPr/>
        </p:nvPicPr>
        <p:blipFill>
          <a:blip r:embed="rId7" cstate="print"/>
          <a:srcRect l="6306" t="4762" r="8991" b="4357"/>
          <a:stretch>
            <a:fillRect/>
          </a:stretch>
        </p:blipFill>
        <p:spPr bwMode="auto">
          <a:xfrm>
            <a:off x="3428992" y="2000240"/>
            <a:ext cx="200026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https://ds03.infourok.ru/uploads/ex/0a27/0003c72e-e6e3cdeb/hello_html_451e35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71736" y="0"/>
            <a:ext cx="406880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Знакомство с блоками</a:t>
            </a:r>
            <a:endParaRPr lang="ru-RU" sz="30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08938"/>
            <a:ext cx="2996590" cy="299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C:\Users\User\AppData\Local\Microsoft\Windows\Temporary Internet Files\Content.Word\20200212_1634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836712"/>
            <a:ext cx="29523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AppData\Local\Microsoft\Windows\Temporary Internet Files\Content.Word\20200203_10363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861048"/>
            <a:ext cx="2710211" cy="271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https://ds03.infourok.ru/uploads/ex/0a27/0003c72e-e6e3cdeb/hello_html_451e35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71802" y="0"/>
            <a:ext cx="3150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«Засели домики»</a:t>
            </a:r>
            <a:endParaRPr lang="ru-RU" sz="30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G:\дьенеш\20200212_1638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324036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AppData\Local\Microsoft\Windows\Temporary Internet Files\Content.Word\20200212_1639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692696"/>
            <a:ext cx="317922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AppData\Local\Microsoft\Windows\Temporary Internet Files\Content.Word\20200210_1615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573016"/>
            <a:ext cx="3100039" cy="31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https://ds03.infourok.ru/uploads/ex/0a27/0003c72e-e6e3cdeb/hello_html_451e35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43174" y="71414"/>
            <a:ext cx="45964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«Что нам привез мишка»</a:t>
            </a:r>
            <a:endParaRPr lang="ru-RU" sz="30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User\AppData\Local\Microsoft\Windows\Temporary Internet Files\Content.Word\20200212_1634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692696"/>
            <a:ext cx="273630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AppData\Local\Microsoft\Windows\Temporary Internet Files\Content.Word\20200212_1626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573016"/>
            <a:ext cx="2957515" cy="272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AppData\Local\Microsoft\Windows\Temporary Internet Files\Content.Word\20200212_1446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717032"/>
            <a:ext cx="2720798" cy="245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https://ds03.infourok.ru/uploads/ex/0a27/0003c72e-e6e3cdeb/hello_html_451e35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7463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786050" y="0"/>
            <a:ext cx="33515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«Найди такой же»</a:t>
            </a:r>
            <a:endParaRPr lang="ru-RU" sz="30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Ирина\Desktop\Дьёныши\20200210_0925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9893"/>
            <a:ext cx="3771265" cy="2828925"/>
          </a:xfrm>
          <a:prstGeom prst="rect">
            <a:avLst/>
          </a:prstGeom>
          <a:noFill/>
          <a:extLst/>
        </p:spPr>
      </p:pic>
      <p:pic>
        <p:nvPicPr>
          <p:cNvPr id="9" name="Рисунок 8" descr="G:\дьенеш\0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789040"/>
            <a:ext cx="2985765" cy="292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G:\дьенеш\08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620688"/>
            <a:ext cx="33123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100" name="Picture 4" descr="https://ds03.infourok.ru/uploads/ex/0a27/0003c72e-e6e3cdeb/hello_html_451e35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71736" y="0"/>
            <a:ext cx="45005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Величина</a:t>
            </a:r>
          </a:p>
          <a:p>
            <a:pPr algn="ctr"/>
            <a:r>
              <a:rPr lang="ru-RU" sz="3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«Большие маленькие»</a:t>
            </a:r>
          </a:p>
          <a:p>
            <a:pPr algn="ctr"/>
            <a:endParaRPr lang="ru-RU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484784"/>
            <a:ext cx="374441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D:\Documents\Desktop\20200225_0947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484784"/>
            <a:ext cx="3528392" cy="335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https://ds03.infourok.ru/uploads/ex/0a27/0003c72e-e6e3cdeb/hello_html_451e35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285852" y="714356"/>
            <a:ext cx="664373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 о. в процессе разнообразных действий с блоками у детей  раннего возраста                           развивается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цветовосприятие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формируются представления о сенсорных эталонах, происходит знакомство с геометрическими фигурами, формой предметов, размером.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же дети осваивают умения выявлять и абстрагировать в предметах сначала одно свойство (форму, цвет, размер), сравнивать, классифицировать и обобщать предметы по одному из этих свойств, а затем по двум (форма и цвет; форма и размер).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https://ds03.infourok.ru/uploads/ex/0a27/0003c72e-e6e3cdeb/hello_html_451e35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86680" y="1643050"/>
            <a:ext cx="514211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  <a:p>
            <a:pPr algn="ctr"/>
            <a:endParaRPr lang="ru-RU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ds03.infourok.ru/uploads/ex/0a27/0003c72e-e6e3cdeb/hello_html_451e35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864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642918"/>
            <a:ext cx="721523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20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строится на следующих принципах:</a:t>
            </a:r>
            <a:b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Системности</a:t>
            </a:r>
            <a:b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Наглядности</a:t>
            </a:r>
            <a:b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Деление материала на основные темы</a:t>
            </a:r>
            <a:b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Творческого исследования.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Предполагаемые итоги реализации            проекта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Изучение качественной и количественной классификации, усвоение определенного круга математических понятий, развитие творческого и абстрактного мышления, приобретение навыков измерения,  представлений о размере, форме </a:t>
            </a:r>
            <a:r>
              <a:rPr lang="ru-RU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об ориентировке  в пространстве</a:t>
            </a:r>
            <a:r>
              <a:rPr lang="ru-RU" sz="2800" dirty="0" smtClean="0">
                <a:solidFill>
                  <a:srgbClr val="0033CC"/>
                </a:solidFill>
              </a:rPr>
              <a:t>.</a:t>
            </a:r>
            <a:r>
              <a:rPr lang="ru-RU" sz="2800" dirty="0" smtClean="0">
                <a:solidFill>
                  <a:srgbClr val="000099"/>
                </a:solidFill>
              </a:rPr>
              <a:t/>
            </a:r>
            <a:br>
              <a:rPr lang="ru-RU" sz="2800" dirty="0" smtClean="0">
                <a:solidFill>
                  <a:srgbClr val="000099"/>
                </a:solidFill>
              </a:rPr>
            </a:br>
            <a:r>
              <a:rPr lang="ru-RU" sz="2800" dirty="0" smtClean="0">
                <a:solidFill>
                  <a:srgbClr val="000099"/>
                </a:solidFill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0000"/>
              </a:solidFill>
              <a:latin typeface="Century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0"/>
            <a:ext cx="84249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  <a:p>
            <a:pPr lvl="0"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34290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ds03.infourok.ru/uploads/ex/0a27/0003c72e-e6e3cdeb/hello_html_451e35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642918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0"/>
            <a:ext cx="8424936" cy="5391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  <a:p>
            <a:pPr lvl="0"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Актуальность проблемы</a:t>
            </a:r>
          </a:p>
          <a:p>
            <a:pPr lvl="0" algn="just"/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Сенсорное развитие является фундаментом для умственного развития ребенка.</a:t>
            </a:r>
          </a:p>
          <a:p>
            <a:pPr lvl="0" algn="just">
              <a:lnSpc>
                <a:spcPct val="120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Сенсорными эталонами являются: цвет (цветовой спектр и его оттенки), форма (геометрические плоскостные и объемные фигуры) и величина (метрическая система мер). Исторически, человечество выработало основные сенсорные эталоны,  задача взрослого - передать этот опыт ребенку и, по возможности, научить его использовать этот опыт в дальнейшем.</a:t>
            </a:r>
            <a:endParaRPr lang="ru-RU" sz="20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Блоки </a:t>
            </a:r>
            <a:r>
              <a:rPr lang="ru-RU" sz="2000" dirty="0" err="1" smtClean="0">
                <a:solidFill>
                  <a:srgbClr val="00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Дьенеша</a:t>
            </a: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дают маленькому ребенку первое представление о цвете, форме и величине.</a:t>
            </a:r>
            <a:endParaRPr lang="ru-RU" sz="20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34290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ds03.infourok.ru/uploads/ex/0a27/0003c72e-e6e3cdeb/hello_html_451e35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864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642918"/>
            <a:ext cx="721523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28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/>
              <a:t> </a:t>
            </a: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развитие детей раннего возраста через игры с блоками  </a:t>
            </a:r>
            <a:r>
              <a:rPr 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b="1" dirty="0" smtClean="0">
              <a:solidFill>
                <a:srgbClr val="80008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solidFill>
                  <a:srgbClr val="8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</a:t>
            </a:r>
            <a:r>
              <a:rPr lang="ru-RU" sz="2800" b="1" dirty="0">
                <a:solidFill>
                  <a:srgbClr val="8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Вызвать у детей интерес к играм с блоками </a:t>
            </a:r>
            <a:r>
              <a:rPr lang="ru-RU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желание действовать с ними.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Накапливать и обогащать сенсорный  опыт  детей в процессе восприятия предметов (форма, цвет, размер).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Развивать умение выявлять свойства объектов и называть их; обобщать объекты по их свойствам (по 1-2).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Развивать познавательные процессы, мыслительные операции, творческие способности.</a:t>
            </a:r>
          </a:p>
          <a:p>
            <a:pPr lvl="0"/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Воспитывать самостоятельность, инициативность.</a:t>
            </a:r>
          </a:p>
          <a:p>
            <a:pPr lvl="0" algn="ctr"/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активную детскую речь, включенную в общение со взрослыми и сверстниками;</a:t>
            </a:r>
          </a:p>
          <a:p>
            <a:pPr algn="ctr"/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ds03.infourok.ru/uploads/ex/0a27/0003c72e-e6e3cdeb/hello_html_451e35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642918"/>
            <a:ext cx="72152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4868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43841"/>
            <a:ext cx="792088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детей  раннего возраста 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 достаточно  развито </a:t>
            </a:r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цветовосприятие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 сформированы  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представления о сенсорных эталонах,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познакомив 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блоками </a:t>
            </a:r>
            <a:r>
              <a:rPr lang="ru-RU" sz="2400" b="1" dirty="0" err="1" smtClean="0">
                <a:solidFill>
                  <a:srgbClr val="00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Дьенеша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дадут маленькому ребенку первое представление о цвете, форме, размере и величине.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ds03.infourok.ru/uploads/ex/0a27/0003c72e-e6e3cdeb/hello_html_451e35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642918"/>
            <a:ext cx="72152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48680"/>
            <a:ext cx="77768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Ранний возраст  –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время активного исследования ребенком окружающего мира. </a:t>
            </a:r>
          </a:p>
          <a:p>
            <a:pPr algn="ctr"/>
            <a:endParaRPr lang="ru-RU" sz="3200" b="1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Одна из важнейших задач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воспитания маленького ребенка – 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развитие его ума, формирование таких мыслительных умений и способностей, которые позволяют осваивать новое.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ds03.infourok.ru/uploads/ex/0a27/0003c72e-e6e3cdeb/hello_html_451e35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928662" y="605505"/>
            <a:ext cx="735811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Сенсорное   развитие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  развитие  у  ребенка  процессов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восприятия  и представлений 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  предметах  и  явлениях 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окружающего  мира.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Сенсорные эталоны: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(цветовой спектр и его оттенки),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форма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(геометрические плоскостные и объемные  фигуры)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величина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ds03.infourok.ru/uploads/ex/0a27/0003c72e-e6e3cdeb/hello_html_451e35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85786" y="402203"/>
            <a:ext cx="7358114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80008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rgbClr val="8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</a:t>
            </a:r>
            <a:r>
              <a:rPr lang="ru-RU" sz="3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огромное светлое окно, через которое в духовный мир ребенка вливается живительный поток представлений, понятий.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rgbClr val="8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– </a:t>
            </a:r>
            <a:r>
              <a:rPr lang="ru-RU" sz="3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искра, зажигающая огонек пытливости и любознательности.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rgbClr val="8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А. Сухомлинский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000" b="1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Расскажи – и я забуду,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Покажи и я  запомню,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Дай попробовать – и я пойму!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790</Words>
  <Application>Microsoft Office PowerPoint</Application>
  <PresentationFormat>Экран (4:3)</PresentationFormat>
  <Paragraphs>143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*Питер-Company*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Каленюк</dc:creator>
  <cp:lastModifiedBy>RePack by Diakov</cp:lastModifiedBy>
  <cp:revision>144</cp:revision>
  <dcterms:created xsi:type="dcterms:W3CDTF">2017-09-17T09:20:46Z</dcterms:created>
  <dcterms:modified xsi:type="dcterms:W3CDTF">2020-03-18T09:31:22Z</dcterms:modified>
</cp:coreProperties>
</file>