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73" r:id="rId4"/>
    <p:sldId id="268" r:id="rId5"/>
    <p:sldId id="269" r:id="rId6"/>
    <p:sldId id="270" r:id="rId7"/>
    <p:sldId id="271" r:id="rId8"/>
    <p:sldId id="258" r:id="rId9"/>
    <p:sldId id="259" r:id="rId10"/>
    <p:sldId id="279" r:id="rId11"/>
    <p:sldId id="272" r:id="rId12"/>
    <p:sldId id="274" r:id="rId13"/>
    <p:sldId id="278" r:id="rId14"/>
    <p:sldId id="275" r:id="rId15"/>
    <p:sldId id="263" r:id="rId16"/>
    <p:sldId id="276" r:id="rId17"/>
    <p:sldId id="265" r:id="rId18"/>
    <p:sldId id="277" r:id="rId19"/>
    <p:sldId id="264" r:id="rId20"/>
    <p:sldId id="266" r:id="rId21"/>
    <p:sldId id="26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1E8E-DDA9-4707-A6D9-532AC19D63E5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BB8DDF2-2504-45AF-AE7E-3299C89433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56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1E8E-DDA9-4707-A6D9-532AC19D63E5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BB8DDF2-2504-45AF-AE7E-3299C89433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951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1E8E-DDA9-4707-A6D9-532AC19D63E5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BB8DDF2-2504-45AF-AE7E-3299C89433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8111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1E8E-DDA9-4707-A6D9-532AC19D63E5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B8DDF2-2504-45AF-AE7E-3299C89433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068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1E8E-DDA9-4707-A6D9-532AC19D63E5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B8DDF2-2504-45AF-AE7E-3299C89433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2654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1E8E-DDA9-4707-A6D9-532AC19D63E5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B8DDF2-2504-45AF-AE7E-3299C89433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928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1E8E-DDA9-4707-A6D9-532AC19D63E5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DDF2-2504-45AF-AE7E-3299C89433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447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1E8E-DDA9-4707-A6D9-532AC19D63E5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DDF2-2504-45AF-AE7E-3299C89433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20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1E8E-DDA9-4707-A6D9-532AC19D63E5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DDF2-2504-45AF-AE7E-3299C89433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956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1E8E-DDA9-4707-A6D9-532AC19D63E5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BB8DDF2-2504-45AF-AE7E-3299C89433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56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1E8E-DDA9-4707-A6D9-532AC19D63E5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BB8DDF2-2504-45AF-AE7E-3299C89433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687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1E8E-DDA9-4707-A6D9-532AC19D63E5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BB8DDF2-2504-45AF-AE7E-3299C89433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235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1E8E-DDA9-4707-A6D9-532AC19D63E5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DDF2-2504-45AF-AE7E-3299C89433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5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1E8E-DDA9-4707-A6D9-532AC19D63E5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DDF2-2504-45AF-AE7E-3299C89433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149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1E8E-DDA9-4707-A6D9-532AC19D63E5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DDF2-2504-45AF-AE7E-3299C89433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257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1E8E-DDA9-4707-A6D9-532AC19D63E5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B8DDF2-2504-45AF-AE7E-3299C89433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39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01E8E-DDA9-4707-A6D9-532AC19D63E5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BB8DDF2-2504-45AF-AE7E-3299C89433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5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386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Кировское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общеобразовательное бюджетное учреждение</a:t>
            </a:r>
            <a:b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«Школа-интернат для обучающихся с ограниченными возможностями здоровья 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с.Цепочкино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Уржумского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района» </a:t>
            </a:r>
            <a:b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тетрадь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букв на письме при оптической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дисграфии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8647113" y="3652838"/>
            <a:ext cx="3544887" cy="165576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 :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Никулина Г.Н. учитель-логопед,       первая квалификационная категория</a:t>
            </a:r>
          </a:p>
        </p:txBody>
      </p:sp>
      <p:pic>
        <p:nvPicPr>
          <p:cNvPr id="4" name="Объект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690" y="3783561"/>
            <a:ext cx="3188431" cy="260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3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5261"/>
            <a:ext cx="10515600" cy="11538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Дифференциация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А-О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заданий по структуре):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465545"/>
            <a:ext cx="8915400" cy="44456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детей сравнивать буквы о-а по начертанию;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-закрепить знания о правописании этих букв в слогах и словах;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-учить дифференциации букв а-о в слогах и словах;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-учить детей дифференцировать изучаемые буквы в словосочетаниях, предложениях, тексте;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оптико-пространственные представления;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-обучать детей навыкам слогового анализа и синтеза;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-тренировать в языковом и звуковом анализе;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зрительное восприятие;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словарь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Ð Ð¾ÑÐ½Ð¾Ð²Ðµ Ð¾Ð¿ÑÐ¸ÑÐµÑÐºÐ¾Ð¹ Ð´Ð¸ÑÐ³ÑÐ°ÑÐ¸Ð¸ Ð»ÐµÐ¶Ð¸Ñ Ð½ÐµÐ´Ð¾ÑÑÐ°ÑÐ¾ÑÐ½Ð°Ñ ÑÑÐ¾ÑÐ¼Ð¸ÑÐ¾Ð²Ð°Ð½Ð½Ð¾ÑÑÑ: ÐÑÐ¸ÑÐµÐ»ÑÐ½Ð¾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6" t="33753" r="919"/>
          <a:stretch/>
        </p:blipFill>
        <p:spPr bwMode="auto">
          <a:xfrm>
            <a:off x="9006214" y="3664811"/>
            <a:ext cx="2091847" cy="288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90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68252" y="418011"/>
            <a:ext cx="661087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 Прочитай слоги.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2  Составь из них слова.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3 Запиши слова по слогам.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ПА, РОК, КО, МАР, КА, РОМ, МА, КАР, 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1265" name="Picture 1" descr="C:\Users\admin\Downloads\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26802" y="470262"/>
            <a:ext cx="723930" cy="875212"/>
          </a:xfrm>
          <a:prstGeom prst="rect">
            <a:avLst/>
          </a:prstGeom>
          <a:noFill/>
        </p:spPr>
      </p:pic>
      <p:pic>
        <p:nvPicPr>
          <p:cNvPr id="11266" name="Picture 2" descr="C:\Users\admin\Downloads\88dwx-159x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89029" y="2168434"/>
            <a:ext cx="735958" cy="1157249"/>
          </a:xfrm>
          <a:prstGeom prst="rect">
            <a:avLst/>
          </a:prstGeom>
          <a:noFill/>
        </p:spPr>
      </p:pic>
      <p:pic>
        <p:nvPicPr>
          <p:cNvPr id="11267" name="Picture 3" descr="C:\Users\admin\Downloads\depositphotos_81588598-stock-illustration-funny-mosquito-cartoon-for-yo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27885" y="4402183"/>
            <a:ext cx="1470603" cy="1201783"/>
          </a:xfrm>
          <a:prstGeom prst="rect">
            <a:avLst/>
          </a:prstGeom>
          <a:noFill/>
        </p:spPr>
      </p:pic>
      <p:pic>
        <p:nvPicPr>
          <p:cNvPr id="11268" name="Picture 4" descr="C:\Users\admin\Downloads\img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4441371"/>
            <a:ext cx="2403566" cy="1802674"/>
          </a:xfrm>
          <a:prstGeom prst="rect">
            <a:avLst/>
          </a:prstGeom>
          <a:noFill/>
        </p:spPr>
      </p:pic>
      <p:pic>
        <p:nvPicPr>
          <p:cNvPr id="11269" name="Picture 5" descr="C:\Users\admin\Downloads\Sz5HGoWNDnY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54931" y="4588147"/>
            <a:ext cx="2842118" cy="15252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093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02703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И-У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(22 задания по структуре):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217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-закрепить знания о буквах и-у;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-учить детей соотносить звуки с буквами и символами (для обозначения на письме);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-учить различать буквы и-у изолированно, в слогах, в словах;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-научить дифференциации букв и-у в словосочетаниях, предложении, тексте;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умение составлять словосочетания и предложения по данному слову;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навыки звукобуквенного анализа и синтеза;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зрительное восприятие;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-обучать составлению рассказа по серии картин.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Ð Ð¾ÑÐ½Ð¾Ð²Ðµ Ð¾Ð¿ÑÐ¸ÑÐµÑÐºÐ¾Ð¹ Ð´Ð¸ÑÐ³ÑÐ°ÑÐ¸Ð¸ Ð»ÐµÐ¶Ð¸Ñ Ð½ÐµÐ´Ð¾ÑÑÐ°ÑÐ¾ÑÐ½Ð°Ñ ÑÑÐ¾ÑÐ¼Ð¸ÑÐ¾Ð²Ð°Ð½Ð½Ð¾ÑÑÑ: ÐÑÐ¸ÑÐµÐ»ÑÐ½Ð¾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31" r="77563"/>
          <a:stretch/>
        </p:blipFill>
        <p:spPr bwMode="auto">
          <a:xfrm>
            <a:off x="9345385" y="402703"/>
            <a:ext cx="2442719" cy="157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7097" y="653142"/>
            <a:ext cx="1054172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8"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Задание 8.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Рассмотри буквы, записанные   у   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сы и ж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равля.    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Постарайся составить как можно больше слов из этих букв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( И, Р, Г,  У, А, Ш, К)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3  Запиши слова.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____________________________________________________________________________________________________________________________________________________________________________________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Админ\Desktop\1484529844_2514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99" y="880925"/>
            <a:ext cx="1104900" cy="811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Админ\Desktop\1983663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755" y="766192"/>
            <a:ext cx="1000125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93" name="Picture 1" descr="C:\Users\admin\Downloads\deti_mac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7180" y="3958045"/>
            <a:ext cx="1493699" cy="1267777"/>
          </a:xfrm>
          <a:prstGeom prst="rect">
            <a:avLst/>
          </a:prstGeom>
          <a:noFill/>
        </p:spPr>
      </p:pic>
      <p:pic>
        <p:nvPicPr>
          <p:cNvPr id="33794" name="Picture 2" descr="C:\Users\admin\Downloads\2031579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7976" y="5460273"/>
            <a:ext cx="707029" cy="1071155"/>
          </a:xfrm>
          <a:prstGeom prst="rect">
            <a:avLst/>
          </a:prstGeom>
          <a:noFill/>
        </p:spPr>
      </p:pic>
      <p:pic>
        <p:nvPicPr>
          <p:cNvPr id="33795" name="Picture 3" descr="C:\Users\admin\Downloads\ui-5880ba6adb9026.44805346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06802" y="4219303"/>
            <a:ext cx="1336664" cy="862148"/>
          </a:xfrm>
          <a:prstGeom prst="rect">
            <a:avLst/>
          </a:prstGeom>
          <a:noFill/>
        </p:spPr>
      </p:pic>
      <p:pic>
        <p:nvPicPr>
          <p:cNvPr id="33796" name="Picture 4" descr="C:\Users\admin\Downloads\21845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23012" y="5541916"/>
            <a:ext cx="1041765" cy="1041765"/>
          </a:xfrm>
          <a:prstGeom prst="rect">
            <a:avLst/>
          </a:prstGeom>
          <a:noFill/>
        </p:spPr>
      </p:pic>
      <p:pic>
        <p:nvPicPr>
          <p:cNvPr id="33797" name="Picture 5" descr="C:\Users\admin\Downloads\1501314459.198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2367" y="3918857"/>
            <a:ext cx="1681277" cy="1280160"/>
          </a:xfrm>
          <a:prstGeom prst="rect">
            <a:avLst/>
          </a:prstGeom>
          <a:noFill/>
        </p:spPr>
      </p:pic>
      <p:pic>
        <p:nvPicPr>
          <p:cNvPr id="33798" name="Picture 6" descr="C:\Users\admin\Downloads\e2514efc12d4fe082fdc20ab2f336dc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06195" y="5724145"/>
            <a:ext cx="1463040" cy="768096"/>
          </a:xfrm>
          <a:prstGeom prst="rect">
            <a:avLst/>
          </a:prstGeom>
          <a:noFill/>
        </p:spPr>
      </p:pic>
      <p:pic>
        <p:nvPicPr>
          <p:cNvPr id="33799" name="Picture 7" descr="C:\Users\admin\Downloads\img_56f695f98210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860278" y="4067447"/>
            <a:ext cx="1073333" cy="805000"/>
          </a:xfrm>
          <a:prstGeom prst="rect">
            <a:avLst/>
          </a:prstGeom>
          <a:noFill/>
        </p:spPr>
      </p:pic>
      <p:pic>
        <p:nvPicPr>
          <p:cNvPr id="33800" name="Picture 8" descr="C:\Users\admin\Downloads\kisspng-halloween-clip-art-watercolor-donkey-5a708a3b94d827.135890471517324859609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463568" y="5212078"/>
            <a:ext cx="1620501" cy="1332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П-Т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(17 заданий по структуре):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-закрепить знания у детей о буквах п-т;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-научить соотносить буквы со звуками и символами;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-научить дифференцировать буквы занятия в словах, словосочетаниях, предложениях и тексте;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кинетические представления, зрительное внимание и память;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навыки слогового анализа и синтеза;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зрительное восприятие и внимание;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и обогащать словарь на заданные буквы.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4327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Пример: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66735" y="1103061"/>
            <a:ext cx="7524204" cy="524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1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Б-Д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(17 заданий по структуре):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-закрепить  у детей знания о буквах б-д;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-научить сравнивать буквы по элементам, соотносить буквы с символами и звуками;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-дифференцировать буквы изолированно, в слогах и словах;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-дифференцировать буквы в словосочетаниях, предложении, тексте;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пространственные и кинетические представления;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зрительное и слуховое внимание;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зрительную память.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896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Пример: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\Downloads\portret-sidyaschei-na-dube-devochki-s-zolotymi-volosami-0023037464-previ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678" r="14848" b="10053"/>
          <a:stretch>
            <a:fillRect/>
          </a:stretch>
        </p:blipFill>
        <p:spPr bwMode="auto">
          <a:xfrm>
            <a:off x="8727141" y="1288918"/>
            <a:ext cx="2677532" cy="3726835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860612" y="1009924"/>
            <a:ext cx="783963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2A272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Задание 8.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A272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A272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1 Вставь буквы занятия в текст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A272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чистоговорки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A272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A272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2 Прочитай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A272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чистоговорку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A272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A272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3 Запиши текст в тетрадь и обведи «хвостики» букв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A272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б-д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A272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Буквы Б и Д играли,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Слово к слову подбирали.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«Хо...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Лю....а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возле  ...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уба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...о   нам   смотреть   на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...у».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Объясни значение слов: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Люба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любо. Запиши 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79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Л-М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 заданий по структуре):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-закрепить знания о написании букв л-м;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-научить детей дифференцировать буквы занятия в словах. словосочетаниях, предложениях, тексте;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кинетические представления;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зрительное и слуховое восприятие.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 зрительное внимание и память;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-уточнить и обогатить словарь на изучаемые буквы.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778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Пример: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0691" y="2319255"/>
            <a:ext cx="5246500" cy="28288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75566" y="2967334"/>
            <a:ext cx="424542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2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Вставь в праздничный торт Леопольда свечки с буквами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 - м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так,  чтобы получились слова. Прочитай.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Админ\Desktop\img-NjhGO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339" y="5169057"/>
            <a:ext cx="5391150" cy="8350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5236629" y="1737360"/>
            <a:ext cx="33311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6.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7367450" y="1737360"/>
            <a:ext cx="4237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31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10831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нарушение письменной речи,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проявляющееся в специфических ошибках, не связанных с незнанием орфографических правил.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Оптическая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связана с недоразвитием оптико-пространственных представлений и зрительного анализа и синтеза.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63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6682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(в конце каждой темы)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1684" y="1749313"/>
            <a:ext cx="6213016" cy="2415459"/>
          </a:xfrm>
          <a:prstGeom prst="rect">
            <a:avLst/>
          </a:prstGeom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4700" y="2432444"/>
            <a:ext cx="2219620" cy="13348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1578" y="4164772"/>
            <a:ext cx="8602773" cy="162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6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60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-12340" r="1775" b="6415"/>
          <a:stretch/>
        </p:blipFill>
        <p:spPr>
          <a:xfrm rot="-1020000">
            <a:off x="-128632" y="2069733"/>
            <a:ext cx="4278816" cy="2716234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 cstate="print"/>
          <a:srcRect t="10182" r="8696" b="-3191"/>
          <a:stretch/>
        </p:blipFill>
        <p:spPr>
          <a:xfrm rot="240000">
            <a:off x="4227104" y="1623400"/>
            <a:ext cx="3524727" cy="2552612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-900000">
            <a:off x="7702175" y="1366225"/>
            <a:ext cx="2272164" cy="2272164"/>
          </a:xfrm>
          <a:prstGeom prst="rect">
            <a:avLst/>
          </a:prstGeom>
        </p:spPr>
      </p:pic>
      <p:pic>
        <p:nvPicPr>
          <p:cNvPr id="8" name="Объект 7"/>
          <p:cNvPicPr>
            <a:picLocks noChangeAspect="1"/>
          </p:cNvPicPr>
          <p:nvPr/>
        </p:nvPicPr>
        <p:blipFill rotWithShape="1">
          <a:blip r:embed="rId5" cstate="print"/>
          <a:srcRect l="16171" b="9665"/>
          <a:stretch/>
        </p:blipFill>
        <p:spPr>
          <a:xfrm rot="1260000">
            <a:off x="5333591" y="3489774"/>
            <a:ext cx="2583817" cy="2143615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-1740000">
            <a:off x="2801003" y="4347450"/>
            <a:ext cx="2631994" cy="19739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7" cstate="print"/>
          <a:srcRect l="11762" t="11294"/>
          <a:stretch/>
        </p:blipFill>
        <p:spPr>
          <a:xfrm rot="1620000">
            <a:off x="8132539" y="3843972"/>
            <a:ext cx="2742941" cy="206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6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цитаты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».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80606" y="2090057"/>
            <a:ext cx="75633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9458" name="Picture 2" descr="https://cf.ppt-online.org/files/slide/i/i63RQyZtkhVHFICdOJzDSEBuWsogNLw59qmMe1/slide-2.jpg"/>
          <p:cNvPicPr>
            <a:picLocks noChangeAspect="1" noChangeArrowheads="1"/>
          </p:cNvPicPr>
          <p:nvPr/>
        </p:nvPicPr>
        <p:blipFill>
          <a:blip r:embed="rId2" cstate="print"/>
          <a:srcRect l="7338" t="19353" r="5263" b="58475"/>
          <a:stretch>
            <a:fillRect/>
          </a:stretch>
        </p:blipFill>
        <p:spPr bwMode="auto">
          <a:xfrm>
            <a:off x="1486986" y="1478446"/>
            <a:ext cx="10449284" cy="1985553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733" y="4233797"/>
            <a:ext cx="3142857" cy="190476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07776" y="409656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95959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95959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Сделать серьезное занятие для ребенка занимательным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32963" y="4471792"/>
            <a:ext cx="47777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95959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– </a:t>
            </a:r>
            <a:r>
              <a:rPr lang="ru-RU" sz="2400" b="1" dirty="0">
                <a:solidFill>
                  <a:srgbClr val="95959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вот </a:t>
            </a:r>
            <a:r>
              <a:rPr lang="ru-RU" sz="2400" b="1" dirty="0" smtClean="0">
                <a:solidFill>
                  <a:srgbClr val="95959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95959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первоначального </a:t>
            </a:r>
            <a:r>
              <a:rPr lang="ru-RU" sz="2400" b="1" dirty="0">
                <a:solidFill>
                  <a:srgbClr val="95959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обучения».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95959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К.Д. Ушинский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12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408" y="208119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инструментария для профилактики и коррекции оптической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3450" t="30728" r="1334" b="49543"/>
          <a:stretch/>
        </p:blipFill>
        <p:spPr>
          <a:xfrm>
            <a:off x="1553227" y="4108537"/>
            <a:ext cx="8873302" cy="154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1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5451" y="235803"/>
            <a:ext cx="8911687" cy="128089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Направления коррекционной работы 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8800" y="3507288"/>
            <a:ext cx="9043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1.Развитие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зрительно восприятия, узнавания цвета, формы и величины (зрительного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гнозиса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Расширение объема зрительной памяти;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Формирование пространственного восприятия и  представлений;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Развитие зрительного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анализа и синтеза;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Развитие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графомоторных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навыков, овладение графической символизацией;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Дифференциация букв, имеющих оптическое и кинетическое сходство.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515" t="28792" r="70331" b="37231"/>
          <a:stretch/>
        </p:blipFill>
        <p:spPr>
          <a:xfrm>
            <a:off x="4782618" y="1016034"/>
            <a:ext cx="1916482" cy="194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4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98097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</a:t>
            </a:r>
            <a: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имеется мало дидактических пособий для детей с умственной отсталостью, поэтому возникла необходимость  разработки и создания  логопедической тетради по коррекции оптической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у  умственно отсталых детей, как дополнительного воздействия на преодоление или ослабление речевых недостатков.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могут использовать учителя начальных классов, учителя дистанционного обучения детей-инвалидов, не посещающих общеобразовательные школы по состоянию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здоровья,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, родители. Может быть использовано на занятии, на самоподготовке, в домашних условиях.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191505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3672317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Результативность:</a:t>
            </a:r>
            <a:br>
              <a:rPr lang="ru-RU" sz="31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инструментарий для профилактики и коррекции оптической </a:t>
            </a:r>
            <a:r>
              <a:rPr lang="ru-RU" sz="3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дисграфии</a:t>
            </a:r>
            <a:r>
              <a:rPr lang="ru-RU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 школьников с умственной отсталостью позволит значительно сократить количество учащихся с данной проблемой, улучшить общую картину успеваемости детей.</a:t>
            </a:r>
            <a: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6256" t="-1422" r="-1" b="86443"/>
          <a:stretch/>
        </p:blipFill>
        <p:spPr>
          <a:xfrm>
            <a:off x="3219189" y="4296427"/>
            <a:ext cx="6764055" cy="141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8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Содержание: 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defTabSz="457200">
              <a:lnSpc>
                <a:spcPct val="100000"/>
              </a:lnSpc>
              <a:buClr>
                <a:srgbClr val="353535"/>
              </a:buClr>
              <a:buNone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Введение …………………………………………………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Пояснительная записка………………………………….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Обращение к ученику…………………………………...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Дифференциация   А-О…………………………………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Дифференциация  У-И………………………………….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Дифференциация   Б-Д…………………………………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Дифференциация   П-Т ………………………………...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Дифференциация   Л-М………………………………...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Литература………………………………………………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0" indent="-342900" defTabSz="4572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457200">
              <a:lnSpc>
                <a:spcPct val="100000"/>
              </a:lnSpc>
              <a:buClr>
                <a:srgbClr val="353535"/>
              </a:buClr>
              <a:buNone/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457200">
              <a:lnSpc>
                <a:spcPct val="100000"/>
              </a:lnSpc>
              <a:buClr>
                <a:srgbClr val="353535"/>
              </a:buClr>
              <a:buNone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541417" y="762470"/>
            <a:ext cx="830797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-780" t="36209" r="52101" b="30734"/>
          <a:stretch/>
        </p:blipFill>
        <p:spPr>
          <a:xfrm>
            <a:off x="8912459" y="2705622"/>
            <a:ext cx="2592153" cy="156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40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Дорогой друг!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7065" y="1446803"/>
            <a:ext cx="2803697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031966" y="1711233"/>
            <a:ext cx="6818811" cy="3957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Твоему вниманию предлагается  логопедическая тетрадь  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 индивидуальной работы  в классе.   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Тетрадь поможет тебе: 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научиться не путать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графически сходные буквы на письме;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правильно и грамотно оформлять письменные задания;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повысить качество   письма и чтения; 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развить зрительно-пространственные отношения;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-повысить уровень внимания и памяти;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-улучшить   общую и мелкую моторику;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тетради даны    задания к  пяти  темам  по  дифференциации 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букв.  К каждому заданию дана инструкция. Она поможет тебе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быстро и правильно выполнить  задание.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Работу в тетради ты должен выполнить самостоятельно, но  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затруднении можешь обратиться к учителю.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92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1369</TotalTime>
  <Words>750</Words>
  <Application>Microsoft Office PowerPoint</Application>
  <PresentationFormat>Широкоэкранный</PresentationFormat>
  <Paragraphs>157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Times New Roman</vt:lpstr>
      <vt:lpstr>Wingdings 3</vt:lpstr>
      <vt:lpstr>Легкий дым</vt:lpstr>
      <vt:lpstr>  Кировское областное государственное общеобразовательное бюджетное учреждение «Школа-интернат для обучающихся с ограниченными возможностями здоровья  с.Цепочкино  Уржумского  района»     Рабочая тетрадь   Дифференциация букв на письме при оптической дисграфии    </vt:lpstr>
      <vt:lpstr>     Дисграфия – это нарушение письменной речи, проявляющееся в специфических ошибках, не связанных с незнанием орфографических правил.    Оптическая дисграфия связана с недоразвитием оптико-пространственных представлений и зрительного анализа и синтеза.</vt:lpstr>
      <vt:lpstr>цитаты</vt:lpstr>
      <vt:lpstr>Цель:  создание инструментария для профилактики и коррекции оптической дисграфии </vt:lpstr>
      <vt:lpstr>Направления коррекционной работы :</vt:lpstr>
      <vt:lpstr>   Новизна :  в настоящее время имеется мало дидактических пособий для детей с умственной отсталостью, поэтому возникла необходимость  разработки и создания  логопедической тетради по коррекции оптической дисграфии  у  умственно отсталых детей, как дополнительного воздействия на преодоление или ослабление речевых недостатков.   Практическая значимость :   пособие могут использовать учителя начальных классов, учителя дистанционного обучения детей-инвалидов, не посещающих общеобразовательные школы по состоянию здоровья, воспитатели , родители. Может быть использовано на занятии, на самоподготовке, в домашних условиях. </vt:lpstr>
      <vt:lpstr>  Результативность:  инструментарий для профилактики и коррекции оптической дисграфии у  школьников с умственной отсталостью позволит значительно сократить количество учащихся с данной проблемой, улучшить общую картину успеваемости детей.  </vt:lpstr>
      <vt:lpstr>Содержание:  </vt:lpstr>
      <vt:lpstr> Дорогой друг!</vt:lpstr>
      <vt:lpstr>          Дифференциация А-О           (17 заданий по структуре):  </vt:lpstr>
      <vt:lpstr>Презентация PowerPoint</vt:lpstr>
      <vt:lpstr>Дифференциация И-У (22 задания по структуре):</vt:lpstr>
      <vt:lpstr>Презентация PowerPoint</vt:lpstr>
      <vt:lpstr>Дифференциация П-Т (17 заданий по структуре):</vt:lpstr>
      <vt:lpstr>                                                                             Пример:</vt:lpstr>
      <vt:lpstr>Дифференциация Б-Д (17 заданий по структуре):</vt:lpstr>
      <vt:lpstr>Пример:</vt:lpstr>
      <vt:lpstr>Дифференциация Л-М (20 заданий по структуре):</vt:lpstr>
      <vt:lpstr>                                                          Пример:</vt:lpstr>
      <vt:lpstr>Рефлексия (в конце каждой темы)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118</cp:revision>
  <dcterms:created xsi:type="dcterms:W3CDTF">2018-11-04T20:25:41Z</dcterms:created>
  <dcterms:modified xsi:type="dcterms:W3CDTF">2018-12-05T10:28:00Z</dcterms:modified>
</cp:coreProperties>
</file>