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77" r:id="rId5"/>
    <p:sldId id="261" r:id="rId6"/>
    <p:sldId id="280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E8BA"/>
    <a:srgbClr val="FF65A3"/>
    <a:srgbClr val="F6F9FC"/>
    <a:srgbClr val="FFFF8F"/>
    <a:srgbClr val="FF75BA"/>
    <a:srgbClr val="99CCFF"/>
    <a:srgbClr val="5EFEE7"/>
    <a:srgbClr val="FFFF66"/>
    <a:srgbClr val="FF8761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D0391-22C2-4DE1-B880-2E97222DBAD7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287F4-7C18-46D1-A101-A00E13357F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89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65A3"/>
            </a:gs>
            <a:gs pos="21000">
              <a:srgbClr val="FF75BA"/>
            </a:gs>
            <a:gs pos="53000">
              <a:srgbClr val="FFFF8F"/>
            </a:gs>
            <a:gs pos="87000">
              <a:srgbClr val="5EFEE7"/>
            </a:gs>
            <a:gs pos="100000">
              <a:srgbClr val="99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67544" y="351175"/>
            <a:ext cx="8352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Государственное бюджетное общеобразовательное учреждение города Москвы «Школа № 1852» </a:t>
            </a:r>
            <a:r>
              <a:rPr lang="ru-RU" sz="1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ДЕПАРТАМЕНТА ОБРАЗОВАНИЯ ГОРОДА МОСКВЫ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613" y="1915059"/>
            <a:ext cx="3828763" cy="3240360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EBBA77-8D52-4BAF-A079-545D3372186B}"/>
              </a:ext>
            </a:extLst>
          </p:cNvPr>
          <p:cNvSpPr txBox="1"/>
          <p:nvPr/>
        </p:nvSpPr>
        <p:spPr>
          <a:xfrm>
            <a:off x="683568" y="980728"/>
            <a:ext cx="770485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spc="100" dirty="0">
                <a:solidFill>
                  <a:srgbClr val="7030A0"/>
                </a:solidFill>
                <a:latin typeface="Ariston" pitchFamily="66" charset="0"/>
              </a:rPr>
              <a:t>ФОРМИРОВАНИЕ ЕДИНОГО </a:t>
            </a:r>
          </a:p>
          <a:p>
            <a:pPr algn="ctr"/>
            <a:r>
              <a:rPr lang="ru-RU" b="1" spc="100" dirty="0">
                <a:solidFill>
                  <a:srgbClr val="7030A0"/>
                </a:solidFill>
                <a:latin typeface="Ariston" pitchFamily="66" charset="0"/>
              </a:rPr>
              <a:t>ВОСПИТАТЕЛЬНО-ОБРАЗОВАТЕЛЬНОГО ПРОСТРАНСТВА </a:t>
            </a:r>
          </a:p>
          <a:p>
            <a:pPr algn="ctr"/>
            <a:r>
              <a:rPr lang="ru-RU" b="1" spc="100" dirty="0">
                <a:solidFill>
                  <a:srgbClr val="7030A0"/>
                </a:solidFill>
                <a:latin typeface="Ariston" pitchFamily="66" charset="0"/>
              </a:rPr>
              <a:t>«СЕМЬЯ – ДЕТСКИЙ САД»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433459-4BF3-44FA-9D58-4A77B59B38BD}"/>
              </a:ext>
            </a:extLst>
          </p:cNvPr>
          <p:cNvSpPr txBox="1"/>
          <p:nvPr/>
        </p:nvSpPr>
        <p:spPr>
          <a:xfrm>
            <a:off x="1943708" y="5157192"/>
            <a:ext cx="5400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spc="100" dirty="0">
                <a:solidFill>
                  <a:srgbClr val="7030A0"/>
                </a:solidFill>
                <a:latin typeface="Ariston" pitchFamily="66" charset="0"/>
              </a:rPr>
              <a:t>Опыт работы</a:t>
            </a:r>
          </a:p>
          <a:p>
            <a:pPr algn="ctr"/>
            <a:r>
              <a:rPr lang="ru-RU" b="1" spc="100" dirty="0">
                <a:solidFill>
                  <a:srgbClr val="7030A0"/>
                </a:solidFill>
                <a:latin typeface="Ariston" pitchFamily="66" charset="0"/>
              </a:rPr>
              <a:t>воспитателя </a:t>
            </a:r>
            <a:r>
              <a:rPr lang="ru-RU" b="1" spc="100" dirty="0" err="1">
                <a:solidFill>
                  <a:srgbClr val="7030A0"/>
                </a:solidFill>
                <a:latin typeface="Ariston" pitchFamily="66" charset="0"/>
              </a:rPr>
              <a:t>Тонконоговой</a:t>
            </a:r>
            <a:r>
              <a:rPr lang="ru-RU" b="1" spc="100" dirty="0">
                <a:solidFill>
                  <a:srgbClr val="7030A0"/>
                </a:solidFill>
                <a:latin typeface="Ariston" pitchFamily="66" charset="0"/>
              </a:rPr>
              <a:t> Н.В.</a:t>
            </a:r>
          </a:p>
          <a:p>
            <a:pPr algn="ctr"/>
            <a:r>
              <a:rPr lang="ru-RU" sz="1800" b="1" spc="100" dirty="0">
                <a:solidFill>
                  <a:srgbClr val="7030A0"/>
                </a:solidFill>
                <a:latin typeface="Ariston" pitchFamily="66" charset="0"/>
              </a:rPr>
              <a:t>(высшая </a:t>
            </a:r>
            <a:r>
              <a:rPr lang="ru-RU" sz="1800" b="1" spc="100" dirty="0" err="1">
                <a:solidFill>
                  <a:srgbClr val="7030A0"/>
                </a:solidFill>
                <a:latin typeface="Ariston" pitchFamily="66" charset="0"/>
              </a:rPr>
              <a:t>пед.категория</a:t>
            </a:r>
            <a:r>
              <a:rPr lang="ru-RU" sz="1800" b="1" spc="100" dirty="0">
                <a:solidFill>
                  <a:srgbClr val="7030A0"/>
                </a:solidFill>
                <a:latin typeface="Ariston" pitchFamily="66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0222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496577" y="4334197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</a:rPr>
              <a:t>ДЕНЬ  МАТЕРИ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6717" y="4503474"/>
            <a:ext cx="22894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</a:rPr>
              <a:t>ДЕНЬ ЗАЩИТНИКА 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</a:rPr>
              <a:t>ОТЕЧЕСТВА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86325" y="4749695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</a:rPr>
              <a:t>ДЕНЬ ЮМОРА</a:t>
            </a: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702178" y="2744924"/>
            <a:ext cx="1872208" cy="1368152"/>
          </a:xfrm>
          <a:prstGeom prst="downArrowCallout">
            <a:avLst>
              <a:gd name="adj1" fmla="val 25000"/>
              <a:gd name="adj2" fmla="val 22619"/>
              <a:gd name="adj3" fmla="val 25000"/>
              <a:gd name="adj4" fmla="val 6497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Спортивные</a:t>
            </a:r>
            <a:r>
              <a:rPr lang="ru-RU" dirty="0"/>
              <a:t> </a:t>
            </a:r>
          </a:p>
        </p:txBody>
      </p:sp>
      <p:sp>
        <p:nvSpPr>
          <p:cNvPr id="21" name="Выноска со стрелкой вниз 20"/>
          <p:cNvSpPr/>
          <p:nvPr/>
        </p:nvSpPr>
        <p:spPr>
          <a:xfrm>
            <a:off x="3770992" y="2393953"/>
            <a:ext cx="1872208" cy="1368152"/>
          </a:xfrm>
          <a:prstGeom prst="downArrowCallout">
            <a:avLst>
              <a:gd name="adj1" fmla="val 25000"/>
              <a:gd name="adj2" fmla="val 22619"/>
              <a:gd name="adj3" fmla="val 25000"/>
              <a:gd name="adj4" fmla="val 6497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Развлекательно-</a:t>
            </a:r>
          </a:p>
          <a:p>
            <a:pPr algn="ctr"/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познавательные</a:t>
            </a:r>
            <a:endParaRPr lang="ru-RU" sz="1600" dirty="0"/>
          </a:p>
        </p:txBody>
      </p:sp>
      <p:sp>
        <p:nvSpPr>
          <p:cNvPr id="22" name="Выноска со стрелкой вниз 21"/>
          <p:cNvSpPr/>
          <p:nvPr/>
        </p:nvSpPr>
        <p:spPr>
          <a:xfrm>
            <a:off x="6538470" y="2744924"/>
            <a:ext cx="1944216" cy="1368152"/>
          </a:xfrm>
          <a:prstGeom prst="downArrowCallout">
            <a:avLst>
              <a:gd name="adj1" fmla="val 25000"/>
              <a:gd name="adj2" fmla="val 22619"/>
              <a:gd name="adj3" fmla="val 25000"/>
              <a:gd name="adj4" fmla="val 64977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Театрализованные </a:t>
            </a:r>
            <a:endParaRPr lang="ru-RU" sz="1500" dirty="0"/>
          </a:p>
        </p:txBody>
      </p:sp>
      <p:sp>
        <p:nvSpPr>
          <p:cNvPr id="25" name="TextBox 24"/>
          <p:cNvSpPr txBox="1"/>
          <p:nvPr/>
        </p:nvSpPr>
        <p:spPr>
          <a:xfrm>
            <a:off x="3942131" y="5489897"/>
            <a:ext cx="16433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</a:rPr>
              <a:t>ДЕНЬ СЕМЬИ 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3131840" y="332656"/>
            <a:ext cx="3096344" cy="79208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ДОСУГИ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228184" y="5207714"/>
            <a:ext cx="26613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</a:rPr>
              <a:t>ТЕАТРАЛЬНАЯ НЕДЕЛЯ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861590" y="3960127"/>
            <a:ext cx="1787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</a:rPr>
              <a:t>НОВОГОДНИЙ </a:t>
            </a:r>
          </a:p>
          <a:p>
            <a:pPr algn="ctr"/>
            <a:r>
              <a:rPr lang="ru-RU" sz="1600" b="1" dirty="0">
                <a:solidFill>
                  <a:srgbClr val="7030A0"/>
                </a:solidFill>
                <a:latin typeface="Comic Sans MS" pitchFamily="66" charset="0"/>
              </a:rPr>
              <a:t>КАРНАВАЛ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C6C4D6-8C89-4037-BF1F-53EBBAE1EB92}"/>
              </a:ext>
            </a:extLst>
          </p:cNvPr>
          <p:cNvSpPr txBox="1"/>
          <p:nvPr/>
        </p:nvSpPr>
        <p:spPr>
          <a:xfrm>
            <a:off x="539552" y="1198826"/>
            <a:ext cx="81369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Большую часть нашей работы с родителями, интересную и приносящую много радости и удовлетворения и взрослым и детям занимает досуговая деятельность.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27784" y="0"/>
            <a:ext cx="40751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матери</a:t>
            </a:r>
          </a:p>
        </p:txBody>
      </p:sp>
      <p:pic>
        <p:nvPicPr>
          <p:cNvPr id="2050" name="Picture 2" descr="E:\Наташа\презентация  работа с родителями\10.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80928"/>
            <a:ext cx="3167708" cy="2376000"/>
          </a:xfrm>
          <a:prstGeom prst="rect">
            <a:avLst/>
          </a:prstGeom>
          <a:noFill/>
        </p:spPr>
      </p:pic>
      <p:pic>
        <p:nvPicPr>
          <p:cNvPr id="2055" name="Picture 7" descr="E:\Фотографии\Работа Наташи\для Инны\Ноябрь_2009\Еще ноябрь\Ноябрь 2009 2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08920"/>
            <a:ext cx="3167703" cy="2376000"/>
          </a:xfrm>
          <a:prstGeom prst="rect">
            <a:avLst/>
          </a:prstGeom>
          <a:noFill/>
        </p:spPr>
      </p:pic>
      <p:pic>
        <p:nvPicPr>
          <p:cNvPr id="2056" name="Picture 8" descr="E:\Наташа\презентация  работа с родителями\д.м.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096"/>
            <a:ext cx="3168000" cy="2376000"/>
          </a:xfrm>
          <a:prstGeom prst="rect">
            <a:avLst/>
          </a:prstGeom>
          <a:noFill/>
        </p:spPr>
      </p:pic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07504" y="1052736"/>
            <a:ext cx="87849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Нет, наверное, ни одной страны, где бы ни отмечался День матери.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В России этот праздник появился сравнительно недавно.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Установленный Указом Президента Российской Федерации Б. Н. Ельцина № 120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«О Дне матери» от 30 января 1998 года, он празднуется в последнее воскресенье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ноября, воздавая должное материнскому труду и их бескорыстной жертве ради </a:t>
            </a: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блага своих детей.</a:t>
            </a:r>
          </a:p>
        </p:txBody>
      </p:sp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E:\Наташа\презентация  работа с родителями\день матери 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1018" y="1196752"/>
            <a:ext cx="3168000" cy="2376000"/>
          </a:xfrm>
          <a:prstGeom prst="rect">
            <a:avLst/>
          </a:prstGeom>
          <a:noFill/>
        </p:spPr>
      </p:pic>
      <p:pic>
        <p:nvPicPr>
          <p:cNvPr id="3075" name="Picture 3" descr="E:\Фотографии\Работа Наташи\Новая Группа\2010-2011\день матери 2010\октябрь 2010 063 коррекци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3168000" cy="2376000"/>
          </a:xfrm>
          <a:prstGeom prst="rect">
            <a:avLst/>
          </a:prstGeom>
          <a:noFill/>
        </p:spPr>
      </p:pic>
      <p:pic>
        <p:nvPicPr>
          <p:cNvPr id="3077" name="Picture 5" descr="E:\Наташа\презентация  работа с родителями\дм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868" y="1196752"/>
            <a:ext cx="3168116" cy="2376000"/>
          </a:xfrm>
          <a:prstGeom prst="rect">
            <a:avLst/>
          </a:prstGeom>
          <a:noFill/>
        </p:spPr>
      </p:pic>
      <p:pic>
        <p:nvPicPr>
          <p:cNvPr id="3078" name="Picture 6" descr="E:\Наташа\презентация  работа с родителями\д.м. 2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9754" y="2564904"/>
            <a:ext cx="3168000" cy="2376000"/>
          </a:xfrm>
          <a:prstGeom prst="rect">
            <a:avLst/>
          </a:prstGeom>
          <a:noFill/>
        </p:spPr>
      </p:pic>
      <p:pic>
        <p:nvPicPr>
          <p:cNvPr id="3076" name="Picture 4" descr="E:\Фотографии\Работа Наташи\Новая Группа\2010-2011\день матери 2010\октябрь 2010 0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149080"/>
            <a:ext cx="3168115" cy="237600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C6E64C-DEC1-4794-884E-210A52042842}"/>
              </a:ext>
            </a:extLst>
          </p:cNvPr>
          <p:cNvSpPr txBox="1"/>
          <p:nvPr/>
        </p:nvSpPr>
        <p:spPr>
          <a:xfrm>
            <a:off x="434925" y="273422"/>
            <a:ext cx="82741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Мы с детьми готовим концерт для наших мам и бабушек, вручаем награды самым активным, проводим конкурсы. А ещё дети готовят своими руками для гостей угощения – сладкие пироги и печенье.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356" y="0"/>
            <a:ext cx="69829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Новогодний карнавал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Какой радостный и светлый праздник Новый год! Его любят и дети, и взрослые. В этот праздник хочется чего-то необыкновенного, сказочного, волшебного. А что если устроить карнавал? Да-да! Новогодний карнавал в группе!</a:t>
            </a:r>
          </a:p>
        </p:txBody>
      </p:sp>
      <p:pic>
        <p:nvPicPr>
          <p:cNvPr id="2050" name="Picture 2" descr="G:\семинар\IMG_57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276872"/>
            <a:ext cx="2340000" cy="3119745"/>
          </a:xfrm>
          <a:prstGeom prst="rect">
            <a:avLst/>
          </a:prstGeom>
          <a:noFill/>
        </p:spPr>
      </p:pic>
      <p:pic>
        <p:nvPicPr>
          <p:cNvPr id="2051" name="Picture 3" descr="G:\семинар\IMG_5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3119752" cy="2340000"/>
          </a:xfrm>
          <a:prstGeom prst="rect">
            <a:avLst/>
          </a:prstGeom>
          <a:noFill/>
        </p:spPr>
      </p:pic>
      <p:pic>
        <p:nvPicPr>
          <p:cNvPr id="2052" name="Picture 4" descr="G:\семинар\IMG_56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3119750" cy="2340000"/>
          </a:xfrm>
          <a:prstGeom prst="rect">
            <a:avLst/>
          </a:prstGeom>
          <a:noFill/>
        </p:spPr>
      </p:pic>
      <p:pic>
        <p:nvPicPr>
          <p:cNvPr id="2053" name="Picture 5" descr="G:\семинар\IMG_01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1772816"/>
            <a:ext cx="3119750" cy="2340000"/>
          </a:xfrm>
          <a:prstGeom prst="rect">
            <a:avLst/>
          </a:prstGeom>
          <a:noFill/>
        </p:spPr>
      </p:pic>
      <p:pic>
        <p:nvPicPr>
          <p:cNvPr id="2054" name="Picture 6" descr="G:\семинар\IMG_01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365104"/>
            <a:ext cx="3119749" cy="234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68560" y="0"/>
            <a:ext cx="1033264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День Защитника Отечества</a:t>
            </a:r>
          </a:p>
        </p:txBody>
      </p:sp>
      <p:pic>
        <p:nvPicPr>
          <p:cNvPr id="1026" name="Picture 2" descr="E:\Наташа\презентация  работа с родителями\Наташе\IMG_0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16832"/>
            <a:ext cx="3167747" cy="2376000"/>
          </a:xfrm>
          <a:prstGeom prst="rect">
            <a:avLst/>
          </a:prstGeom>
          <a:noFill/>
        </p:spPr>
      </p:pic>
      <p:pic>
        <p:nvPicPr>
          <p:cNvPr id="1027" name="Picture 3" descr="E:\Наташа\презентация  работа с родителями\23.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3168000" cy="2376000"/>
          </a:xfrm>
          <a:prstGeom prst="rect">
            <a:avLst/>
          </a:prstGeom>
          <a:noFill/>
        </p:spPr>
      </p:pic>
      <p:pic>
        <p:nvPicPr>
          <p:cNvPr id="1029" name="Picture 5" descr="E:\Наташа\презентация  работа с родителями\Наташе\IMG_08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3167745" cy="2376000"/>
          </a:xfrm>
          <a:prstGeom prst="rect">
            <a:avLst/>
          </a:prstGeom>
          <a:noFill/>
        </p:spPr>
      </p:pic>
      <p:pic>
        <p:nvPicPr>
          <p:cNvPr id="1030" name="Picture 6" descr="E:\Наташа\презентация  работа с родителями\Наташе\IMG_61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916832"/>
            <a:ext cx="3167747" cy="2376000"/>
          </a:xfrm>
          <a:prstGeom prst="rect">
            <a:avLst/>
          </a:prstGeom>
          <a:noFill/>
        </p:spPr>
      </p:pic>
      <p:pic>
        <p:nvPicPr>
          <p:cNvPr id="1031" name="Picture 7" descr="E:\Наташа\презентация  работа с родителями\23 фев.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3356992"/>
            <a:ext cx="3168000" cy="2376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1520" y="692696"/>
            <a:ext cx="864096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500" dirty="0">
                <a:solidFill>
                  <a:srgbClr val="7030A0"/>
                </a:solidFill>
                <a:latin typeface="Comic Sans MS" pitchFamily="66" charset="0"/>
              </a:rPr>
              <a:t>День защитника Отечества – замечательный повод привлечь наших пап к участию в жизни группы!  Обычно  к 23 февраля мы готовим спортивные соревнования, конкурсы, эстафеты. Принимая активное участие в спортивных досугах для всей семьи, папы в дальнейшем проявляют инициативу сами – проводят мастер-классы, играют с детьми в спортивные игры в физкультурном зале и на улице</a:t>
            </a:r>
            <a:r>
              <a:rPr lang="ru-RU" sz="1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99792" y="0"/>
            <a:ext cx="39729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День юмора</a:t>
            </a:r>
          </a:p>
        </p:txBody>
      </p:sp>
      <p:pic>
        <p:nvPicPr>
          <p:cNvPr id="4098" name="Picture 2" descr="E:\Наташа\презентация  работа с родителями\04.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05064"/>
            <a:ext cx="3360000" cy="2520000"/>
          </a:xfrm>
          <a:prstGeom prst="rect">
            <a:avLst/>
          </a:prstGeom>
          <a:noFill/>
        </p:spPr>
      </p:pic>
      <p:pic>
        <p:nvPicPr>
          <p:cNvPr id="4099" name="Picture 3" descr="E:\Наташа\презентация  работа с родителями\апр.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05064"/>
            <a:ext cx="3360000" cy="2520000"/>
          </a:xfrm>
          <a:prstGeom prst="rect">
            <a:avLst/>
          </a:prstGeom>
          <a:noFill/>
        </p:spPr>
      </p:pic>
      <p:pic>
        <p:nvPicPr>
          <p:cNvPr id="4100" name="Picture 4" descr="E:\Наташа\презентация  работа с родителями\апрель20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96752"/>
            <a:ext cx="3360000" cy="2520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1560" y="1358259"/>
            <a:ext cx="43924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Доброй традицией стало отмечать в нашей группе  День смеха. Дети не могут не смеяться. И главная задача взрослых - подарить им как можно больше радости и счастья. 1 апреля – один из самых любимых праздников наших ребят. Столько веселых конкурсов, шуток и розыгрышей! </a:t>
            </a:r>
          </a:p>
        </p:txBody>
      </p:sp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0"/>
            <a:ext cx="6227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Театральная неделя</a:t>
            </a:r>
          </a:p>
        </p:txBody>
      </p:sp>
      <p:pic>
        <p:nvPicPr>
          <p:cNvPr id="2050" name="Picture 2" descr="E:\Фотографии\Работа Наташи\Новая Группа\рукавичка день семьи 2010\IMG_56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521" y="2852936"/>
            <a:ext cx="3564000" cy="2376000"/>
          </a:xfrm>
          <a:prstGeom prst="rect">
            <a:avLst/>
          </a:prstGeom>
          <a:noFill/>
        </p:spPr>
      </p:pic>
      <p:pic>
        <p:nvPicPr>
          <p:cNvPr id="2056" name="Picture 8" descr="E:\Фотографии\Работа Наташи\Новая Группа\рукавичка день семьи 2010\IMG_56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33" y="4203080"/>
            <a:ext cx="3564000" cy="2376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03547" y="885385"/>
            <a:ext cx="81369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Ежегодно весной в нашем детском саду проводится Театральная неделя.  Родители являются  незаменимыми помощниками при подготовке спектаклей: оформление красочных афиш, входных билетов, декораций к сказкам! А какие изумительные костюмы шьют мамы и бабушки наших ребят! Приходя на детские спектакли, родители имеют возможность увидеть своего ребёнка в новой для него роли, открыть для себя такие таланты своего малыша, которые могут не раскрыться в повседневной жизни!</a:t>
            </a:r>
          </a:p>
        </p:txBody>
      </p:sp>
      <p:pic>
        <p:nvPicPr>
          <p:cNvPr id="1026" name="Picture 2" descr="E:\Фотографии\Работа Наташи\для Инны\ноябрь_декабрь2009\Ноябрь_декабрь 2009 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4149080"/>
            <a:ext cx="3311695" cy="248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43808" y="0"/>
            <a:ext cx="37274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День семьи</a:t>
            </a:r>
          </a:p>
        </p:txBody>
      </p:sp>
      <p:pic>
        <p:nvPicPr>
          <p:cNvPr id="3074" name="Picture 2" descr="E:\Наташа\презентация  работа с родителями\дс 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167" y="2526801"/>
            <a:ext cx="3564000" cy="2376000"/>
          </a:xfrm>
          <a:prstGeom prst="rect">
            <a:avLst/>
          </a:prstGeom>
          <a:noFill/>
        </p:spPr>
      </p:pic>
      <p:pic>
        <p:nvPicPr>
          <p:cNvPr id="3075" name="Picture 3" descr="E:\Наташа\презентация  работа с родителями\май 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37900"/>
            <a:ext cx="3167713" cy="2376000"/>
          </a:xfrm>
          <a:prstGeom prst="rect">
            <a:avLst/>
          </a:prstGeom>
          <a:noFill/>
        </p:spPr>
      </p:pic>
      <p:pic>
        <p:nvPicPr>
          <p:cNvPr id="3077" name="Picture 5" descr="E:\Наташа\презентация  работа с родителями\05.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284984"/>
            <a:ext cx="2376264" cy="316806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836712"/>
            <a:ext cx="83522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Семья - это неотъемлемая часть для каждого человека. Ребёнок живет, растет, развивается в семье. Родители - первые воспитатели и учителя ребенка, поэтому их роль в формировании личности растущего человека огромна. Будет ли первоначальный опыт общения ребенка со взрослыми в системе отношений взрослые - ребенок положительным, зависит от того, какой микроклимат в семье.</a:t>
            </a:r>
          </a:p>
        </p:txBody>
      </p:sp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2520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Совместный семейный отдых</a:t>
            </a:r>
          </a:p>
        </p:txBody>
      </p:sp>
      <p:pic>
        <p:nvPicPr>
          <p:cNvPr id="2051" name="Picture 3" descr="E:\Наташа\презентация  работа с родителями\img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755576" y="4581128"/>
            <a:ext cx="3153103" cy="2160000"/>
          </a:xfrm>
          <a:prstGeom prst="rect">
            <a:avLst/>
          </a:prstGeom>
          <a:noFill/>
        </p:spPr>
      </p:pic>
      <p:pic>
        <p:nvPicPr>
          <p:cNvPr id="2053" name="Picture 5" descr="E:\Наташа\презентация  работа с родителями\img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581128"/>
            <a:ext cx="3244806" cy="2160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836712"/>
            <a:ext cx="84969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Итогом нашей работы стала позитивная связь между семьёй и детским садом: дети, чувствуя, что членов их семьи принимают в саду с открытым сердцем, начинают более доверительно относиться к работающим в группе взрослым. Устанавливаются дружеские отношения среди родителей группы, организуется совместный семейный отдых, празднование дней рождений детей. Такое общение между семьями наших воспитанников продолжается и после выпуска детей из детского сада. </a:t>
            </a:r>
          </a:p>
        </p:txBody>
      </p:sp>
      <p:pic>
        <p:nvPicPr>
          <p:cNvPr id="2050" name="Picture 2" descr="E:\Наташа\презентация  работа с родителями\img0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7635" y="2636912"/>
            <a:ext cx="3315974" cy="2160000"/>
          </a:xfrm>
          <a:prstGeom prst="rect">
            <a:avLst/>
          </a:prstGeom>
          <a:noFill/>
        </p:spPr>
      </p:pic>
      <p:pic>
        <p:nvPicPr>
          <p:cNvPr id="2052" name="Picture 4" descr="E:\Наташа\презентация  работа с родителями\img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44553" y="2708920"/>
            <a:ext cx="3307777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602" y="260648"/>
            <a:ext cx="89923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Значение взаимодействия семьи и детского сада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34148" y="836712"/>
            <a:ext cx="29608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</a:t>
            </a:r>
            <a:r>
              <a:rPr lang="ru-RU" sz="32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ля родителей: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556792"/>
            <a:ext cx="871296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они могут наблюдать за своими детьми на фоне их сверстников, что даёт возможность лучше разобраться в вопросах развития ребенка, научиться и дома применять подходящие методы воспитания;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у родителей формируется более высокая оценка достижений своих детей и гордость за них;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развивается более глубокое понимание процесса обучения детей дошкольного возраста; формируется правильное понимание возможностей обучения и сложностей, которые с этим связаны;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возникает доверие к воспитателям и другим сотрудникам детского сада;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 делается выбор детского сада для второго ребенка;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родители обучаются видам деятельности, которыми можно с удовольствием заниматься с детьми дома;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взрослые знакомятся с друзьями своих детей, о которых знают из рассказов сына или дочери;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устанавливаются длительные дружеские связи с другими родителями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60648"/>
            <a:ext cx="3358740" cy="342725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3789040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spc="100" dirty="0">
                <a:solidFill>
                  <a:srgbClr val="7030A0"/>
                </a:solidFill>
                <a:latin typeface="Ariston" pitchFamily="66" charset="0"/>
              </a:rPr>
              <a:t>«Воспитывает  всё: люди, вещи, явления,  но  прежде  всего  и дольше всего – люди. Из  них  на  первом месте – родители  и  педагоги.»</a:t>
            </a:r>
          </a:p>
          <a:p>
            <a:pPr algn="ctr"/>
            <a:r>
              <a:rPr lang="ru-RU" sz="2800" b="1" spc="100" dirty="0">
                <a:solidFill>
                  <a:srgbClr val="7030A0"/>
                </a:solidFill>
                <a:latin typeface="Ariston" pitchFamily="66" charset="0"/>
              </a:rPr>
              <a:t>                     </a:t>
            </a:r>
          </a:p>
          <a:p>
            <a:pPr algn="ctr"/>
            <a:r>
              <a:rPr lang="ru-RU" sz="2800" b="1" spc="100" dirty="0">
                <a:solidFill>
                  <a:srgbClr val="7030A0"/>
                </a:solidFill>
                <a:latin typeface="Ariston" pitchFamily="66" charset="0"/>
              </a:rPr>
              <a:t>                            Макаренко  А. С. </a:t>
            </a:r>
          </a:p>
        </p:txBody>
      </p:sp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332656"/>
            <a:ext cx="20867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детей: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268760"/>
            <a:ext cx="856895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в их сознании возникает позитивная связь между семьёй и детским садом: если дети чувствуют, что членов их семьи принимают в саду с открытым сердцем, то у них возникает более доверительное отношение к работающим в группе взрослым;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присутствие и участие родителей в занятиях доставляет детям особое удовольствие, благоприятствует их успехам;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у ребенка наблюдается буквально взлёт чувства собственного достоинства, даже если участие членов семьи носит редкий и непродолжительный характер;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знакомство с другими взрослыми расширяет социальный опыт и даёт положительные модели для подражания;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дети начинают признавать полномочия других взрослых (помимо воспитателей) и относятся к ним как к источнику знаний и опыта; </a:t>
            </a:r>
          </a:p>
          <a:p>
            <a:pPr indent="45085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дети из неполных семей смогут частично реализовать свою потребность в общении, внимании, ласке. </a:t>
            </a:r>
          </a:p>
        </p:txBody>
      </p:sp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2966" y="332656"/>
            <a:ext cx="28438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для педагогов: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51520" y="1468234"/>
            <a:ext cx="864096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08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возможность использования увлечений, талантов, знаний и интересов родителей в процессе занятий с детьми; </a:t>
            </a:r>
          </a:p>
          <a:p>
            <a:pPr marR="0" lvl="0" indent="4508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возможность закрепления знаний, получаемых в детском саду с помощью занятий дома; </a:t>
            </a:r>
          </a:p>
          <a:p>
            <a:pPr marR="0" lvl="0" indent="4508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происходит более тесное общение между родителями; </a:t>
            </a:r>
          </a:p>
          <a:p>
            <a:pPr marR="0" lvl="0" indent="4508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родители становятся участниками процесса принятия решений по вопросам жизни детского сада; </a:t>
            </a:r>
          </a:p>
          <a:p>
            <a:pPr marR="0" lvl="0" indent="4508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возможность понять, как родители мотивируют своих детей, увидеть, как мамы и папы помогают своим малышам решать задачи; </a:t>
            </a:r>
          </a:p>
          <a:p>
            <a:pPr marR="0" lvl="0" indent="4508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возможность узнать, какие занятия и увлечения взрослые члены семьи разделяют со своими детьми (например, приготовление пищи, игра на музыкальных инструментах). </a:t>
            </a:r>
          </a:p>
          <a:p>
            <a:pPr marR="0" lvl="0" indent="4508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у педагогов формируется чувство уважения по отношению к семьям воспитанников, что положительно влияет на формирование отношения ребёнка к детскому саду. </a:t>
            </a:r>
          </a:p>
          <a:p>
            <a:pPr marR="0" lvl="0" indent="4508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dirty="0">
              <a:solidFill>
                <a:srgbClr val="7030A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23528" y="399147"/>
            <a:ext cx="864096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4508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Таким образом, можно сделать вывод, что в основе взаимодействия современного дошкольного учреждения и семьи лежит сотрудничество. Инициатором установления сотрудничества должны быть педагоги дошкольного учреждения, поскольку они профессионально подготовлены к образовательной работе, а стало быть, понимают, что её успешность зависит от согласованности, преемственности в воспитании детей. Педагог сознает, что сотрудничество требуется в интересах ребёнка и что в этом необходимо убедить и родителей.</a:t>
            </a:r>
          </a:p>
          <a:p>
            <a:pPr marR="0" lvl="0" indent="450850" algn="ju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Инициатива в установлении взаимодействия с семьей и квалифицированная реализация задач этого взаимодействия определяют направляющую роль дошкольного учреждения по отношению к семейному воспитанию.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50912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«Дети – это счастье, созданное нашим трудом. Занятия, встречи с детьми, конечно, требуют душевных сил, времени, труда. Но, ведь и мы счастливы тогда, когда счастливы наши дети, когда их глаза наполнены радостью». </a:t>
            </a:r>
          </a:p>
          <a:p>
            <a:pPr indent="45085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                                                 В.А.Сухомлинский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52293" y="5608122"/>
            <a:ext cx="2535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E:\Наташа\детский сад\разные рисунки\картинки из интернета\knig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3284984"/>
            <a:ext cx="2839442" cy="2336455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11760" y="692696"/>
            <a:ext cx="49685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836712"/>
            <a:ext cx="425629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</a:t>
            </a:r>
          </a:p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98817" y="2527431"/>
            <a:ext cx="41404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100" dirty="0">
                <a:solidFill>
                  <a:srgbClr val="7030A0"/>
                </a:solidFill>
                <a:latin typeface="Ariston" pitchFamily="66" charset="0"/>
              </a:rPr>
              <a:t>Формы   взаимодействия  </a:t>
            </a:r>
          </a:p>
          <a:p>
            <a:pPr algn="ctr"/>
            <a:r>
              <a:rPr lang="ru-RU" sz="3600" b="1" spc="100" dirty="0">
                <a:solidFill>
                  <a:srgbClr val="7030A0"/>
                </a:solidFill>
                <a:latin typeface="Ariston" pitchFamily="66" charset="0"/>
              </a:rPr>
              <a:t> с  родителями</a:t>
            </a:r>
          </a:p>
        </p:txBody>
      </p:sp>
      <p:cxnSp>
        <p:nvCxnSpPr>
          <p:cNvPr id="22" name="Прямая со стрелкой 21"/>
          <p:cNvCxnSpPr>
            <a:cxnSpLocks/>
          </p:cNvCxnSpPr>
          <p:nvPr/>
        </p:nvCxnSpPr>
        <p:spPr>
          <a:xfrm flipV="1">
            <a:off x="5464045" y="2311486"/>
            <a:ext cx="757237" cy="4694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2915816" y="2420888"/>
            <a:ext cx="792088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</p:cNvCxnSpPr>
          <p:nvPr/>
        </p:nvCxnSpPr>
        <p:spPr>
          <a:xfrm flipV="1">
            <a:off x="4785079" y="1932380"/>
            <a:ext cx="0" cy="69624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222776" y="3978930"/>
            <a:ext cx="504056" cy="527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2123728" y="4005064"/>
            <a:ext cx="576064" cy="5998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3" name="Облако 52"/>
          <p:cNvSpPr/>
          <p:nvPr/>
        </p:nvSpPr>
        <p:spPr>
          <a:xfrm>
            <a:off x="270236" y="2721853"/>
            <a:ext cx="2377264" cy="1453167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64999">
                <a:srgbClr val="F0EBD5"/>
              </a:gs>
              <a:gs pos="81000">
                <a:schemeClr val="accent6">
                  <a:lumMod val="40000"/>
                  <a:lumOff val="60000"/>
                  <a:alpha val="9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Досуги</a:t>
            </a:r>
          </a:p>
        </p:txBody>
      </p:sp>
      <p:sp>
        <p:nvSpPr>
          <p:cNvPr id="60" name="Облако 59"/>
          <p:cNvSpPr/>
          <p:nvPr/>
        </p:nvSpPr>
        <p:spPr>
          <a:xfrm>
            <a:off x="3268957" y="190337"/>
            <a:ext cx="2952325" cy="1656184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64999">
                <a:srgbClr val="F0EBD5"/>
              </a:gs>
              <a:gs pos="81000">
                <a:schemeClr val="accent6">
                  <a:lumMod val="40000"/>
                  <a:lumOff val="60000"/>
                  <a:alpha val="9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Родительские собрания</a:t>
            </a:r>
          </a:p>
        </p:txBody>
      </p:sp>
      <p:sp>
        <p:nvSpPr>
          <p:cNvPr id="61" name="Облако 60"/>
          <p:cNvSpPr/>
          <p:nvPr/>
        </p:nvSpPr>
        <p:spPr>
          <a:xfrm>
            <a:off x="6401819" y="2527431"/>
            <a:ext cx="2520280" cy="1656184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64999">
                <a:srgbClr val="F0EBD5"/>
              </a:gs>
              <a:gs pos="81000">
                <a:schemeClr val="accent6">
                  <a:lumMod val="40000"/>
                  <a:lumOff val="60000"/>
                  <a:alpha val="9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Мастер-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классы</a:t>
            </a:r>
          </a:p>
        </p:txBody>
      </p:sp>
      <p:sp>
        <p:nvSpPr>
          <p:cNvPr id="62" name="Облако 61"/>
          <p:cNvSpPr/>
          <p:nvPr/>
        </p:nvSpPr>
        <p:spPr>
          <a:xfrm>
            <a:off x="363468" y="4604934"/>
            <a:ext cx="2520280" cy="1656184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64999">
                <a:srgbClr val="F0EBD5"/>
              </a:gs>
              <a:gs pos="81000">
                <a:schemeClr val="accent6">
                  <a:lumMod val="40000"/>
                  <a:lumOff val="60000"/>
                  <a:alpha val="9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Конкурсы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стихов</a:t>
            </a:r>
          </a:p>
        </p:txBody>
      </p:sp>
      <p:sp>
        <p:nvSpPr>
          <p:cNvPr id="63" name="Облако 62"/>
          <p:cNvSpPr/>
          <p:nvPr/>
        </p:nvSpPr>
        <p:spPr>
          <a:xfrm>
            <a:off x="6095524" y="4604934"/>
            <a:ext cx="2592288" cy="1728192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64999">
                <a:srgbClr val="F0EBD5"/>
              </a:gs>
              <a:gs pos="81000">
                <a:schemeClr val="accent6">
                  <a:lumMod val="40000"/>
                  <a:lumOff val="60000"/>
                  <a:alpha val="9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«Игры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нашего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детства»</a:t>
            </a:r>
          </a:p>
        </p:txBody>
      </p:sp>
      <p:sp>
        <p:nvSpPr>
          <p:cNvPr id="13" name="Облако 12">
            <a:extLst>
              <a:ext uri="{FF2B5EF4-FFF2-40B4-BE49-F238E27FC236}">
                <a16:creationId xmlns:a16="http://schemas.microsoft.com/office/drawing/2014/main" id="{251AC104-F6C1-42F3-84C7-79CE930BD722}"/>
              </a:ext>
            </a:extLst>
          </p:cNvPr>
          <p:cNvSpPr/>
          <p:nvPr/>
        </p:nvSpPr>
        <p:spPr>
          <a:xfrm>
            <a:off x="2915815" y="4816646"/>
            <a:ext cx="3024323" cy="1656184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64999">
                <a:srgbClr val="F0EBD5"/>
              </a:gs>
              <a:gs pos="81000">
                <a:schemeClr val="accent6">
                  <a:lumMod val="40000"/>
                  <a:lumOff val="60000"/>
                  <a:alpha val="9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Консультации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8696075-F2D9-4FB5-A36F-B8DA63AEC321}"/>
              </a:ext>
            </a:extLst>
          </p:cNvPr>
          <p:cNvCxnSpPr>
            <a:cxnSpLocks/>
          </p:cNvCxnSpPr>
          <p:nvPr/>
        </p:nvCxnSpPr>
        <p:spPr>
          <a:xfrm>
            <a:off x="4716016" y="4183615"/>
            <a:ext cx="0" cy="6602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8874B450-D04B-41C9-8D92-4F0F1959BD9A}"/>
              </a:ext>
            </a:extLst>
          </p:cNvPr>
          <p:cNvCxnSpPr>
            <a:cxnSpLocks/>
          </p:cNvCxnSpPr>
          <p:nvPr/>
        </p:nvCxnSpPr>
        <p:spPr>
          <a:xfrm flipH="1" flipV="1">
            <a:off x="2321262" y="3628605"/>
            <a:ext cx="720568" cy="69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Облако 20">
            <a:extLst>
              <a:ext uri="{FF2B5EF4-FFF2-40B4-BE49-F238E27FC236}">
                <a16:creationId xmlns:a16="http://schemas.microsoft.com/office/drawing/2014/main" id="{E417F741-7F8B-45A3-AC78-5DBCDE3201E6}"/>
              </a:ext>
            </a:extLst>
          </p:cNvPr>
          <p:cNvSpPr/>
          <p:nvPr/>
        </p:nvSpPr>
        <p:spPr>
          <a:xfrm>
            <a:off x="392591" y="841345"/>
            <a:ext cx="2808312" cy="1656184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64999">
                <a:srgbClr val="F0EBD5"/>
              </a:gs>
              <a:gs pos="81000">
                <a:schemeClr val="accent6">
                  <a:lumMod val="40000"/>
                  <a:lumOff val="60000"/>
                  <a:alpha val="9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Проектная деятельность </a:t>
            </a:r>
          </a:p>
        </p:txBody>
      </p:sp>
      <p:sp>
        <p:nvSpPr>
          <p:cNvPr id="27" name="Облако 26">
            <a:extLst>
              <a:ext uri="{FF2B5EF4-FFF2-40B4-BE49-F238E27FC236}">
                <a16:creationId xmlns:a16="http://schemas.microsoft.com/office/drawing/2014/main" id="{2E583760-FEC9-4742-AEB1-AFAA5F4A4EDC}"/>
              </a:ext>
            </a:extLst>
          </p:cNvPr>
          <p:cNvSpPr/>
          <p:nvPr/>
        </p:nvSpPr>
        <p:spPr>
          <a:xfrm>
            <a:off x="6095524" y="781039"/>
            <a:ext cx="2724939" cy="1486801"/>
          </a:xfrm>
          <a:prstGeom prst="cloud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0">
                <a:schemeClr val="accent6">
                  <a:lumMod val="40000"/>
                  <a:lumOff val="60000"/>
                </a:schemeClr>
              </a:gs>
              <a:gs pos="0">
                <a:schemeClr val="accent6">
                  <a:lumMod val="20000"/>
                  <a:lumOff val="80000"/>
                </a:schemeClr>
              </a:gs>
              <a:gs pos="64999">
                <a:srgbClr val="F0EBD5"/>
              </a:gs>
              <a:gs pos="81000">
                <a:schemeClr val="accent6">
                  <a:lumMod val="40000"/>
                  <a:lumOff val="60000"/>
                  <a:alpha val="90000"/>
                </a:schemeClr>
              </a:gs>
            </a:gsLst>
            <a:lin ang="5400000" scaled="1"/>
            <a:tileRect/>
          </a:gra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C00000"/>
                </a:solidFill>
                <a:latin typeface="Comic Sans MS" pitchFamily="66" charset="0"/>
              </a:rPr>
              <a:t>Экскурсии</a:t>
            </a: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606D33D3-CE8B-432B-BAE2-6085EF3A34D6}"/>
              </a:ext>
            </a:extLst>
          </p:cNvPr>
          <p:cNvCxnSpPr>
            <a:cxnSpLocks/>
          </p:cNvCxnSpPr>
          <p:nvPr/>
        </p:nvCxnSpPr>
        <p:spPr>
          <a:xfrm>
            <a:off x="5690946" y="3022830"/>
            <a:ext cx="707438" cy="21455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6409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pc="100" dirty="0">
                <a:solidFill>
                  <a:srgbClr val="7030A0"/>
                </a:solidFill>
                <a:latin typeface="Ariston" pitchFamily="66" charset="0"/>
              </a:rPr>
              <a:t>Задачи работы по взаимодействию с родителями: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908721"/>
            <a:ext cx="79928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объединение усилий для развития и воспитания детей;</a:t>
            </a:r>
          </a:p>
          <a:p>
            <a:pPr>
              <a:buFont typeface="Wingdings" pitchFamily="2" charset="2"/>
              <a:buChar char="Ø"/>
            </a:pPr>
            <a:endParaRPr lang="ru-RU" sz="1400" b="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установление партнёрских отношений с семьями воспитанников;</a:t>
            </a:r>
          </a:p>
          <a:p>
            <a:pPr>
              <a:buFont typeface="Wingdings" pitchFamily="2" charset="2"/>
              <a:buChar char="Ø"/>
            </a:pPr>
            <a:endParaRPr lang="ru-RU" sz="1400" b="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создание атмосферы взаимопонимания, общности интересов, эмоциональной поддержки;</a:t>
            </a:r>
          </a:p>
          <a:p>
            <a:pPr>
              <a:buFont typeface="Wingdings" pitchFamily="2" charset="2"/>
              <a:buChar char="Ø"/>
            </a:pPr>
            <a:endParaRPr lang="ru-RU" sz="1400" b="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активизация родительского участия в жизни детского сада, воспитании ребёнка;</a:t>
            </a:r>
          </a:p>
          <a:p>
            <a:pPr>
              <a:buFont typeface="Wingdings" pitchFamily="2" charset="2"/>
              <a:buChar char="Ø"/>
            </a:pPr>
            <a:endParaRPr lang="ru-RU" sz="1400" b="1" dirty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установление дружеских отношений среди родителей группы;</a:t>
            </a:r>
          </a:p>
          <a:p>
            <a:r>
              <a:rPr lang="ru-RU" b="1" dirty="0">
                <a:solidFill>
                  <a:srgbClr val="7030A0"/>
                </a:solidFill>
                <a:latin typeface="Comic Sans MS" pitchFamily="66" charset="0"/>
              </a:rPr>
              <a:t> </a:t>
            </a:r>
          </a:p>
        </p:txBody>
      </p:sp>
      <p:pic>
        <p:nvPicPr>
          <p:cNvPr id="1026" name="Picture 2" descr="E:\Наташа\детский сад\разные рисунки\картинки из интернета\дети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933056"/>
            <a:ext cx="3357884" cy="27439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339752" y="332656"/>
            <a:ext cx="4392488" cy="72008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ПРОЕКТНАЯ ДЕЯТЕЛЬНОСТЬ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8" y="1124744"/>
            <a:ext cx="8353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Использование проектной деятельности в детском саду даёт возможность педагогам воспитывать активную самостоятельную личность, способную принимать решения, ставить цели, планировать свою деятельность и предвидеть её результат. Родители принимают активное участие в наших проектах, помогая детям в поиске интересной познавательной информации, а также являясь непосредственными участниками нашей образовательной деятельности.</a:t>
            </a:r>
          </a:p>
        </p:txBody>
      </p:sp>
      <p:pic>
        <p:nvPicPr>
          <p:cNvPr id="5" name="Рисунок 4" descr="IMG_486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7604" y="2749892"/>
            <a:ext cx="3090083" cy="231756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032D74-19B8-4C7F-BEBA-6CA7325D870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41" y="2766412"/>
            <a:ext cx="3247440" cy="2183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43D239-9B7D-4026-B946-EA7392B50F6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843" y="4429337"/>
            <a:ext cx="3515913" cy="20960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D9DC9A-E4CE-437B-ADA4-AB6FE6D010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31" y="2460271"/>
            <a:ext cx="2000821" cy="35570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1F44F69-8CAE-4DED-A70F-841172A8C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75" y="2426729"/>
            <a:ext cx="2160240" cy="2880320"/>
          </a:xfrm>
          <a:prstGeom prst="rect">
            <a:avLst/>
          </a:prstGeom>
        </p:spPr>
      </p:pic>
      <p:sp>
        <p:nvSpPr>
          <p:cNvPr id="4" name="Горизонтальный свиток 1">
            <a:extLst>
              <a:ext uri="{FF2B5EF4-FFF2-40B4-BE49-F238E27FC236}">
                <a16:creationId xmlns:a16="http://schemas.microsoft.com/office/drawing/2014/main" id="{97A3FF94-4D76-4848-93A6-431D9BBF6A11}"/>
              </a:ext>
            </a:extLst>
          </p:cNvPr>
          <p:cNvSpPr/>
          <p:nvPr/>
        </p:nvSpPr>
        <p:spPr>
          <a:xfrm>
            <a:off x="2339752" y="332656"/>
            <a:ext cx="4392488" cy="72008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ЭКСКУРСИИ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FD474D-0C53-4887-A42E-54DD02E9A2F8}"/>
              </a:ext>
            </a:extLst>
          </p:cNvPr>
          <p:cNvSpPr txBox="1"/>
          <p:nvPr/>
        </p:nvSpPr>
        <p:spPr>
          <a:xfrm>
            <a:off x="533649" y="960381"/>
            <a:ext cx="813690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Основное значение экскурсий в том, что они обеспечивают формирование у детей конкретных представлений и впечатлений об окружающей жизни. Во время экскурсий дошкольники учатся познавать мир во всем его многообразии, развитии, наблюдают взаимную связь явлений. И, конечно, неоценимую помощь в организации экскурсий, а также в сопровождении детей нам оказывают родители.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F419E2-45A7-46B2-A7DD-58D167C9FC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6638" y="2413352"/>
            <a:ext cx="2771800" cy="20788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C3E5E41-661E-4349-B8D0-E8FA7DA234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553" y="4599041"/>
            <a:ext cx="3635896" cy="20451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2ED5479-24D9-468B-849C-88E3044D04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79" y="4457371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818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411760" y="188640"/>
            <a:ext cx="4536504" cy="57606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КОНКУРСЫ   СТИХОВ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764704"/>
            <a:ext cx="87129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Жизнь в детском саду очень активна, и чем больше в ней разнообразных игр и конкурсов, тем с большим удовольствием дети посещают дошкольное учреждение. Конкурсы  стимулируют творческое начало и развивают стремление к лидерству, что позитивно влияет на развитие личности ребёнка. Строгое, но справедливое жюри наших Конкурсов стихов полностью состоит из родителей группы.</a:t>
            </a:r>
          </a:p>
        </p:txBody>
      </p:sp>
      <p:pic>
        <p:nvPicPr>
          <p:cNvPr id="1026" name="Picture 2" descr="G:\семинар\IMG_54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204864"/>
            <a:ext cx="2879767" cy="2160000"/>
          </a:xfrm>
          <a:prstGeom prst="rect">
            <a:avLst/>
          </a:prstGeom>
          <a:noFill/>
        </p:spPr>
      </p:pic>
      <p:pic>
        <p:nvPicPr>
          <p:cNvPr id="1027" name="Picture 3" descr="G:\семинар\IMG_55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564904"/>
            <a:ext cx="2376000" cy="3167734"/>
          </a:xfrm>
          <a:prstGeom prst="rect">
            <a:avLst/>
          </a:prstGeom>
          <a:noFill/>
        </p:spPr>
      </p:pic>
      <p:pic>
        <p:nvPicPr>
          <p:cNvPr id="1028" name="Picture 4" descr="G:\семинар\IMG_55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2204864"/>
            <a:ext cx="2879771" cy="2160000"/>
          </a:xfrm>
          <a:prstGeom prst="rect">
            <a:avLst/>
          </a:prstGeom>
          <a:noFill/>
        </p:spPr>
      </p:pic>
      <p:pic>
        <p:nvPicPr>
          <p:cNvPr id="1029" name="Picture 5" descr="G:\семинар\IMG_556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509120"/>
            <a:ext cx="2879770" cy="2160000"/>
          </a:xfrm>
          <a:prstGeom prst="rect">
            <a:avLst/>
          </a:prstGeom>
          <a:noFill/>
        </p:spPr>
      </p:pic>
      <p:pic>
        <p:nvPicPr>
          <p:cNvPr id="1030" name="Picture 6" descr="G:\семинар\IMG_55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4509120"/>
            <a:ext cx="2879771" cy="216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339752" y="332656"/>
            <a:ext cx="4392488" cy="720080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МАСТЕР-КЛАССЫ</a:t>
            </a:r>
          </a:p>
        </p:txBody>
      </p:sp>
      <p:pic>
        <p:nvPicPr>
          <p:cNvPr id="3" name="Рисунок 2" descr="май 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924944"/>
            <a:ext cx="3168352" cy="2376264"/>
          </a:xfrm>
          <a:prstGeom prst="rect">
            <a:avLst/>
          </a:prstGeom>
        </p:spPr>
      </p:pic>
      <p:pic>
        <p:nvPicPr>
          <p:cNvPr id="4" name="Рисунок 3" descr="05.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274" y="2658532"/>
            <a:ext cx="3168000" cy="2376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9552" y="1196752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У каждого человека есть потребность в творческой деятельности и творческие способности. Творческая активность – это свободный полёт воображения, способность к фантазии, интуиция, которые могут вылиться в изобретения и открытия. Разнообразные интересы и умения наших родителей позволяют проводить замечательные мастер-классы, создающие атмосферу общности взрослых и детей.</a:t>
            </a:r>
          </a:p>
        </p:txBody>
      </p:sp>
      <p:pic>
        <p:nvPicPr>
          <p:cNvPr id="2051" name="Picture 3" descr="E:\Наташа\презентация  работа с родителями\Наташе-2\IMG_1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005064"/>
            <a:ext cx="3192347" cy="2394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123728" y="332656"/>
            <a:ext cx="4896544" cy="79208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«ИГРЫ  НАШЕГО  ДЕТСТВА»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96752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rgbClr val="7030A0"/>
                </a:solidFill>
                <a:latin typeface="Comic Sans MS" pitchFamily="66" charset="0"/>
              </a:rPr>
              <a:t>Малышей всегда привлекают рассказы о детстве их родителей. Им интересно узнать, во что играли мама и папа, бабушка и дедушка. Какие-то детские игры запомнились на всю жизнь, а другие забылись, оставив в памяти лишь обрывки фраз и ощущение чего-то приятного и светлого. Наверное, это и есть кирпичики, из которых строится сооружение под названием «счастливые детские воспоминания». Вот ими и делятся родители наших воспитанников, приходя в группу. </a:t>
            </a:r>
          </a:p>
        </p:txBody>
      </p:sp>
      <p:pic>
        <p:nvPicPr>
          <p:cNvPr id="3075" name="Picture 3" descr="E:\Наташа\презентация  работа с родителями\Наташе-2\IMG_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780928"/>
            <a:ext cx="3167745" cy="2376000"/>
          </a:xfrm>
          <a:prstGeom prst="rect">
            <a:avLst/>
          </a:prstGeom>
          <a:noFill/>
        </p:spPr>
      </p:pic>
      <p:pic>
        <p:nvPicPr>
          <p:cNvPr id="1026" name="Picture 2" descr="E:\Фотографии\Работа Наташи\для Инны\Ноябрь_2009\Еще ноябрь\Ноябрь 2009 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80928"/>
            <a:ext cx="3167710" cy="2376000"/>
          </a:xfrm>
          <a:prstGeom prst="rect">
            <a:avLst/>
          </a:prstGeom>
          <a:noFill/>
        </p:spPr>
      </p:pic>
      <p:pic>
        <p:nvPicPr>
          <p:cNvPr id="1027" name="Picture 3" descr="E:\Наташа\презентация  работа с родителями\Наташе-2\IMG_59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293096"/>
            <a:ext cx="3167745" cy="237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0903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1504</Words>
  <Application>Microsoft Office PowerPoint</Application>
  <PresentationFormat>Экран (4:3)</PresentationFormat>
  <Paragraphs>114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0" baseType="lpstr">
      <vt:lpstr>Arial</vt:lpstr>
      <vt:lpstr>Ariston</vt:lpstr>
      <vt:lpstr>Calibri</vt:lpstr>
      <vt:lpstr>Comic Sans MS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Анютка</dc:creator>
  <cp:lastModifiedBy>Дмитрий Иванович</cp:lastModifiedBy>
  <cp:revision>131</cp:revision>
  <dcterms:created xsi:type="dcterms:W3CDTF">2012-02-08T14:48:30Z</dcterms:created>
  <dcterms:modified xsi:type="dcterms:W3CDTF">2021-02-22T10:04:18Z</dcterms:modified>
</cp:coreProperties>
</file>