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1" r:id="rId3"/>
    <p:sldMasterId id="2147483665" r:id="rId4"/>
    <p:sldMasterId id="2147483667" r:id="rId5"/>
    <p:sldMasterId id="2147483673" r:id="rId6"/>
    <p:sldMasterId id="2147483675" r:id="rId7"/>
    <p:sldMasterId id="2147483677" r:id="rId8"/>
  </p:sldMasterIdLst>
  <p:sldIdLst>
    <p:sldId id="257" r:id="rId9"/>
    <p:sldId id="258" r:id="rId10"/>
    <p:sldId id="259" r:id="rId11"/>
    <p:sldId id="291" r:id="rId12"/>
    <p:sldId id="284" r:id="rId13"/>
    <p:sldId id="262" r:id="rId14"/>
    <p:sldId id="264" r:id="rId15"/>
    <p:sldId id="265" r:id="rId16"/>
    <p:sldId id="281" r:id="rId17"/>
    <p:sldId id="266" r:id="rId18"/>
    <p:sldId id="285" r:id="rId19"/>
    <p:sldId id="288" r:id="rId20"/>
    <p:sldId id="287" r:id="rId21"/>
    <p:sldId id="268" r:id="rId22"/>
    <p:sldId id="269" r:id="rId23"/>
    <p:sldId id="270" r:id="rId24"/>
    <p:sldId id="271" r:id="rId25"/>
    <p:sldId id="272" r:id="rId26"/>
    <p:sldId id="273" r:id="rId27"/>
    <p:sldId id="283" r:id="rId28"/>
    <p:sldId id="274" r:id="rId29"/>
    <p:sldId id="277" r:id="rId30"/>
    <p:sldId id="275" r:id="rId31"/>
    <p:sldId id="282" r:id="rId32"/>
    <p:sldId id="276" r:id="rId33"/>
    <p:sldId id="278" r:id="rId34"/>
    <p:sldId id="279" r:id="rId35"/>
    <p:sldId id="280" r:id="rId3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b="1"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0000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CFF66"/>
    <a:srgbClr val="009900"/>
    <a:srgbClr val="FFFF00"/>
    <a:srgbClr val="FF0000"/>
    <a:srgbClr val="00CC00"/>
    <a:srgbClr val="CC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E83CC-E05F-4BA8-8EE8-4B0E572FC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2A859-D1DD-4473-9269-B32DB557C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1AA5-2C5F-49CC-8B84-86D4CE2A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D48C8-1DE4-48B6-B003-D26B11DA2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5757F-8E55-40A8-98B2-221024CB2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2B11-ED1D-4E2A-BB0B-07BF12A64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8D2E2C64-CC16-46B6-8451-CC096898A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97793-CFEA-4EC1-B8C9-0B64533A0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67946-7FA1-4264-B160-326C792E8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D683B-C460-4BA4-BAF3-BA01B933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397F-5ED1-4AA8-BE1C-FF144B350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3C3CC-9ECE-496D-9920-2E54789B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C230B-CDF8-4EDA-9AFA-10AB21AB4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1E9D6-A239-4C9B-AACE-DD69D2E87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670F-D2E4-44B2-8E07-A506CE48E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E80B-EEC8-4127-8D3C-77A1E0E69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3EB5-E198-4F17-915E-C86E26B21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A94E4-E0C0-4E5D-AE60-82D9C83AD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88A2-E7C5-4A99-8778-49C276351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82E06-343C-4756-9372-45D1406E1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0D5AA-C1EB-4499-9356-C39962A24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FE7E5-86D6-44B5-B431-6FA18C2FF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C1912-9314-4904-8DDA-BD61608B8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551CF-914F-4EFD-8C03-8083936F5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0E553-407F-459B-ACC7-88E429102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022F9-9264-451A-857D-48A214FF7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4CB6A-C512-4B16-A896-A35B7FFF6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F1F1-AC4F-487B-AFC8-B6F81DA6B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1C840-146B-453E-B110-81D27822F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CA9C-D319-4EC3-9D23-97251C494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ru-RU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ru-RU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ru-RU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 eaLnBrk="0" hangingPunct="0">
                    <a:spcBef>
                      <a:spcPct val="50000"/>
                    </a:spcBef>
                    <a:defRPr/>
                  </a:pPr>
                  <a:endParaRPr kumimoji="1" lang="ru-RU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D049-CB63-4BB8-A538-F08DD27D0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9D68-5ED8-4A7E-96E1-341A8AA70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BC6C1-321F-4396-AC40-39FE36BF3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9BB4-CE2C-4750-A0A2-93D745F68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6F49-2B7C-48E4-B0F0-0A7A569DF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4A1A9-56CA-49CB-ABFB-EB5AC02A4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5BF60-8BDD-491D-91F7-0341475DA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1BB0-9F3B-4083-8858-07475A72B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CD7B-E0AC-4583-97B3-413485CB0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5EA1A-933F-4824-B35F-818EC8E44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810C0-B5E5-4FB9-A6A9-81EF078C4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F769-7F27-4F6A-A8CF-F7377CA40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74914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88" y="3957638"/>
            <a:ext cx="74914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1558-6A53-4121-A62E-E4D980F14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F5F50-DFFA-4835-ABF8-40C5655A1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D2B40-2873-401F-8F50-D4A33D399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C0CB7-A89A-4014-BC4C-7AE8949D9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AA7C7-73B0-4D53-B6BB-DCEA8B3A5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56FA1-9D8B-45F5-88F7-E5BAAC11B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EF33-95D7-4051-864F-7D718CA9B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FF6-ADE1-437F-9DA4-B097AE088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67FD3-805E-4C9A-AF8C-FDD1FEA66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E9918-6E7E-4F20-924A-20554C3F7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093DD-E25B-4BBA-9C91-0023102F3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6A06-CBDB-4ADE-A107-68A410229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A39C-1E7C-4BE3-AC08-E9134A084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B957-C74B-4072-B2B0-A5114D097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874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74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615F-E271-41D0-90C6-F759D5933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F3D68-F42A-46C0-A3C8-638B115C5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C4C62-86D7-4FDC-A5F9-B3B8A3798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3CB9-4A0B-4924-83D1-C42BA57B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C5DA-7ADC-4FE4-A78B-4A4491BC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6A32-F4F3-43CF-BF97-E98DE2306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580A-3FCE-4B1E-BEEB-7F8833F00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94A18-BFAD-4EE2-BE5D-59362849E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9AFB8-FDCA-4F46-9216-6388EEF65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6074-9490-43AE-BBA7-70BA274A4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4DE9F-6801-4BDF-811F-8F22C2654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BF06-AD7A-48DA-99D0-D3A4AF61E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601BF-CA92-4C04-B08B-86938F0C9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3463-3A07-46BA-A438-34D16BD09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12FF-498E-4B80-869B-098ACFD8E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6AD6-8E00-4C3D-B196-71BBBAF9E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AC4A-C938-4146-ACC5-E429EE354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D3C5B-02FF-4908-8405-4B83657F0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3DE5A-082C-4DBD-849B-0B29E42AC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8D08-308D-456F-A1D7-D874BA229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C9FC-99B5-43FF-AD1F-1A0C3E0D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8F696-A475-40B4-87FA-4A9A63EF7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3549-76F9-4C8C-84EB-092A7FD7B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D30E6-C700-4FE5-B83D-80D996A55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8696-AB24-4918-BE55-DC749B1FC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2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879B-F847-4C09-B1F2-25E02543B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1CA93-3669-4ABA-B1DE-BBCB3B33D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C1936-BFF9-4E40-811D-58D37B6C2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BF1A-A0A6-4BBC-86AD-FE374B0F5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F7D2-9647-4B28-84EB-ADCD86431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6D6F-2DC7-44C5-99C5-8844DE851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14F3-D0FD-4F48-AB7E-2B433D2FF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E8A4-5501-486B-A067-D30C74BEA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9E9B-2D62-4C42-A47C-FE272A027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51C0-5F57-4838-B171-B340411CE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099E-F132-4B68-A14A-B64FD96D2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85D4B-5016-4262-803A-FF7F81417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5DA6F7-5D63-40E6-9593-AA6759190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536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536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E3A09D-044B-4F17-9F34-1FFC4375F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62964D3-C7E1-41DF-9863-7ECD7FD47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5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7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6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6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6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/>
      <p:bldP spid="66575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65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65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65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65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65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7373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3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3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3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374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374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8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9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9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6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6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6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BA4D2EA3-2B35-418B-96B6-2B7B7EE8F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13CAEEE-97EA-4C69-B641-9F3799D7C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8637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5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8637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9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9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9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9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9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9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9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9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617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8639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0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0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0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0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0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0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0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0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0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0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1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1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1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1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18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8641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1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18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8641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1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2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2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2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2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2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2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642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8642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2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2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3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3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3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3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3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864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643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4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4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3EE703A-7367-47B7-BC27-D5B9B2DEB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643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9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E1F3052-6D68-4793-8A4E-E338937A4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28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28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252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2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2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2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2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2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2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2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2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72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253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253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53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53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20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253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717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253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18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718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253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8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253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2253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/>
      <p:bldP spid="225284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2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52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52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528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2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52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52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528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2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52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52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528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2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52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52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528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2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528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528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52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4A8903BC-E618-41B2-B105-526C7B08A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9184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184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00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91851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1852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201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9185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185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202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91857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1858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9186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186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1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22320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Урок окружающего мира </a:t>
            </a:r>
            <a:br>
              <a:rPr lang="ru-RU" b="1" smtClean="0">
                <a:latin typeface="Arial Black" pitchFamily="34" charset="0"/>
              </a:rPr>
            </a:br>
            <a:r>
              <a:rPr lang="ru-RU" b="1" smtClean="0">
                <a:latin typeface="Arial Black" pitchFamily="34" charset="0"/>
              </a:rPr>
              <a:t>3 класс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5400" b="1" i="1" u="sng" smtClean="0">
                <a:solidFill>
                  <a:srgbClr val="FF3300"/>
                </a:solidFill>
              </a:rPr>
              <a:t>Цветковые растения</a:t>
            </a:r>
          </a:p>
        </p:txBody>
      </p:sp>
      <p:pic>
        <p:nvPicPr>
          <p:cNvPr id="25603" name="Picture 10" descr="Пшениц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628775"/>
            <a:ext cx="3455988" cy="2189163"/>
          </a:xfrm>
          <a:noFill/>
        </p:spPr>
      </p:pic>
      <p:pic>
        <p:nvPicPr>
          <p:cNvPr id="25604" name="Picture 11" descr="Подсолнух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4005263"/>
            <a:ext cx="3671887" cy="2189162"/>
          </a:xfrm>
          <a:noFill/>
        </p:spPr>
      </p:pic>
      <p:pic>
        <p:nvPicPr>
          <p:cNvPr id="25605" name="Picture 18" descr="Персик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4005263"/>
            <a:ext cx="3671887" cy="2187575"/>
          </a:xfrm>
          <a:noFill/>
        </p:spPr>
      </p:pic>
      <p:pic>
        <p:nvPicPr>
          <p:cNvPr id="25606" name="Picture 9" descr="Цветы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84213" y="1600200"/>
            <a:ext cx="3600450" cy="21891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smtClean="0">
                <a:solidFill>
                  <a:srgbClr val="008000"/>
                </a:solidFill>
              </a:rPr>
              <a:t>Хвойные растения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6732588" y="5300663"/>
            <a:ext cx="16557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pic>
        <p:nvPicPr>
          <p:cNvPr id="27652" name="Picture 10" descr="Можж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628775"/>
            <a:ext cx="3743325" cy="4824413"/>
          </a:xfrm>
          <a:noFill/>
        </p:spPr>
      </p:pic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116013" y="5084763"/>
            <a:ext cx="3168650" cy="1160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</a:rPr>
              <a:t>Можжевельник</a:t>
            </a: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rgbClr val="FFFF00"/>
                </a:solidFill>
              </a:rPr>
              <a:t>древовидный</a:t>
            </a:r>
          </a:p>
        </p:txBody>
      </p:sp>
      <p:pic>
        <p:nvPicPr>
          <p:cNvPr id="27654" name="Picture 16" descr="Кед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65700" y="1628775"/>
            <a:ext cx="3394075" cy="4824413"/>
          </a:xfrm>
          <a:noFill/>
        </p:spPr>
      </p:pic>
      <p:sp>
        <p:nvSpPr>
          <p:cNvPr id="229393" name="Text Box 17"/>
          <p:cNvSpPr txBox="1">
            <a:spLocks noChangeArrowheads="1"/>
          </p:cNvSpPr>
          <p:nvPr/>
        </p:nvSpPr>
        <p:spPr bwMode="auto">
          <a:xfrm>
            <a:off x="6659563" y="5661025"/>
            <a:ext cx="16573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Кедр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9900"/>
                </a:solidFill>
              </a:rPr>
              <a:t>Что общего?</a:t>
            </a:r>
          </a:p>
        </p:txBody>
      </p:sp>
      <p:pic>
        <p:nvPicPr>
          <p:cNvPr id="29699" name="Picture 7" descr="Клё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628775"/>
            <a:ext cx="3425825" cy="4464050"/>
          </a:xfrm>
          <a:noFill/>
        </p:spPr>
      </p:pic>
      <p:pic>
        <p:nvPicPr>
          <p:cNvPr id="29700" name="Picture 8" descr="е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2487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9900"/>
                </a:solidFill>
              </a:rPr>
              <a:t>Чем отличаются?</a:t>
            </a:r>
          </a:p>
        </p:txBody>
      </p:sp>
      <p:pic>
        <p:nvPicPr>
          <p:cNvPr id="30723" name="Picture 13" descr="ябл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628775"/>
            <a:ext cx="3527425" cy="2185988"/>
          </a:xfrm>
          <a:noFill/>
        </p:spPr>
      </p:pic>
      <p:pic>
        <p:nvPicPr>
          <p:cNvPr id="30724" name="Picture 14" descr="Яблоня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938588"/>
            <a:ext cx="3527425" cy="2187575"/>
          </a:xfrm>
          <a:noFill/>
        </p:spPr>
      </p:pic>
      <p:pic>
        <p:nvPicPr>
          <p:cNvPr id="30725" name="Picture 16" descr="шишка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628775"/>
            <a:ext cx="4038600" cy="45370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7200" b="1" i="1" u="sng" smtClean="0"/>
              <a:t>Папоротник</a:t>
            </a:r>
          </a:p>
        </p:txBody>
      </p:sp>
      <p:pic>
        <p:nvPicPr>
          <p:cNvPr id="31747" name="Picture 5" descr="Папоротник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73250" y="1417638"/>
            <a:ext cx="5397500" cy="4402137"/>
          </a:xfr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i="1" u="sng" smtClean="0">
                <a:solidFill>
                  <a:srgbClr val="000099"/>
                </a:solidFill>
                <a:latin typeface="Verdana" pitchFamily="34" charset="0"/>
              </a:rPr>
              <a:t>МХИ</a:t>
            </a:r>
          </a:p>
        </p:txBody>
      </p:sp>
      <p:pic>
        <p:nvPicPr>
          <p:cNvPr id="33795" name="Picture 7" descr="Мх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4038600" cy="4181475"/>
          </a:xfrm>
          <a:noFill/>
        </p:spPr>
      </p:pic>
      <p:pic>
        <p:nvPicPr>
          <p:cNvPr id="33796" name="Picture 8" descr="МХи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44675"/>
            <a:ext cx="4038600" cy="42481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800" b="1" i="1" u="sng" smtClean="0">
                <a:solidFill>
                  <a:srgbClr val="FF0000"/>
                </a:solidFill>
                <a:latin typeface="Verdana" pitchFamily="34" charset="0"/>
              </a:rPr>
              <a:t>Водоросли</a:t>
            </a:r>
          </a:p>
        </p:txBody>
      </p:sp>
      <p:pic>
        <p:nvPicPr>
          <p:cNvPr id="35843" name="Picture 6" descr="Водоросли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989138"/>
            <a:ext cx="6034087" cy="4114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92150"/>
            <a:ext cx="7772400" cy="4176713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b="1" smtClean="0">
                <a:solidFill>
                  <a:srgbClr val="FF0000"/>
                </a:solidFill>
                <a:latin typeface="Verdana" pitchFamily="34" charset="0"/>
              </a:rPr>
              <a:t>Это интересно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FF0000"/>
                </a:solidFill>
                <a:latin typeface="Verdana" pitchFamily="34" charset="0"/>
              </a:rPr>
              <a:t>Растение – хищник</a:t>
            </a:r>
            <a:br>
              <a:rPr lang="ru-RU" sz="480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4800" u="sng" smtClean="0">
                <a:solidFill>
                  <a:srgbClr val="FF0000"/>
                </a:solidFill>
                <a:latin typeface="Verdana" pitchFamily="34" charset="0"/>
              </a:rPr>
              <a:t>Кувшинчик</a:t>
            </a:r>
          </a:p>
        </p:txBody>
      </p:sp>
      <p:pic>
        <p:nvPicPr>
          <p:cNvPr id="37891" name="Picture 13" descr="Кувшинчи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1981200"/>
            <a:ext cx="3671887" cy="4687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smtClean="0"/>
              <a:t>Растение – паразит</a:t>
            </a:r>
            <a:br>
              <a:rPr lang="ru-RU" sz="6000" smtClean="0"/>
            </a:br>
            <a:r>
              <a:rPr lang="ru-RU" sz="6000" smtClean="0"/>
              <a:t>Омела</a:t>
            </a:r>
          </a:p>
        </p:txBody>
      </p:sp>
      <p:pic>
        <p:nvPicPr>
          <p:cNvPr id="38915" name="Picture 9" descr="Омел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276475"/>
            <a:ext cx="5545137" cy="4024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0" smtClean="0">
                <a:latin typeface="Monotype Corsiva" pitchFamily="66" charset="0"/>
              </a:rPr>
              <a:t>Проверка домашнего задания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Что такое почва?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Какой состав имеет почва?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Докажите, что в почве есть воздух, вода.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Какие живые существа есть в почве?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Как они влияют на плодородие?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Как образуется почва?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Что нужно делать для сохранения почвы?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800" b="1" smtClean="0">
                <a:solidFill>
                  <a:srgbClr val="660033"/>
                </a:solidFill>
              </a:rPr>
              <a:t>Борщевик</a:t>
            </a:r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28775"/>
            <a:ext cx="4284662" cy="44973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Одно из ядовитых растений. Высота растения достигает 2 метров.</a:t>
            </a:r>
          </a:p>
          <a:p>
            <a:pPr eaLnBrk="1" hangingPunct="1">
              <a:defRPr/>
            </a:pPr>
            <a:endParaRPr lang="ru-RU" sz="2800" b="1" dirty="0" smtClean="0"/>
          </a:p>
          <a:p>
            <a:pPr eaLnBrk="1" hangingPunct="1">
              <a:defRPr/>
            </a:pPr>
            <a:r>
              <a:rPr lang="ru-RU" sz="2800" b="1" dirty="0" smtClean="0"/>
              <a:t>Если прикоснутся  к листьям растения, то на коже остаётся сильный ожог.</a:t>
            </a:r>
          </a:p>
        </p:txBody>
      </p:sp>
      <p:pic>
        <p:nvPicPr>
          <p:cNvPr id="39940" name="Picture 10" descr="Борщев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8988" y="1598613"/>
            <a:ext cx="3370262" cy="4497387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WordArt 9"/>
          <p:cNvSpPr>
            <a:spLocks noChangeArrowheads="1" noChangeShapeType="1" noTextEdit="1"/>
          </p:cNvSpPr>
          <p:nvPr/>
        </p:nvSpPr>
        <p:spPr bwMode="auto">
          <a:xfrm rot="-222676">
            <a:off x="611188" y="1708150"/>
            <a:ext cx="7561262" cy="3529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580000" scaled="1"/>
                </a:gradFill>
                <a:latin typeface="Impact"/>
              </a:rPr>
              <a:t>Растения - рекордсмены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800" smtClean="0">
                <a:solidFill>
                  <a:schemeClr val="folHlink"/>
                </a:solidFill>
                <a:latin typeface="Impact" pitchFamily="34" charset="0"/>
              </a:rPr>
              <a:t>Водоросли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Самые древние растения на Земле.</a:t>
            </a:r>
          </a:p>
          <a:p>
            <a:pPr eaLnBrk="1" hangingPunct="1"/>
            <a:endParaRPr lang="ru-RU" b="1" smtClean="0"/>
          </a:p>
          <a:p>
            <a:pPr eaLnBrk="1" hangingPunct="1"/>
            <a:r>
              <a:rPr lang="ru-RU" b="1" smtClean="0"/>
              <a:t>Учёные утверждают, что водоросли появились более  500 миллионов лет тому назад.</a:t>
            </a:r>
          </a:p>
        </p:txBody>
      </p:sp>
      <p:pic>
        <p:nvPicPr>
          <p:cNvPr id="41988" name="Picture 6" descr="Водоросл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7713" y="1957388"/>
            <a:ext cx="3457575" cy="3810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accent2"/>
                </a:solidFill>
              </a:rPr>
              <a:t>Эвкалипт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algn="ctr" eaLnBrk="1" hangingPunct="1"/>
            <a:r>
              <a:rPr lang="ru-RU" b="1" smtClean="0"/>
              <a:t>Одно из самых высоких деревьев, растущих в Краснодарском крае.</a:t>
            </a:r>
          </a:p>
          <a:p>
            <a:pPr algn="ctr" eaLnBrk="1" hangingPunct="1"/>
            <a:endParaRPr lang="ru-RU" b="1" smtClean="0"/>
          </a:p>
          <a:p>
            <a:pPr algn="ctr" eaLnBrk="1" hangingPunct="1"/>
            <a:r>
              <a:rPr lang="ru-RU" b="1" smtClean="0"/>
              <a:t>Высота дерева достигает 100 метров.</a:t>
            </a:r>
          </a:p>
        </p:txBody>
      </p:sp>
      <p:pic>
        <p:nvPicPr>
          <p:cNvPr id="43012" name="Picture 7" descr="Эвкалип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557338"/>
            <a:ext cx="3721100" cy="5029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b="1" smtClean="0">
                <a:solidFill>
                  <a:srgbClr val="009900"/>
                </a:solidFill>
                <a:latin typeface="Impact" pitchFamily="34" charset="0"/>
              </a:rPr>
              <a:t>Ряска</a:t>
            </a:r>
          </a:p>
        </p:txBody>
      </p:sp>
      <p:pic>
        <p:nvPicPr>
          <p:cNvPr id="44035" name="Picture 5" descr="Ряс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57338"/>
            <a:ext cx="4038600" cy="4535487"/>
          </a:xfrm>
          <a:noFill/>
        </p:spPr>
      </p:pic>
      <p:sp>
        <p:nvSpPr>
          <p:cNvPr id="4403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b="1" smtClean="0"/>
              <a:t>Одно из самых маленьких растений.</a:t>
            </a:r>
          </a:p>
          <a:p>
            <a:pPr eaLnBrk="1" hangingPunct="1">
              <a:lnSpc>
                <a:spcPct val="90000"/>
              </a:lnSpc>
            </a:pPr>
            <a:endParaRPr lang="ru-RU" b="1" smtClean="0"/>
          </a:p>
          <a:p>
            <a:pPr algn="ctr" eaLnBrk="1" hangingPunct="1">
              <a:lnSpc>
                <a:spcPct val="90000"/>
              </a:lnSpc>
            </a:pPr>
            <a:r>
              <a:rPr lang="ru-RU" b="1" smtClean="0"/>
              <a:t>На ногте ребёнка может поместиться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	1-2 таких растений.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smtClean="0">
                <a:solidFill>
                  <a:srgbClr val="808000"/>
                </a:solidFill>
                <a:latin typeface="Arial Black" pitchFamily="34" charset="0"/>
              </a:rPr>
              <a:t>Самшит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/>
              <a:t>Самое твёрдое дерево на Земле.</a:t>
            </a:r>
          </a:p>
          <a:p>
            <a:pPr algn="ctr" eaLnBrk="1" hangingPunct="1"/>
            <a:endParaRPr lang="ru-RU" sz="2400" b="1" smtClean="0"/>
          </a:p>
          <a:p>
            <a:pPr algn="ctr" eaLnBrk="1" hangingPunct="1"/>
            <a:r>
              <a:rPr lang="ru-RU" sz="2400" b="1" smtClean="0"/>
              <a:t>Его древесина столь прочна, что может сравниться с железом. Топор при ударе о такое дерево тупится, отскакивая от ствола.</a:t>
            </a:r>
          </a:p>
          <a:p>
            <a:pPr algn="ctr" eaLnBrk="1" hangingPunct="1"/>
            <a:endParaRPr lang="ru-RU" sz="2400" b="1" smtClean="0"/>
          </a:p>
          <a:p>
            <a:pPr algn="ctr" eaLnBrk="1" hangingPunct="1"/>
            <a:r>
              <a:rPr lang="ru-RU" sz="2400" b="1" smtClean="0"/>
              <a:t>Растёт на склонах горы Фишт (Краснодарский край)</a:t>
            </a:r>
          </a:p>
        </p:txBody>
      </p:sp>
      <p:pic>
        <p:nvPicPr>
          <p:cNvPr id="45060" name="Picture 9" descr="Самши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28775"/>
            <a:ext cx="4038600" cy="4464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800" smtClean="0">
                <a:solidFill>
                  <a:srgbClr val="CC0000"/>
                </a:solidFill>
              </a:rPr>
              <a:t>Бамбук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00513" cy="5257800"/>
          </a:xfrm>
        </p:spPr>
        <p:txBody>
          <a:bodyPr/>
          <a:lstStyle/>
          <a:p>
            <a:pPr eaLnBrk="1" hangingPunct="1"/>
            <a:r>
              <a:rPr lang="ru-RU" sz="2800" smtClean="0"/>
              <a:t>Самая высокая трава. Произрастает в Краснодарском крае.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За каждый день она прибавляет в росте на полметра. Растёт только 40 дней, а иначе бы дотянулась  до облаков.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46084" name="Picture 6" descr="Бамбу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800" b="1" smtClean="0">
                <a:solidFill>
                  <a:srgbClr val="FF6600"/>
                </a:solidFill>
              </a:rPr>
              <a:t>Тыква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Самый крупный плод.</a:t>
            </a:r>
          </a:p>
          <a:p>
            <a:pPr eaLnBrk="1" hangingPunct="1"/>
            <a:endParaRPr lang="ru-RU" sz="3600" b="1" smtClean="0"/>
          </a:p>
          <a:p>
            <a:pPr algn="ctr" eaLnBrk="1" hangingPunct="1"/>
            <a:r>
              <a:rPr lang="ru-RU" sz="3600" b="1" smtClean="0"/>
              <a:t>Вес достигает более 90 килограммов.</a:t>
            </a:r>
          </a:p>
        </p:txBody>
      </p:sp>
      <p:pic>
        <p:nvPicPr>
          <p:cNvPr id="47108" name="Picture 6" descr="Тыкв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844675"/>
            <a:ext cx="3956050" cy="38211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 smtClean="0">
                <a:solidFill>
                  <a:schemeClr val="accent2"/>
                </a:solidFill>
              </a:rPr>
              <a:t>Домашнее задание.</a:t>
            </a:r>
            <a:endParaRPr lang="ru-RU" sz="6000" b="1" dirty="0" smtClean="0">
              <a:solidFill>
                <a:schemeClr val="accent2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4400" b="1" smtClean="0">
              <a:solidFill>
                <a:srgbClr val="FFFF00"/>
              </a:solidFill>
            </a:endParaRPr>
          </a:p>
          <a:p>
            <a:pPr eaLnBrk="1" hangingPunct="1"/>
            <a:endParaRPr lang="ru-RU" sz="4400" b="1" smtClean="0">
              <a:solidFill>
                <a:srgbClr val="FFFF00"/>
              </a:solidFill>
            </a:endParaRPr>
          </a:p>
          <a:p>
            <a:pPr eaLnBrk="1" hangingPunct="1"/>
            <a:endParaRPr lang="ru-RU" sz="4400" b="1" smtClean="0">
              <a:solidFill>
                <a:srgbClr val="FFFF00"/>
              </a:solidFill>
            </a:endParaRPr>
          </a:p>
          <a:p>
            <a:pPr eaLnBrk="1" hangingPunct="1"/>
            <a:endParaRPr lang="ru-RU" sz="4400" b="1" smtClean="0">
              <a:solidFill>
                <a:srgbClr val="FFFF00"/>
              </a:solidFill>
            </a:endParaRPr>
          </a:p>
          <a:p>
            <a:pPr eaLnBrk="1" hangingPunct="1"/>
            <a:endParaRPr lang="ru-RU" sz="4400" b="1" smtClean="0">
              <a:solidFill>
                <a:srgbClr val="FFFF00"/>
              </a:solidFill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95288" y="1557339"/>
            <a:ext cx="8425184" cy="64752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i="1" dirty="0" smtClean="0">
                <a:solidFill>
                  <a:srgbClr val="FF0000"/>
                </a:solidFill>
              </a:rPr>
              <a:t>Учебник: с. 71 – 75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504673" y="2708275"/>
            <a:ext cx="8315799" cy="57671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i="1" dirty="0" smtClean="0">
                <a:solidFill>
                  <a:srgbClr val="FF0000"/>
                </a:solidFill>
              </a:rPr>
              <a:t>Рабочая тетрадь: с.31 № 6,7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 animBg="1"/>
      <p:bldP spid="1546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1079500"/>
          </a:xfrm>
        </p:spPr>
        <p:txBody>
          <a:bodyPr/>
          <a:lstStyle/>
          <a:p>
            <a:pPr eaLnBrk="1" hangingPunct="1"/>
            <a:r>
              <a:rPr lang="ru-RU" sz="6600" b="1" dirty="0" smtClean="0">
                <a:solidFill>
                  <a:srgbClr val="66FF33"/>
                </a:solidFill>
              </a:rPr>
              <a:t>Головоломка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4292600"/>
            <a:ext cx="7119937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2" name="Rectangle 29"/>
          <p:cNvSpPr>
            <a:spLocks noChangeArrowheads="1"/>
          </p:cNvSpPr>
          <p:nvPr/>
        </p:nvSpPr>
        <p:spPr bwMode="auto">
          <a:xfrm>
            <a:off x="1619250" y="2276475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38"/>
          <p:cNvSpPr>
            <a:spLocks noChangeArrowheads="1"/>
          </p:cNvSpPr>
          <p:nvPr/>
        </p:nvSpPr>
        <p:spPr bwMode="auto">
          <a:xfrm>
            <a:off x="2411413" y="2276475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40"/>
          <p:cNvSpPr>
            <a:spLocks noChangeArrowheads="1"/>
          </p:cNvSpPr>
          <p:nvPr/>
        </p:nvSpPr>
        <p:spPr bwMode="auto">
          <a:xfrm>
            <a:off x="3995738" y="2276475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42"/>
          <p:cNvSpPr>
            <a:spLocks noChangeArrowheads="1"/>
          </p:cNvSpPr>
          <p:nvPr/>
        </p:nvSpPr>
        <p:spPr bwMode="auto">
          <a:xfrm>
            <a:off x="1619250" y="2997200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43"/>
          <p:cNvSpPr>
            <a:spLocks noChangeArrowheads="1"/>
          </p:cNvSpPr>
          <p:nvPr/>
        </p:nvSpPr>
        <p:spPr bwMode="auto">
          <a:xfrm>
            <a:off x="2411413" y="2997200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3203575" y="2997200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3995738" y="2997200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К</a:t>
            </a:r>
          </a:p>
        </p:txBody>
      </p:sp>
      <p:sp>
        <p:nvSpPr>
          <p:cNvPr id="17419" name="Rectangle 46"/>
          <p:cNvSpPr>
            <a:spLocks noChangeArrowheads="1"/>
          </p:cNvSpPr>
          <p:nvPr/>
        </p:nvSpPr>
        <p:spPr bwMode="auto">
          <a:xfrm>
            <a:off x="827088" y="2997200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7420" name="Rectangle 47"/>
          <p:cNvSpPr>
            <a:spLocks noChangeArrowheads="1"/>
          </p:cNvSpPr>
          <p:nvPr/>
        </p:nvSpPr>
        <p:spPr bwMode="auto">
          <a:xfrm>
            <a:off x="1619250" y="3716338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56" name="Rectangle 48"/>
          <p:cNvSpPr>
            <a:spLocks noChangeArrowheads="1"/>
          </p:cNvSpPr>
          <p:nvPr/>
        </p:nvSpPr>
        <p:spPr bwMode="auto">
          <a:xfrm>
            <a:off x="2411413" y="3716338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3203575" y="3716338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7458" name="Rectangle 50"/>
          <p:cNvSpPr>
            <a:spLocks noChangeArrowheads="1"/>
          </p:cNvSpPr>
          <p:nvPr/>
        </p:nvSpPr>
        <p:spPr bwMode="auto">
          <a:xfrm>
            <a:off x="3995738" y="3716338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4787900" y="3716338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>
            <a:off x="5580063" y="3716338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7461" name="Rectangle 53"/>
          <p:cNvSpPr>
            <a:spLocks noChangeArrowheads="1"/>
          </p:cNvSpPr>
          <p:nvPr/>
        </p:nvSpPr>
        <p:spPr bwMode="auto">
          <a:xfrm>
            <a:off x="6372225" y="3716338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Й</a:t>
            </a:r>
          </a:p>
        </p:txBody>
      </p:sp>
      <p:sp>
        <p:nvSpPr>
          <p:cNvPr id="17463" name="Rectangle 55"/>
          <p:cNvSpPr>
            <a:spLocks noChangeArrowheads="1"/>
          </p:cNvSpPr>
          <p:nvPr/>
        </p:nvSpPr>
        <p:spPr bwMode="auto">
          <a:xfrm>
            <a:off x="1619250" y="3716338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7428" name="Rectangle 56"/>
          <p:cNvSpPr>
            <a:spLocks noChangeArrowheads="1"/>
          </p:cNvSpPr>
          <p:nvPr/>
        </p:nvSpPr>
        <p:spPr bwMode="auto">
          <a:xfrm>
            <a:off x="827088" y="3716338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65" name="Rectangle 57"/>
          <p:cNvSpPr>
            <a:spLocks noChangeArrowheads="1"/>
          </p:cNvSpPr>
          <p:nvPr/>
        </p:nvSpPr>
        <p:spPr bwMode="auto">
          <a:xfrm>
            <a:off x="1619250" y="4437063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Л</a:t>
            </a:r>
          </a:p>
        </p:txBody>
      </p:sp>
      <p:sp>
        <p:nvSpPr>
          <p:cNvPr id="17466" name="Rectangle 58"/>
          <p:cNvSpPr>
            <a:spLocks noChangeArrowheads="1"/>
          </p:cNvSpPr>
          <p:nvPr/>
        </p:nvSpPr>
        <p:spPr bwMode="auto">
          <a:xfrm>
            <a:off x="2411413" y="4437063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3203575" y="4437063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Д</a:t>
            </a:r>
          </a:p>
        </p:txBody>
      </p:sp>
      <p:sp>
        <p:nvSpPr>
          <p:cNvPr id="17468" name="Rectangle 60"/>
          <p:cNvSpPr>
            <a:spLocks noChangeArrowheads="1"/>
          </p:cNvSpPr>
          <p:nvPr/>
        </p:nvSpPr>
        <p:spPr bwMode="auto">
          <a:xfrm>
            <a:off x="3995738" y="4437063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4787900" y="4437063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7470" name="Rectangle 62"/>
          <p:cNvSpPr>
            <a:spLocks noChangeArrowheads="1"/>
          </p:cNvSpPr>
          <p:nvPr/>
        </p:nvSpPr>
        <p:spPr bwMode="auto">
          <a:xfrm>
            <a:off x="5580063" y="4437063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7435" name="Rectangle 63"/>
          <p:cNvSpPr>
            <a:spLocks noChangeArrowheads="1"/>
          </p:cNvSpPr>
          <p:nvPr/>
        </p:nvSpPr>
        <p:spPr bwMode="auto">
          <a:xfrm>
            <a:off x="6372225" y="4437063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72" name="Rectangle 64"/>
          <p:cNvSpPr>
            <a:spLocks noChangeArrowheads="1"/>
          </p:cNvSpPr>
          <p:nvPr/>
        </p:nvSpPr>
        <p:spPr bwMode="auto">
          <a:xfrm>
            <a:off x="7164388" y="4437063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И</a:t>
            </a:r>
          </a:p>
        </p:txBody>
      </p:sp>
      <p:sp>
        <p:nvSpPr>
          <p:cNvPr id="17437" name="Rectangle 66"/>
          <p:cNvSpPr>
            <a:spLocks noChangeArrowheads="1"/>
          </p:cNvSpPr>
          <p:nvPr/>
        </p:nvSpPr>
        <p:spPr bwMode="auto">
          <a:xfrm>
            <a:off x="3203575" y="2276475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8" name="Rectangle 67"/>
          <p:cNvSpPr>
            <a:spLocks noChangeArrowheads="1"/>
          </p:cNvSpPr>
          <p:nvPr/>
        </p:nvSpPr>
        <p:spPr bwMode="auto">
          <a:xfrm>
            <a:off x="827088" y="4437063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7439" name="Text Box 69"/>
          <p:cNvSpPr txBox="1">
            <a:spLocks noChangeArrowheads="1"/>
          </p:cNvSpPr>
          <p:nvPr/>
        </p:nvSpPr>
        <p:spPr bwMode="auto">
          <a:xfrm>
            <a:off x="1130300" y="2554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7440" name="Text Box 70"/>
          <p:cNvSpPr txBox="1">
            <a:spLocks noChangeArrowheads="1"/>
          </p:cNvSpPr>
          <p:nvPr/>
        </p:nvSpPr>
        <p:spPr bwMode="auto">
          <a:xfrm>
            <a:off x="971550" y="2420938"/>
            <a:ext cx="79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600" b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7441" name="Text Box 75"/>
          <p:cNvSpPr txBox="1">
            <a:spLocks noChangeArrowheads="1"/>
          </p:cNvSpPr>
          <p:nvPr/>
        </p:nvSpPr>
        <p:spPr bwMode="auto">
          <a:xfrm>
            <a:off x="971550" y="3730625"/>
            <a:ext cx="708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7442" name="Rectangle 77"/>
          <p:cNvSpPr>
            <a:spLocks noChangeArrowheads="1"/>
          </p:cNvSpPr>
          <p:nvPr/>
        </p:nvSpPr>
        <p:spPr bwMode="auto">
          <a:xfrm>
            <a:off x="827088" y="2276475"/>
            <a:ext cx="7921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7487" name="Text Box 79"/>
          <p:cNvSpPr txBox="1">
            <a:spLocks noChangeArrowheads="1"/>
          </p:cNvSpPr>
          <p:nvPr/>
        </p:nvSpPr>
        <p:spPr bwMode="auto">
          <a:xfrm>
            <a:off x="1763713" y="2349500"/>
            <a:ext cx="5762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</a:t>
            </a: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2484438" y="2349500"/>
            <a:ext cx="6477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</a:t>
            </a:r>
          </a:p>
        </p:txBody>
      </p:sp>
      <p:sp>
        <p:nvSpPr>
          <p:cNvPr id="17445" name="Text Box 82"/>
          <p:cNvSpPr txBox="1">
            <a:spLocks noChangeArrowheads="1"/>
          </p:cNvSpPr>
          <p:nvPr/>
        </p:nvSpPr>
        <p:spPr bwMode="auto">
          <a:xfrm>
            <a:off x="3348038" y="2420938"/>
            <a:ext cx="5032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4067175" y="2349500"/>
            <a:ext cx="6492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</a:t>
            </a:r>
          </a:p>
        </p:txBody>
      </p:sp>
      <p:sp>
        <p:nvSpPr>
          <p:cNvPr id="17502" name="Text Box 94"/>
          <p:cNvSpPr txBox="1">
            <a:spLocks noChangeArrowheads="1"/>
          </p:cNvSpPr>
          <p:nvPr/>
        </p:nvSpPr>
        <p:spPr bwMode="auto">
          <a:xfrm>
            <a:off x="1763713" y="3068638"/>
            <a:ext cx="5762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</a:t>
            </a:r>
          </a:p>
        </p:txBody>
      </p:sp>
      <p:sp>
        <p:nvSpPr>
          <p:cNvPr id="17448" name="Text Box 95"/>
          <p:cNvSpPr txBox="1">
            <a:spLocks noChangeArrowheads="1"/>
          </p:cNvSpPr>
          <p:nvPr/>
        </p:nvSpPr>
        <p:spPr bwMode="auto">
          <a:xfrm>
            <a:off x="2700338" y="3068638"/>
            <a:ext cx="1841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17504" name="Text Box 96"/>
          <p:cNvSpPr txBox="1">
            <a:spLocks noChangeArrowheads="1"/>
          </p:cNvSpPr>
          <p:nvPr/>
        </p:nvSpPr>
        <p:spPr bwMode="auto">
          <a:xfrm>
            <a:off x="2484438" y="3068638"/>
            <a:ext cx="6477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7450" name="Rectangle 101"/>
          <p:cNvSpPr>
            <a:spLocks noChangeArrowheads="1"/>
          </p:cNvSpPr>
          <p:nvPr/>
        </p:nvSpPr>
        <p:spPr bwMode="auto">
          <a:xfrm>
            <a:off x="6372225" y="4437063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10" name="Rectangle 102"/>
          <p:cNvSpPr>
            <a:spLocks noChangeArrowheads="1"/>
          </p:cNvSpPr>
          <p:nvPr/>
        </p:nvSpPr>
        <p:spPr bwMode="auto">
          <a:xfrm>
            <a:off x="3203575" y="2276475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В</a:t>
            </a:r>
          </a:p>
        </p:txBody>
      </p:sp>
      <p:sp>
        <p:nvSpPr>
          <p:cNvPr id="17511" name="Rectangle 103"/>
          <p:cNvSpPr>
            <a:spLocks noChangeArrowheads="1"/>
          </p:cNvSpPr>
          <p:nvPr/>
        </p:nvSpPr>
        <p:spPr bwMode="auto">
          <a:xfrm>
            <a:off x="7956550" y="4437063"/>
            <a:ext cx="7921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2" name="Text Box 130"/>
          <p:cNvSpPr txBox="1">
            <a:spLocks noChangeArrowheads="1"/>
          </p:cNvSpPr>
          <p:nvPr/>
        </p:nvSpPr>
        <p:spPr bwMode="auto">
          <a:xfrm>
            <a:off x="8259763" y="4786313"/>
            <a:ext cx="1841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17454" name="Text Box 132"/>
          <p:cNvSpPr txBox="1">
            <a:spLocks noChangeArrowheads="1"/>
          </p:cNvSpPr>
          <p:nvPr/>
        </p:nvSpPr>
        <p:spPr bwMode="auto">
          <a:xfrm>
            <a:off x="6659563" y="4724400"/>
            <a:ext cx="184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17542" name="Text Box 134"/>
          <p:cNvSpPr txBox="1">
            <a:spLocks noChangeArrowheads="1"/>
          </p:cNvSpPr>
          <p:nvPr/>
        </p:nvSpPr>
        <p:spPr bwMode="auto">
          <a:xfrm>
            <a:off x="6516688" y="4508500"/>
            <a:ext cx="5603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7" grpId="0"/>
      <p:bldP spid="17488" grpId="0"/>
      <p:bldP spid="17491" grpId="0"/>
      <p:bldP spid="17502" grpId="0"/>
      <p:bldP spid="175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1619250" y="260350"/>
            <a:ext cx="6192838" cy="10080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7200"/>
              <a:t>Природа</a:t>
            </a:r>
          </a:p>
        </p:txBody>
      </p:sp>
      <p:sp>
        <p:nvSpPr>
          <p:cNvPr id="322568" name="Line 8"/>
          <p:cNvSpPr>
            <a:spLocks noChangeShapeType="1"/>
          </p:cNvSpPr>
          <p:nvPr/>
        </p:nvSpPr>
        <p:spPr bwMode="auto">
          <a:xfrm flipH="1">
            <a:off x="1692275" y="1268413"/>
            <a:ext cx="2808288" cy="20891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323850" y="3500438"/>
            <a:ext cx="3600450" cy="865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/>
              <a:t>ЖИВАЯ</a:t>
            </a:r>
          </a:p>
        </p:txBody>
      </p:sp>
      <p:sp>
        <p:nvSpPr>
          <p:cNvPr id="322571" name="Line 11"/>
          <p:cNvSpPr>
            <a:spLocks noChangeShapeType="1"/>
          </p:cNvSpPr>
          <p:nvPr/>
        </p:nvSpPr>
        <p:spPr bwMode="auto">
          <a:xfrm>
            <a:off x="5219700" y="1268413"/>
            <a:ext cx="2233613" cy="20891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>
            <a:off x="5724525" y="3500438"/>
            <a:ext cx="3240088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800"/>
              <a:t>НЕЖИВАЯ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6" grpId="0" animBg="1"/>
      <p:bldP spid="322568" grpId="0" animBg="1"/>
      <p:bldP spid="322569" grpId="0" animBg="1"/>
      <p:bldP spid="322571" grpId="0" animBg="1"/>
      <p:bldP spid="3225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latin typeface="Lucida Console" pitchFamily="49" charset="0"/>
              </a:rPr>
              <a:t>Загадка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7696200" cy="2663825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D60093"/>
                </a:solidFill>
                <a:latin typeface="Franklin Gothic Medium" pitchFamily="34" charset="0"/>
              </a:rPr>
              <a:t>Дышит, растёт, а ходить не может.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2938463"/>
          </a:xfrm>
        </p:spPr>
        <p:txBody>
          <a:bodyPr/>
          <a:lstStyle/>
          <a:p>
            <a:pPr eaLnBrk="1" hangingPunct="1"/>
            <a:r>
              <a:rPr lang="ru-RU" sz="8000" b="1" i="1" smtClean="0">
                <a:solidFill>
                  <a:srgbClr val="FF0000"/>
                </a:solidFill>
                <a:latin typeface="Verdana" pitchFamily="34" charset="0"/>
              </a:rPr>
              <a:t>Разнообразие растений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5241925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0" smtClean="0">
                <a:latin typeface="Impact" pitchFamily="34" charset="0"/>
              </a:rPr>
              <a:t>Растения –</a:t>
            </a:r>
            <a:br>
              <a:rPr lang="ru-RU" sz="8000" b="0" smtClean="0">
                <a:latin typeface="Impact" pitchFamily="34" charset="0"/>
              </a:rPr>
            </a:br>
            <a:r>
              <a:rPr lang="ru-RU" sz="8000" b="0" smtClean="0">
                <a:latin typeface="Impact" pitchFamily="34" charset="0"/>
              </a:rPr>
              <a:t> зелёная одежда</a:t>
            </a:r>
            <a:br>
              <a:rPr lang="ru-RU" sz="8000" b="0" smtClean="0">
                <a:latin typeface="Impact" pitchFamily="34" charset="0"/>
              </a:rPr>
            </a:br>
            <a:r>
              <a:rPr lang="ru-RU" sz="8000" b="0" smtClean="0">
                <a:latin typeface="Impact" pitchFamily="34" charset="0"/>
              </a:rPr>
              <a:t>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0066"/>
                </a:solidFill>
              </a:rPr>
              <a:t>Ботаника-</a:t>
            </a:r>
            <a:br>
              <a:rPr lang="ru-RU" sz="5400" b="1" smtClean="0">
                <a:solidFill>
                  <a:srgbClr val="000066"/>
                </a:solidFill>
              </a:rPr>
            </a:br>
            <a:r>
              <a:rPr lang="ru-RU" sz="5400" b="1" smtClean="0">
                <a:solidFill>
                  <a:srgbClr val="6666FF"/>
                </a:solidFill>
              </a:rPr>
              <a:t>наука о растениях</a:t>
            </a:r>
          </a:p>
        </p:txBody>
      </p:sp>
      <p:pic>
        <p:nvPicPr>
          <p:cNvPr id="23555" name="Picture 11" descr="ромаш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19538" y="1852613"/>
            <a:ext cx="2652712" cy="2327275"/>
          </a:xfrm>
          <a:noFill/>
        </p:spPr>
      </p:pic>
      <p:sp>
        <p:nvSpPr>
          <p:cNvPr id="52238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4479925"/>
            <a:ext cx="7732712" cy="17589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0066"/>
                </a:solidFill>
                <a:latin typeface="Verdana" pitchFamily="34" charset="0"/>
              </a:rPr>
              <a:t>Ботаника –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ru-RU" sz="3600" smtClean="0">
                <a:solidFill>
                  <a:srgbClr val="0066FF"/>
                </a:solidFill>
                <a:latin typeface="Verdana" pitchFamily="34" charset="0"/>
              </a:rPr>
              <a:t>один из разделов биологии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D60093"/>
                </a:solidFill>
              </a:rPr>
              <a:t>Части растения</a:t>
            </a:r>
          </a:p>
        </p:txBody>
      </p:sp>
      <p:pic>
        <p:nvPicPr>
          <p:cNvPr id="24579" name="Picture 5" descr="Части раст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2843213" y="1557338"/>
            <a:ext cx="3384550" cy="4824412"/>
          </a:xfrm>
          <a:noFill/>
        </p:spPr>
      </p:pic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7164388" y="57340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chemeClr val="tx1"/>
                </a:solidFill>
                <a:latin typeface="Arial Black" pitchFamily="34" charset="0"/>
              </a:rPr>
              <a:t>Корень</a:t>
            </a:r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 flipH="1" flipV="1">
            <a:off x="5795963" y="5734050"/>
            <a:ext cx="14398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6948488" y="29972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chemeClr val="tx1"/>
                </a:solidFill>
                <a:latin typeface="Arial Black" pitchFamily="34" charset="0"/>
              </a:rPr>
              <a:t>Стебель</a:t>
            </a:r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 flipH="1">
            <a:off x="4716463" y="3213100"/>
            <a:ext cx="2303462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827088" y="50847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chemeClr val="tx1"/>
                </a:solidFill>
                <a:latin typeface="Arial Black" pitchFamily="34" charset="0"/>
              </a:rPr>
              <a:t>Лист</a:t>
            </a:r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 flipV="1">
            <a:off x="1763713" y="5229225"/>
            <a:ext cx="1728787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Line 15"/>
          <p:cNvSpPr>
            <a:spLocks noChangeShapeType="1"/>
          </p:cNvSpPr>
          <p:nvPr/>
        </p:nvSpPr>
        <p:spPr bwMode="auto">
          <a:xfrm>
            <a:off x="2484438" y="52292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1042988" y="1773238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chemeClr val="tx1"/>
                </a:solidFill>
                <a:latin typeface="Arial Black" pitchFamily="34" charset="0"/>
              </a:rPr>
              <a:t>Цветок</a:t>
            </a: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>
            <a:off x="2268538" y="1916113"/>
            <a:ext cx="1871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395288" y="2708275"/>
            <a:ext cx="20875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chemeClr val="tx1"/>
                </a:solidFill>
                <a:latin typeface="Arial Black" pitchFamily="34" charset="0"/>
              </a:rPr>
              <a:t>Плод с</a:t>
            </a:r>
          </a:p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chemeClr val="tx1"/>
                </a:solidFill>
                <a:latin typeface="Arial Black" pitchFamily="34" charset="0"/>
              </a:rPr>
              <a:t>семенами</a:t>
            </a:r>
          </a:p>
        </p:txBody>
      </p:sp>
      <p:sp>
        <p:nvSpPr>
          <p:cNvPr id="156693" name="Line 21"/>
          <p:cNvSpPr>
            <a:spLocks noChangeShapeType="1"/>
          </p:cNvSpPr>
          <p:nvPr/>
        </p:nvSpPr>
        <p:spPr bwMode="auto">
          <a:xfrm>
            <a:off x="1835150" y="3213100"/>
            <a:ext cx="14414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/>
      <p:bldP spid="156680" grpId="0" animBg="1"/>
      <p:bldP spid="156682" grpId="0"/>
      <p:bldP spid="156683" grpId="0" animBg="1"/>
      <p:bldP spid="156685" grpId="0"/>
      <p:bldP spid="156686" grpId="0" animBg="1"/>
      <p:bldP spid="156689" grpId="0"/>
      <p:bldP spid="156690" grpId="0" animBg="1"/>
      <p:bldP spid="156692" grpId="0"/>
      <p:bldP spid="15669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elling a Product or Service 3">
    <a:dk1>
      <a:srgbClr val="000000"/>
    </a:dk1>
    <a:lt1>
      <a:srgbClr val="FFFFFF"/>
    </a:lt1>
    <a:dk2>
      <a:srgbClr val="000000"/>
    </a:dk2>
    <a:lt2>
      <a:srgbClr val="808080"/>
    </a:lt2>
    <a:accent1>
      <a:srgbClr val="969696"/>
    </a:accent1>
    <a:accent2>
      <a:srgbClr val="DDDDDD"/>
    </a:accent2>
    <a:accent3>
      <a:srgbClr val="FFFFFF"/>
    </a:accent3>
    <a:accent4>
      <a:srgbClr val="000000"/>
    </a:accent4>
    <a:accent5>
      <a:srgbClr val="C9C9C9"/>
    </a:accent5>
    <a:accent6>
      <a:srgbClr val="C8C8C8"/>
    </a:accent6>
    <a:hlink>
      <a:srgbClr val="333333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Сетка с тенью 8">
    <a:dk1>
      <a:srgbClr val="D1CC00"/>
    </a:dk1>
    <a:lt1>
      <a:srgbClr val="FFFFFF"/>
    </a:lt1>
    <a:dk2>
      <a:srgbClr val="CCCC00"/>
    </a:dk2>
    <a:lt2>
      <a:srgbClr val="F3F5B1"/>
    </a:lt2>
    <a:accent1>
      <a:srgbClr val="808000"/>
    </a:accent1>
    <a:accent2>
      <a:srgbClr val="AEAA00"/>
    </a:accent2>
    <a:accent3>
      <a:srgbClr val="E2E2AA"/>
    </a:accent3>
    <a:accent4>
      <a:srgbClr val="DADADA"/>
    </a:accent4>
    <a:accent5>
      <a:srgbClr val="C0C0AA"/>
    </a:accent5>
    <a:accent6>
      <a:srgbClr val="9D9A00"/>
    </a:accent6>
    <a:hlink>
      <a:srgbClr val="FFCC00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314</Words>
  <Application>Microsoft Office PowerPoint</Application>
  <PresentationFormat>Экран (4:3)</PresentationFormat>
  <Paragraphs>108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Оформление по умолчанию</vt:lpstr>
      <vt:lpstr>Капсулы</vt:lpstr>
      <vt:lpstr>Трава</vt:lpstr>
      <vt:lpstr>Reporting Progress or Status</vt:lpstr>
      <vt:lpstr>Текстура</vt:lpstr>
      <vt:lpstr>Сетка с тенью</vt:lpstr>
      <vt:lpstr>Пастель</vt:lpstr>
      <vt:lpstr>Selling a Product or Service</vt:lpstr>
      <vt:lpstr>Урок окружающего мира  3 класс</vt:lpstr>
      <vt:lpstr>Проверка домашнего задания</vt:lpstr>
      <vt:lpstr>Головоломка</vt:lpstr>
      <vt:lpstr>Презентация PowerPoint</vt:lpstr>
      <vt:lpstr>Загадка</vt:lpstr>
      <vt:lpstr>Разнообразие растений</vt:lpstr>
      <vt:lpstr>Растения –  зелёная одежда  Земли</vt:lpstr>
      <vt:lpstr>Ботаника- наука о растениях</vt:lpstr>
      <vt:lpstr>Части растения</vt:lpstr>
      <vt:lpstr>Цветковые растения</vt:lpstr>
      <vt:lpstr>Хвойные растения</vt:lpstr>
      <vt:lpstr>Что общего?</vt:lpstr>
      <vt:lpstr>Чем отличаются?</vt:lpstr>
      <vt:lpstr>Папоротник</vt:lpstr>
      <vt:lpstr>МХИ</vt:lpstr>
      <vt:lpstr>Водоросли</vt:lpstr>
      <vt:lpstr>Это интересно</vt:lpstr>
      <vt:lpstr>Растение – хищник Кувшинчик</vt:lpstr>
      <vt:lpstr>Растение – паразит Омела</vt:lpstr>
      <vt:lpstr>Борщевик</vt:lpstr>
      <vt:lpstr>Презентация PowerPoint</vt:lpstr>
      <vt:lpstr>Водоросли</vt:lpstr>
      <vt:lpstr>Эвкалипт</vt:lpstr>
      <vt:lpstr>Ряска</vt:lpstr>
      <vt:lpstr>Самшит</vt:lpstr>
      <vt:lpstr>Бамбук</vt:lpstr>
      <vt:lpstr>Тыква</vt:lpstr>
      <vt:lpstr>Домашнее задание.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Анастасия Гребнева</cp:lastModifiedBy>
  <cp:revision>36</cp:revision>
  <dcterms:created xsi:type="dcterms:W3CDTF">2008-10-04T08:24:45Z</dcterms:created>
  <dcterms:modified xsi:type="dcterms:W3CDTF">2017-12-14T16:27:23Z</dcterms:modified>
</cp:coreProperties>
</file>