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6" r:id="rId2"/>
    <p:sldId id="300" r:id="rId3"/>
    <p:sldId id="272" r:id="rId4"/>
    <p:sldId id="273" r:id="rId5"/>
    <p:sldId id="287" r:id="rId6"/>
    <p:sldId id="257" r:id="rId7"/>
    <p:sldId id="274" r:id="rId8"/>
    <p:sldId id="275" r:id="rId9"/>
    <p:sldId id="276" r:id="rId10"/>
    <p:sldId id="277" r:id="rId11"/>
    <p:sldId id="278" r:id="rId12"/>
    <p:sldId id="279" r:id="rId13"/>
    <p:sldId id="301" r:id="rId14"/>
    <p:sldId id="263" r:id="rId15"/>
    <p:sldId id="290" r:id="rId16"/>
    <p:sldId id="258" r:id="rId17"/>
    <p:sldId id="270" r:id="rId18"/>
    <p:sldId id="259" r:id="rId19"/>
    <p:sldId id="283" r:id="rId20"/>
    <p:sldId id="261" r:id="rId21"/>
    <p:sldId id="284" r:id="rId22"/>
    <p:sldId id="288" r:id="rId23"/>
    <p:sldId id="289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62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  <a:srgbClr val="990033"/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12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95EBA-D1FF-4992-93A7-12446D2DCC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B5783-4D18-41CE-B6C6-A2D5D4237D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D2367-33D6-4F72-9AB1-57DE4D0555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EEFF3-AD4B-4B20-9F4E-41363EEE73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0B17B-59B6-47E2-8624-CA97D89E99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7653D-E3CE-44DB-9C4E-7C6914775D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C524C-142F-42CB-9172-8A75B203AD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7C7D5-FAE7-4C5E-B0F9-4D5D0BDD20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61BBF-E19F-487F-9D4D-0599C8585D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A2B17-7C84-4C12-8A2A-97D8BE9A50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8892E-F13F-45CC-BDC3-7F66389042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700C0-0B35-45C1-92ED-E8234ED8FC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5FAECDA-B153-4951-BB9F-4CA2B949AE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85750" y="285750"/>
            <a:ext cx="8497888" cy="4519613"/>
          </a:xfrm>
        </p:spPr>
        <p:txBody>
          <a:bodyPr rtlCol="0">
            <a:normAutofit fontScale="77500" lnSpcReduction="20000"/>
          </a:bodyPr>
          <a:lstStyle/>
          <a:p>
            <a:pPr marL="0" indent="0"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b="1" dirty="0" smtClean="0"/>
              <a:t>«Учитель </a:t>
            </a:r>
            <a:r>
              <a:rPr lang="ru-RU" sz="4800" b="1" dirty="0"/>
              <a:t>должен думать о том, чтобы сначала сделать ученика пригодным для восприятия образования. Учитель, прежде чем образовывать ученика своими наставлениями, сначала должен пробуждать в ученике стремление к образованию, делать ученика, по крайней мере, годным к образованию». </a:t>
            </a:r>
            <a:r>
              <a:rPr lang="ru-RU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ru-RU" sz="3600" b="1" dirty="0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1071563"/>
            <a:ext cx="8785225" cy="443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endParaRPr lang="ru-RU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4100" name="Picture 4" descr="D:\мои документы февраль 2011\Мои рисунки\75623381_large_school03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4071938"/>
            <a:ext cx="22860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Прямоугольник 4"/>
          <p:cNvSpPr>
            <a:spLocks noChangeArrowheads="1"/>
          </p:cNvSpPr>
          <p:nvPr/>
        </p:nvSpPr>
        <p:spPr bwMode="auto">
          <a:xfrm>
            <a:off x="4786313" y="5500688"/>
            <a:ext cx="40465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C00000"/>
                </a:solidFill>
              </a:rPr>
              <a:t>Я.А. Коменский </a:t>
            </a:r>
            <a:endParaRPr lang="ru-RU" sz="360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Осмысление (реализация)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>
          <a:xfrm>
            <a:off x="2339975" y="2017713"/>
            <a:ext cx="6804025" cy="4840287"/>
          </a:xfrm>
        </p:spPr>
        <p:txBody>
          <a:bodyPr/>
          <a:lstStyle/>
          <a:p>
            <a:r>
              <a:rPr lang="ru-RU" sz="3600" b="1" smtClean="0"/>
              <a:t>Чтение текста с маркировкой по методу insert; </a:t>
            </a:r>
          </a:p>
          <a:p>
            <a:r>
              <a:rPr lang="ru-RU" sz="3600" b="1" smtClean="0"/>
              <a:t>Выделение ключевых слов подчёркиванием;</a:t>
            </a:r>
          </a:p>
          <a:p>
            <a:r>
              <a:rPr lang="ru-RU" sz="3600" smtClean="0"/>
              <a:t> </a:t>
            </a:r>
            <a:r>
              <a:rPr lang="ru-RU" sz="3600" b="1" smtClean="0"/>
              <a:t>Таблица «З–Х–У» </a:t>
            </a:r>
            <a:endParaRPr lang="ru-RU" sz="3600" smtClean="0"/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0" y="2060575"/>
            <a:ext cx="2289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Приемы:</a:t>
            </a:r>
            <a:endParaRPr lang="ru-RU" sz="3600" b="1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715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Рефлексия 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xfrm>
            <a:off x="1547813" y="2017713"/>
            <a:ext cx="7596187" cy="4840287"/>
          </a:xfrm>
        </p:spPr>
        <p:txBody>
          <a:bodyPr/>
          <a:lstStyle/>
          <a:p>
            <a:r>
              <a:rPr lang="ru-RU" b="1" smtClean="0"/>
              <a:t>Присвоение нового знания. </a:t>
            </a:r>
          </a:p>
          <a:p>
            <a:r>
              <a:rPr lang="ru-RU" b="1" smtClean="0"/>
              <a:t>Создание целостного представления о предмете изучения. </a:t>
            </a:r>
          </a:p>
          <a:p>
            <a:r>
              <a:rPr lang="ru-RU" b="1" smtClean="0"/>
              <a:t>Постановка новых целей в учебной деятельности. </a:t>
            </a:r>
          </a:p>
          <a:p>
            <a:r>
              <a:rPr lang="ru-RU" b="1" smtClean="0"/>
              <a:t>Оценка и самооценка развития обучаемых в теме.</a:t>
            </a:r>
            <a:r>
              <a:rPr lang="ru-RU" smtClean="0"/>
              <a:t> </a:t>
            </a:r>
          </a:p>
        </p:txBody>
      </p:sp>
      <p:sp>
        <p:nvSpPr>
          <p:cNvPr id="158724" name="Text Box 4"/>
          <p:cNvSpPr txBox="1">
            <a:spLocks noChangeArrowheads="1"/>
          </p:cNvSpPr>
          <p:nvPr/>
        </p:nvSpPr>
        <p:spPr bwMode="auto">
          <a:xfrm>
            <a:off x="0" y="1428750"/>
            <a:ext cx="157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Цели</a:t>
            </a:r>
            <a:r>
              <a:rPr lang="ru-RU" sz="3600" b="1" dirty="0">
                <a:solidFill>
                  <a:srgbClr val="990033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001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Рефлексия 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2339975" y="2017713"/>
            <a:ext cx="6804025" cy="4840287"/>
          </a:xfrm>
        </p:spPr>
        <p:txBody>
          <a:bodyPr/>
          <a:lstStyle/>
          <a:p>
            <a:r>
              <a:rPr lang="ru-RU" sz="2800" b="1" smtClean="0"/>
              <a:t>Творческая работа – синквейн </a:t>
            </a:r>
          </a:p>
          <a:p>
            <a:r>
              <a:rPr lang="ru-RU" sz="2800" b="1" smtClean="0"/>
              <a:t>Возвращение к ключевым словам, верным и неверным утверждениям </a:t>
            </a:r>
          </a:p>
          <a:p>
            <a:r>
              <a:rPr lang="ru-RU" sz="2800" b="1" smtClean="0"/>
              <a:t>Ведение дневника </a:t>
            </a:r>
          </a:p>
          <a:p>
            <a:r>
              <a:rPr lang="ru-RU" sz="2800" b="1" smtClean="0"/>
              <a:t>Письмо другу </a:t>
            </a:r>
          </a:p>
          <a:p>
            <a:r>
              <a:rPr lang="ru-RU" sz="2800" b="1" smtClean="0"/>
              <a:t>Достраивание кластера из ключевых слов </a:t>
            </a:r>
          </a:p>
          <a:p>
            <a:r>
              <a:rPr lang="ru-RU" sz="2800" b="1" smtClean="0"/>
              <a:t>Перепутанные логические цепи</a:t>
            </a:r>
            <a:r>
              <a:rPr lang="ru-RU" sz="2800" smtClean="0"/>
              <a:t> </a:t>
            </a:r>
          </a:p>
          <a:p>
            <a:r>
              <a:rPr lang="ru-RU" sz="2800" smtClean="0"/>
              <a:t>….</a:t>
            </a:r>
          </a:p>
        </p:txBody>
      </p:sp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0" y="928688"/>
            <a:ext cx="22891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Приемы:</a:t>
            </a:r>
            <a:endParaRPr lang="ru-RU" sz="3600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50" y="1000125"/>
          <a:ext cx="8643998" cy="562882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52519"/>
                <a:gridCol w="2852519"/>
                <a:gridCol w="2938960"/>
              </a:tblGrid>
              <a:tr h="406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5"/>
                        </a:spcBef>
                        <a:spcAft>
                          <a:spcPts val="185"/>
                        </a:spcAft>
                      </a:pPr>
                      <a:r>
                        <a:rPr lang="ru-RU" sz="1800" b="1" u="sng" dirty="0">
                          <a:solidFill>
                            <a:srgbClr val="C00000"/>
                          </a:solidFill>
                        </a:rPr>
                        <a:t>Вызов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85"/>
                        </a:spcBef>
                        <a:spcAft>
                          <a:spcPts val="185"/>
                        </a:spcAft>
                      </a:pPr>
                      <a:r>
                        <a:rPr lang="ru-RU" sz="1800" b="1" dirty="0"/>
                        <a:t> 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Мотивационная   </a:t>
                      </a:r>
                      <a:r>
                        <a:rPr lang="ru-RU" sz="1800" b="1" dirty="0"/>
                        <a:t>   (побуждение к работе с новой информацией, пробуждение интереса к теме) </a:t>
                      </a: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85"/>
                        </a:spcBef>
                        <a:spcAft>
                          <a:spcPts val="185"/>
                        </a:spcAft>
                      </a:pPr>
                      <a:r>
                        <a:rPr lang="ru-RU" sz="1800" b="1" dirty="0"/>
                        <a:t>  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Информационная </a:t>
                      </a:r>
                      <a:r>
                        <a:rPr lang="ru-RU" sz="1800" b="1" dirty="0"/>
                        <a:t>(вызов «на поверхность» имеющихся знании по теме) </a:t>
                      </a: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85"/>
                        </a:spcBef>
                        <a:spcAft>
                          <a:spcPts val="185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  Коммуникационная</a:t>
                      </a:r>
                      <a:r>
                        <a:rPr lang="ru-RU" sz="1800" b="1" dirty="0"/>
                        <a:t/>
                      </a:r>
                      <a:br>
                        <a:rPr lang="ru-RU" sz="1800" b="1" dirty="0"/>
                      </a:br>
                      <a:r>
                        <a:rPr lang="ru-RU" sz="1800" b="1" dirty="0"/>
                        <a:t>(бесконфликтный обмен мнениями)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35" marR="31335" marT="31335" marB="3133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5"/>
                        </a:spcBef>
                        <a:spcAft>
                          <a:spcPts val="185"/>
                        </a:spcAft>
                      </a:pPr>
                      <a:r>
                        <a:rPr lang="ru-RU" sz="1800" b="1" u="sng" dirty="0">
                          <a:solidFill>
                            <a:srgbClr val="C00000"/>
                          </a:solidFill>
                        </a:rPr>
                        <a:t>Осмысление содержания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85"/>
                        </a:spcBef>
                        <a:spcAft>
                          <a:spcPts val="185"/>
                        </a:spcAft>
                      </a:pPr>
                      <a:r>
                        <a:rPr lang="ru-RU" sz="1800" b="1" dirty="0"/>
                        <a:t> 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 Информационная </a:t>
                      </a:r>
                      <a:r>
                        <a:rPr lang="ru-RU" sz="1800" b="1" dirty="0"/>
                        <a:t>(получение новой информации по теме) </a:t>
                      </a: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85"/>
                        </a:spcBef>
                        <a:spcAft>
                          <a:spcPts val="185"/>
                        </a:spcAft>
                      </a:pPr>
                      <a:r>
                        <a:rPr lang="ru-RU" sz="1800" b="1" dirty="0"/>
                        <a:t> 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</a:rPr>
                        <a:t>Систематизационная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800" b="1" dirty="0"/>
                        <a:t>(классификация полученной информации по категориям знания)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35" marR="31335" marT="31335" marB="3133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5"/>
                        </a:spcBef>
                        <a:spcAft>
                          <a:spcPts val="185"/>
                        </a:spcAft>
                      </a:pPr>
                      <a:r>
                        <a:rPr lang="ru-RU" sz="1800" b="1" u="sng" dirty="0">
                          <a:solidFill>
                            <a:srgbClr val="C00000"/>
                          </a:solidFill>
                        </a:rPr>
                        <a:t>Рефлексия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85"/>
                        </a:spcBef>
                        <a:spcAft>
                          <a:spcPts val="185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  Коммуникационная </a:t>
                      </a:r>
                      <a:r>
                        <a:rPr lang="ru-RU" sz="1800" b="1" dirty="0"/>
                        <a:t>(обмен мнениями о новой информации) </a:t>
                      </a: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85"/>
                        </a:spcBef>
                        <a:spcAft>
                          <a:spcPts val="185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  Информационная </a:t>
                      </a:r>
                      <a:r>
                        <a:rPr lang="ru-RU" sz="1800" b="1" dirty="0"/>
                        <a:t>(приобретение нового знания) </a:t>
                      </a: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85"/>
                        </a:spcBef>
                        <a:spcAft>
                          <a:spcPts val="185"/>
                        </a:spcAft>
                      </a:pPr>
                      <a:r>
                        <a:rPr lang="ru-RU" sz="1800" b="1" dirty="0"/>
                        <a:t> 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 Мотивационная </a:t>
                      </a:r>
                      <a:r>
                        <a:rPr lang="ru-RU" sz="1800" b="1" dirty="0"/>
                        <a:t>(побуждение к дальнейшему расширению информационного поля) </a:t>
                      </a: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85"/>
                        </a:spcBef>
                        <a:spcAft>
                          <a:spcPts val="185"/>
                        </a:spcAft>
                      </a:pPr>
                      <a:r>
                        <a:rPr lang="ru-RU" sz="1800" b="1" dirty="0"/>
                        <a:t>  Оценочная (соотнесение новой информации и имеющихся знаний, выработка собственной позиции,  </a:t>
                      </a:r>
                      <a:br>
                        <a:rPr lang="ru-RU" sz="1800" b="1" dirty="0"/>
                      </a:br>
                      <a:r>
                        <a:rPr lang="ru-RU" sz="1800" b="1" dirty="0"/>
                        <a:t>оценка процесса)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35" marR="31335" marT="31335" marB="31335" anchor="ctr"/>
                </a:tc>
              </a:tr>
            </a:tbl>
          </a:graphicData>
        </a:graphic>
      </p:graphicFrame>
      <p:sp>
        <p:nvSpPr>
          <p:cNvPr id="17420" name="Rectangle 1"/>
          <p:cNvSpPr>
            <a:spLocks noChangeArrowheads="1"/>
          </p:cNvSpPr>
          <p:nvPr/>
        </p:nvSpPr>
        <p:spPr bwMode="auto">
          <a:xfrm>
            <a:off x="857250" y="0"/>
            <a:ext cx="6824663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ru-RU" sz="2800" b="1">
                <a:solidFill>
                  <a:srgbClr val="C00000"/>
                </a:solidFill>
                <a:cs typeface="Times New Roman" pitchFamily="18" charset="0"/>
              </a:rPr>
              <a:t>Функции трех фаз технологии</a:t>
            </a:r>
          </a:p>
          <a:p>
            <a:pPr algn="ctr" eaLnBrk="0" hangingPunct="0"/>
            <a:r>
              <a:rPr lang="ru-RU" sz="2800" b="1">
                <a:solidFill>
                  <a:srgbClr val="C00000"/>
                </a:solidFill>
                <a:cs typeface="Times New Roman" pitchFamily="18" charset="0"/>
              </a:rPr>
              <a:t> развития критического мышления</a:t>
            </a:r>
            <a:br>
              <a:rPr lang="ru-RU" sz="2800" b="1">
                <a:solidFill>
                  <a:srgbClr val="C00000"/>
                </a:solidFill>
                <a:cs typeface="Times New Roman" pitchFamily="18" charset="0"/>
              </a:rPr>
            </a:br>
            <a:r>
              <a:rPr lang="ru-RU" sz="2800" b="1">
                <a:solidFill>
                  <a:srgbClr val="C00000"/>
                </a:solidFill>
                <a:cs typeface="Times New Roman" pitchFamily="18" charset="0"/>
              </a:rPr>
              <a:t>  </a:t>
            </a:r>
            <a:endParaRPr lang="ru-RU" sz="2000" b="1">
              <a:solidFill>
                <a:srgbClr val="C00000"/>
              </a:solidFill>
            </a:endParaRPr>
          </a:p>
          <a:p>
            <a:pPr algn="ctr" eaLnBrk="0" hangingPunct="0"/>
            <a:endParaRPr lang="ru-RU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7143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Приемы ТКРМ: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000125"/>
            <a:ext cx="8137525" cy="55975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Корзина идей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Пересказ наперебой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Свободное письмо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Авторское кресло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Синквейн</a:t>
            </a:r>
            <a:endParaRPr lang="ru-RU" sz="28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Взаимоопрос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Лови ошибку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Верю - не верю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0" y="428625"/>
            <a:ext cx="9144000" cy="4494213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 b="1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Кластеры </a:t>
            </a:r>
            <a:endParaRPr lang="ru-RU" sz="1200" b="1">
              <a:solidFill>
                <a:srgbClr val="C00000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Это способ графической организации материала, позволяющий сделать наглядными те мыслительные процессы, которые происходят при погружении в ту или иную тему. Иногда такой способ называют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«</a:t>
            </a:r>
            <a:r>
              <a:rPr lang="ru-RU" sz="14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наглядным мозговым штурмом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»</a:t>
            </a:r>
            <a:r>
              <a:rPr lang="ru-RU" sz="14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. </a:t>
            </a:r>
            <a:endParaRPr lang="ru-RU" sz="12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 b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Последовательность действий проста и логична:</a:t>
            </a:r>
            <a:r>
              <a:rPr lang="ru-RU" sz="14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 </a:t>
            </a:r>
            <a:endParaRPr lang="ru-RU" sz="1200"/>
          </a:p>
          <a:p>
            <a:pPr eaLnBrk="0" hangingPunct="0"/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1. Посередине чистого листа (классной доски) написать ключевое слово или предложение, которое является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сердцем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идеи, темы. </a:t>
            </a:r>
            <a:endParaRPr lang="ru-RU" sz="1200"/>
          </a:p>
          <a:p>
            <a:pPr eaLnBrk="0" hangingPunct="0"/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2. Вокруг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накидать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слова или предложения, выражающие идеи, факты, образы, подходящие для данной темы. (Модель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планеты и ее спутники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) </a:t>
            </a:r>
            <a:endParaRPr lang="ru-RU" sz="1200"/>
          </a:p>
          <a:p>
            <a:pPr eaLnBrk="0" hangingPunct="0"/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3. По мере записи, появившиеся слова соединяются прямыми линиями с ключевым понятием. У каждого из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спутников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в свою очередь тоже появляются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спутники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, устанавливаются новые логические связи. </a:t>
            </a:r>
            <a:endParaRPr lang="ru-RU" sz="1200"/>
          </a:p>
          <a:p>
            <a:pPr eaLnBrk="0" hangingPunct="0"/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В итоге получается структура, которая графически отображает наши размышления, определяет информационное поле данной теме. </a:t>
            </a:r>
            <a:endParaRPr lang="ru-RU" sz="1200"/>
          </a:p>
          <a:p>
            <a:pPr eaLnBrk="0" hangingPunct="0"/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В работе над кластерами необходимо соблюдать </a:t>
            </a:r>
            <a:r>
              <a:rPr lang="ru-RU" sz="14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следующие правила</a:t>
            </a:r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: </a:t>
            </a:r>
            <a:endParaRPr lang="ru-RU" sz="1200"/>
          </a:p>
          <a:p>
            <a:pPr eaLnBrk="0" hangingPunct="0"/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1. Не бояться записывать все, что приходит на ум. Дать волю воображению и интуиции. </a:t>
            </a:r>
            <a:endParaRPr lang="ru-RU" sz="1200"/>
          </a:p>
          <a:p>
            <a:pPr eaLnBrk="0" hangingPunct="0"/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2. Продолжать работу, пока не кончится время или идеи не иссякнут. </a:t>
            </a:r>
            <a:endParaRPr lang="ru-RU" sz="1200"/>
          </a:p>
          <a:p>
            <a:pPr eaLnBrk="0" hangingPunct="0"/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3. Постараться построить как можно больше связей. Не следовать по заранее определенному плану. </a:t>
            </a:r>
            <a:endParaRPr lang="ru-RU" sz="1200"/>
          </a:p>
          <a:p>
            <a:pPr eaLnBrk="0" hangingPunct="0"/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Система кластеров позволяет охватить избыточный объем информации. В дальнейшей работе, анализируя получившийся кластер как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поле идей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, следует конкретизировать направления развития темы. </a:t>
            </a:r>
            <a:endParaRPr lang="ru-RU" sz="1200"/>
          </a:p>
        </p:txBody>
      </p:sp>
      <p:sp>
        <p:nvSpPr>
          <p:cNvPr id="3" name="Овал 2"/>
          <p:cNvSpPr/>
          <p:nvPr/>
        </p:nvSpPr>
        <p:spPr>
          <a:xfrm>
            <a:off x="3429000" y="5000625"/>
            <a:ext cx="2643188" cy="1000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треугольник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357438" y="5643563"/>
            <a:ext cx="1000125" cy="357187"/>
          </a:xfrm>
          <a:prstGeom prst="straightConnector1">
            <a:avLst/>
          </a:prstGeom>
          <a:ln w="57150">
            <a:solidFill>
              <a:srgbClr val="33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 flipV="1">
            <a:off x="3357563" y="6000750"/>
            <a:ext cx="642937" cy="571500"/>
          </a:xfrm>
          <a:prstGeom prst="straightConnector1">
            <a:avLst/>
          </a:prstGeom>
          <a:ln w="57150">
            <a:solidFill>
              <a:srgbClr val="33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5357813" y="6143625"/>
            <a:ext cx="642938" cy="357187"/>
          </a:xfrm>
          <a:prstGeom prst="straightConnector1">
            <a:avLst/>
          </a:prstGeom>
          <a:ln w="57150">
            <a:solidFill>
              <a:srgbClr val="33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143625" y="5572125"/>
            <a:ext cx="785813" cy="500063"/>
          </a:xfrm>
          <a:prstGeom prst="straightConnector1">
            <a:avLst/>
          </a:prstGeom>
          <a:ln w="57150">
            <a:solidFill>
              <a:srgbClr val="33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Прямоугольник 11"/>
          <p:cNvSpPr>
            <a:spLocks noChangeArrowheads="1"/>
          </p:cNvSpPr>
          <p:nvPr/>
        </p:nvSpPr>
        <p:spPr bwMode="auto">
          <a:xfrm>
            <a:off x="0" y="0"/>
            <a:ext cx="1978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Приемы ТКРМ:</a:t>
            </a:r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333375"/>
            <a:ext cx="7313612" cy="8810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Приемы ТКРМ: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571625"/>
            <a:ext cx="2813050" cy="12525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5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Кластеры</a:t>
            </a:r>
            <a:endParaRPr lang="ru-RU" dirty="0" smtClean="0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987675" y="2309813"/>
            <a:ext cx="4176713" cy="1060450"/>
            <a:chOff x="3540" y="1960"/>
            <a:chExt cx="3142" cy="785"/>
          </a:xfrm>
        </p:grpSpPr>
        <p:sp>
          <p:nvSpPr>
            <p:cNvPr id="20520" name="AutoShape 5"/>
            <p:cNvSpPr>
              <a:spLocks noChangeAspect="1" noChangeArrowheads="1"/>
            </p:cNvSpPr>
            <p:nvPr/>
          </p:nvSpPr>
          <p:spPr bwMode="auto">
            <a:xfrm>
              <a:off x="3540" y="1960"/>
              <a:ext cx="3142" cy="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1" name="Line 6"/>
            <p:cNvSpPr>
              <a:spLocks noChangeShapeType="1"/>
            </p:cNvSpPr>
            <p:nvPr/>
          </p:nvSpPr>
          <p:spPr bwMode="auto">
            <a:xfrm flipV="1">
              <a:off x="3933" y="2352"/>
              <a:ext cx="196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2" name="Line 7"/>
            <p:cNvSpPr>
              <a:spLocks noChangeShapeType="1"/>
            </p:cNvSpPr>
            <p:nvPr/>
          </p:nvSpPr>
          <p:spPr bwMode="auto">
            <a:xfrm>
              <a:off x="5897" y="2090"/>
              <a:ext cx="0" cy="5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3" name="Line 8"/>
            <p:cNvSpPr>
              <a:spLocks noChangeShapeType="1"/>
            </p:cNvSpPr>
            <p:nvPr/>
          </p:nvSpPr>
          <p:spPr bwMode="auto">
            <a:xfrm>
              <a:off x="5897" y="2090"/>
              <a:ext cx="39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4" name="Line 9"/>
            <p:cNvSpPr>
              <a:spLocks noChangeShapeType="1"/>
            </p:cNvSpPr>
            <p:nvPr/>
          </p:nvSpPr>
          <p:spPr bwMode="auto">
            <a:xfrm flipH="1">
              <a:off x="5897" y="2352"/>
              <a:ext cx="39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5" name="Line 10"/>
            <p:cNvSpPr>
              <a:spLocks noChangeShapeType="1"/>
            </p:cNvSpPr>
            <p:nvPr/>
          </p:nvSpPr>
          <p:spPr bwMode="auto">
            <a:xfrm>
              <a:off x="5242" y="2090"/>
              <a:ext cx="26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6" name="Line 11"/>
            <p:cNvSpPr>
              <a:spLocks noChangeShapeType="1"/>
            </p:cNvSpPr>
            <p:nvPr/>
          </p:nvSpPr>
          <p:spPr bwMode="auto">
            <a:xfrm>
              <a:off x="4718" y="2090"/>
              <a:ext cx="26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7" name="Line 12"/>
            <p:cNvSpPr>
              <a:spLocks noChangeShapeType="1"/>
            </p:cNvSpPr>
            <p:nvPr/>
          </p:nvSpPr>
          <p:spPr bwMode="auto">
            <a:xfrm flipH="1" flipV="1">
              <a:off x="4195" y="2090"/>
              <a:ext cx="26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8" name="Line 13"/>
            <p:cNvSpPr>
              <a:spLocks noChangeShapeType="1"/>
            </p:cNvSpPr>
            <p:nvPr/>
          </p:nvSpPr>
          <p:spPr bwMode="auto">
            <a:xfrm flipH="1">
              <a:off x="5242" y="2352"/>
              <a:ext cx="26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9" name="Line 14"/>
            <p:cNvSpPr>
              <a:spLocks noChangeShapeType="1"/>
            </p:cNvSpPr>
            <p:nvPr/>
          </p:nvSpPr>
          <p:spPr bwMode="auto">
            <a:xfrm flipH="1">
              <a:off x="4718" y="2352"/>
              <a:ext cx="26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30" name="Line 15"/>
            <p:cNvSpPr>
              <a:spLocks noChangeShapeType="1"/>
            </p:cNvSpPr>
            <p:nvPr/>
          </p:nvSpPr>
          <p:spPr bwMode="auto">
            <a:xfrm flipH="1">
              <a:off x="4195" y="2352"/>
              <a:ext cx="26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8"/>
          <p:cNvGrpSpPr>
            <a:grpSpLocks noChangeAspect="1"/>
          </p:cNvGrpSpPr>
          <p:nvPr/>
        </p:nvGrpSpPr>
        <p:grpSpPr bwMode="auto">
          <a:xfrm>
            <a:off x="6737350" y="1628775"/>
            <a:ext cx="2147888" cy="2736850"/>
            <a:chOff x="3933" y="10745"/>
            <a:chExt cx="1440" cy="1835"/>
          </a:xfrm>
        </p:grpSpPr>
        <p:sp>
          <p:nvSpPr>
            <p:cNvPr id="20510" name="AutoShape 19"/>
            <p:cNvSpPr>
              <a:spLocks noChangeAspect="1" noChangeArrowheads="1"/>
            </p:cNvSpPr>
            <p:nvPr/>
          </p:nvSpPr>
          <p:spPr bwMode="auto">
            <a:xfrm>
              <a:off x="3933" y="10745"/>
              <a:ext cx="1440" cy="18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20511" name="Line 20"/>
            <p:cNvSpPr>
              <a:spLocks noChangeShapeType="1"/>
            </p:cNvSpPr>
            <p:nvPr/>
          </p:nvSpPr>
          <p:spPr bwMode="auto">
            <a:xfrm flipH="1">
              <a:off x="4587" y="10747"/>
              <a:ext cx="1" cy="18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12" name="Line 21"/>
            <p:cNvSpPr>
              <a:spLocks noChangeShapeType="1"/>
            </p:cNvSpPr>
            <p:nvPr/>
          </p:nvSpPr>
          <p:spPr bwMode="auto">
            <a:xfrm>
              <a:off x="4587" y="10746"/>
              <a:ext cx="524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13" name="Line 22"/>
            <p:cNvSpPr>
              <a:spLocks noChangeShapeType="1"/>
            </p:cNvSpPr>
            <p:nvPr/>
          </p:nvSpPr>
          <p:spPr bwMode="auto">
            <a:xfrm>
              <a:off x="4587" y="11138"/>
              <a:ext cx="525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14" name="Line 23"/>
            <p:cNvSpPr>
              <a:spLocks noChangeShapeType="1"/>
            </p:cNvSpPr>
            <p:nvPr/>
          </p:nvSpPr>
          <p:spPr bwMode="auto">
            <a:xfrm>
              <a:off x="4587" y="11531"/>
              <a:ext cx="524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15" name="Line 24"/>
            <p:cNvSpPr>
              <a:spLocks noChangeShapeType="1"/>
            </p:cNvSpPr>
            <p:nvPr/>
          </p:nvSpPr>
          <p:spPr bwMode="auto">
            <a:xfrm flipH="1">
              <a:off x="4064" y="10745"/>
              <a:ext cx="523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16" name="Line 25"/>
            <p:cNvSpPr>
              <a:spLocks noChangeShapeType="1"/>
            </p:cNvSpPr>
            <p:nvPr/>
          </p:nvSpPr>
          <p:spPr bwMode="auto">
            <a:xfrm flipH="1">
              <a:off x="4064" y="11137"/>
              <a:ext cx="523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17" name="Line 26"/>
            <p:cNvSpPr>
              <a:spLocks noChangeShapeType="1"/>
            </p:cNvSpPr>
            <p:nvPr/>
          </p:nvSpPr>
          <p:spPr bwMode="auto">
            <a:xfrm flipH="1">
              <a:off x="4064" y="11530"/>
              <a:ext cx="523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18" name="Line 27"/>
            <p:cNvSpPr>
              <a:spLocks noChangeShapeType="1"/>
            </p:cNvSpPr>
            <p:nvPr/>
          </p:nvSpPr>
          <p:spPr bwMode="auto">
            <a:xfrm flipH="1">
              <a:off x="4195" y="11923"/>
              <a:ext cx="392" cy="2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19" name="Line 28"/>
            <p:cNvSpPr>
              <a:spLocks noChangeShapeType="1"/>
            </p:cNvSpPr>
            <p:nvPr/>
          </p:nvSpPr>
          <p:spPr bwMode="auto">
            <a:xfrm>
              <a:off x="4587" y="11923"/>
              <a:ext cx="393" cy="2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395288" y="3429000"/>
            <a:ext cx="3024187" cy="1871663"/>
            <a:chOff x="839" y="2160"/>
            <a:chExt cx="1587" cy="1043"/>
          </a:xfrm>
        </p:grpSpPr>
        <p:sp>
          <p:nvSpPr>
            <p:cNvPr id="20499" name="Oval 29"/>
            <p:cNvSpPr>
              <a:spLocks noChangeArrowheads="1"/>
            </p:cNvSpPr>
            <p:nvPr/>
          </p:nvSpPr>
          <p:spPr bwMode="auto">
            <a:xfrm>
              <a:off x="839" y="2205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0" name="Oval 30"/>
            <p:cNvSpPr>
              <a:spLocks noChangeArrowheads="1"/>
            </p:cNvSpPr>
            <p:nvPr/>
          </p:nvSpPr>
          <p:spPr bwMode="auto">
            <a:xfrm>
              <a:off x="1474" y="2296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1" name="Oval 31"/>
            <p:cNvSpPr>
              <a:spLocks noChangeArrowheads="1"/>
            </p:cNvSpPr>
            <p:nvPr/>
          </p:nvSpPr>
          <p:spPr bwMode="auto">
            <a:xfrm>
              <a:off x="2018" y="2160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2" name="Oval 32"/>
            <p:cNvSpPr>
              <a:spLocks noChangeArrowheads="1"/>
            </p:cNvSpPr>
            <p:nvPr/>
          </p:nvSpPr>
          <p:spPr bwMode="auto">
            <a:xfrm>
              <a:off x="930" y="2750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3" name="Oval 33"/>
            <p:cNvSpPr>
              <a:spLocks noChangeArrowheads="1"/>
            </p:cNvSpPr>
            <p:nvPr/>
          </p:nvSpPr>
          <p:spPr bwMode="auto">
            <a:xfrm>
              <a:off x="1610" y="2840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4" name="Oval 34"/>
            <p:cNvSpPr>
              <a:spLocks noChangeArrowheads="1"/>
            </p:cNvSpPr>
            <p:nvPr/>
          </p:nvSpPr>
          <p:spPr bwMode="auto">
            <a:xfrm>
              <a:off x="2018" y="2568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5" name="Line 35"/>
            <p:cNvSpPr>
              <a:spLocks noChangeShapeType="1"/>
            </p:cNvSpPr>
            <p:nvPr/>
          </p:nvSpPr>
          <p:spPr bwMode="auto">
            <a:xfrm>
              <a:off x="1066" y="2568"/>
              <a:ext cx="45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06" name="Line 36"/>
            <p:cNvSpPr>
              <a:spLocks noChangeShapeType="1"/>
            </p:cNvSpPr>
            <p:nvPr/>
          </p:nvSpPr>
          <p:spPr bwMode="auto">
            <a:xfrm>
              <a:off x="1247" y="2387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07" name="Line 37"/>
            <p:cNvSpPr>
              <a:spLocks noChangeShapeType="1"/>
            </p:cNvSpPr>
            <p:nvPr/>
          </p:nvSpPr>
          <p:spPr bwMode="auto">
            <a:xfrm flipV="1">
              <a:off x="1882" y="2387"/>
              <a:ext cx="136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08" name="Line 38"/>
            <p:cNvSpPr>
              <a:spLocks noChangeShapeType="1"/>
            </p:cNvSpPr>
            <p:nvPr/>
          </p:nvSpPr>
          <p:spPr bwMode="auto">
            <a:xfrm>
              <a:off x="1882" y="2568"/>
              <a:ext cx="182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09" name="Line 39"/>
            <p:cNvSpPr>
              <a:spLocks noChangeShapeType="1"/>
            </p:cNvSpPr>
            <p:nvPr/>
          </p:nvSpPr>
          <p:spPr bwMode="auto">
            <a:xfrm>
              <a:off x="1746" y="2659"/>
              <a:ext cx="45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944" name="Rectangle 40"/>
          <p:cNvSpPr>
            <a:spLocks noChangeArrowheads="1"/>
          </p:cNvSpPr>
          <p:nvPr/>
        </p:nvSpPr>
        <p:spPr bwMode="auto">
          <a:xfrm>
            <a:off x="5435600" y="4221163"/>
            <a:ext cx="12954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950" name="Line 46"/>
          <p:cNvSpPr>
            <a:spLocks noChangeShapeType="1"/>
          </p:cNvSpPr>
          <p:nvPr/>
        </p:nvSpPr>
        <p:spPr bwMode="auto">
          <a:xfrm flipH="1">
            <a:off x="5076825" y="4581525"/>
            <a:ext cx="9350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3951" name="Line 47"/>
          <p:cNvSpPr>
            <a:spLocks noChangeShapeType="1"/>
          </p:cNvSpPr>
          <p:nvPr/>
        </p:nvSpPr>
        <p:spPr bwMode="auto">
          <a:xfrm>
            <a:off x="6011863" y="4581525"/>
            <a:ext cx="11525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2987675" y="5013325"/>
            <a:ext cx="5903913" cy="1511300"/>
            <a:chOff x="1927" y="3158"/>
            <a:chExt cx="3674" cy="817"/>
          </a:xfrm>
        </p:grpSpPr>
        <p:sp>
          <p:nvSpPr>
            <p:cNvPr id="20491" name="Rectangle 41"/>
            <p:cNvSpPr>
              <a:spLocks noChangeArrowheads="1"/>
            </p:cNvSpPr>
            <p:nvPr/>
          </p:nvSpPr>
          <p:spPr bwMode="auto">
            <a:xfrm>
              <a:off x="4241" y="3158"/>
              <a:ext cx="81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2" name="Rectangle 42"/>
            <p:cNvSpPr>
              <a:spLocks noChangeArrowheads="1"/>
            </p:cNvSpPr>
            <p:nvPr/>
          </p:nvSpPr>
          <p:spPr bwMode="auto">
            <a:xfrm>
              <a:off x="2699" y="3158"/>
              <a:ext cx="81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3" name="Rectangle 43"/>
            <p:cNvSpPr>
              <a:spLocks noChangeArrowheads="1"/>
            </p:cNvSpPr>
            <p:nvPr/>
          </p:nvSpPr>
          <p:spPr bwMode="auto">
            <a:xfrm>
              <a:off x="4785" y="3566"/>
              <a:ext cx="81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4" name="Rectangle 44"/>
            <p:cNvSpPr>
              <a:spLocks noChangeArrowheads="1"/>
            </p:cNvSpPr>
            <p:nvPr/>
          </p:nvSpPr>
          <p:spPr bwMode="auto">
            <a:xfrm>
              <a:off x="3696" y="3566"/>
              <a:ext cx="81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5" name="Rectangle 45"/>
            <p:cNvSpPr>
              <a:spLocks noChangeArrowheads="1"/>
            </p:cNvSpPr>
            <p:nvPr/>
          </p:nvSpPr>
          <p:spPr bwMode="auto">
            <a:xfrm>
              <a:off x="1927" y="3748"/>
              <a:ext cx="81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6" name="Line 48"/>
            <p:cNvSpPr>
              <a:spLocks noChangeShapeType="1"/>
            </p:cNvSpPr>
            <p:nvPr/>
          </p:nvSpPr>
          <p:spPr bwMode="auto">
            <a:xfrm flipH="1">
              <a:off x="4195" y="3385"/>
              <a:ext cx="409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7" name="Line 49"/>
            <p:cNvSpPr>
              <a:spLocks noChangeShapeType="1"/>
            </p:cNvSpPr>
            <p:nvPr/>
          </p:nvSpPr>
          <p:spPr bwMode="auto">
            <a:xfrm>
              <a:off x="4785" y="3385"/>
              <a:ext cx="318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8" name="Line 50"/>
            <p:cNvSpPr>
              <a:spLocks noChangeShapeType="1"/>
            </p:cNvSpPr>
            <p:nvPr/>
          </p:nvSpPr>
          <p:spPr bwMode="auto">
            <a:xfrm flipH="1">
              <a:off x="2381" y="3385"/>
              <a:ext cx="635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3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3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3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3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3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3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3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3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3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3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3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3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  <p:bldP spid="123907" grpId="0" build="p"/>
      <p:bldP spid="123944" grpId="0" animBg="1"/>
      <p:bldP spid="123950" grpId="0" animBg="1"/>
      <p:bldP spid="12395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285750" y="1214438"/>
            <a:ext cx="8280400" cy="5013325"/>
            <a:chOff x="1111" y="1552"/>
            <a:chExt cx="3999" cy="2793"/>
          </a:xfrm>
        </p:grpSpPr>
        <p:sp>
          <p:nvSpPr>
            <p:cNvPr id="145411" name="Oval 3"/>
            <p:cNvSpPr>
              <a:spLocks noChangeArrowheads="1"/>
            </p:cNvSpPr>
            <p:nvPr/>
          </p:nvSpPr>
          <p:spPr bwMode="auto">
            <a:xfrm>
              <a:off x="2290" y="2667"/>
              <a:ext cx="1633" cy="718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Образовательный процесс</a:t>
              </a:r>
            </a:p>
            <a:p>
              <a:pPr algn="ctr">
                <a:defRPr/>
              </a:pP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Oval 4"/>
            <p:cNvSpPr>
              <a:spLocks noChangeArrowheads="1"/>
            </p:cNvSpPr>
            <p:nvPr/>
          </p:nvSpPr>
          <p:spPr bwMode="auto">
            <a:xfrm>
              <a:off x="1318" y="1831"/>
              <a:ext cx="1116" cy="5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>
                  <a:latin typeface="Arial" charset="0"/>
                </a:rPr>
                <a:t>Участники</a:t>
              </a:r>
            </a:p>
          </p:txBody>
        </p:sp>
        <p:sp>
          <p:nvSpPr>
            <p:cNvPr id="21510" name="Oval 5"/>
            <p:cNvSpPr>
              <a:spLocks noChangeArrowheads="1"/>
            </p:cNvSpPr>
            <p:nvPr/>
          </p:nvSpPr>
          <p:spPr bwMode="auto">
            <a:xfrm>
              <a:off x="1180" y="3422"/>
              <a:ext cx="1116" cy="519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>
                  <a:latin typeface="Arial" charset="0"/>
                </a:rPr>
                <a:t>Методы</a:t>
              </a:r>
            </a:p>
          </p:txBody>
        </p:sp>
        <p:sp>
          <p:nvSpPr>
            <p:cNvPr id="21511" name="Oval 6"/>
            <p:cNvSpPr>
              <a:spLocks noChangeArrowheads="1"/>
            </p:cNvSpPr>
            <p:nvPr/>
          </p:nvSpPr>
          <p:spPr bwMode="auto">
            <a:xfrm>
              <a:off x="3768" y="3422"/>
              <a:ext cx="1163" cy="47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>
                  <a:latin typeface="Arial" charset="0"/>
                </a:rPr>
                <a:t>Предметные области</a:t>
              </a:r>
            </a:p>
          </p:txBody>
        </p:sp>
        <p:sp>
          <p:nvSpPr>
            <p:cNvPr id="21512" name="Oval 7"/>
            <p:cNvSpPr>
              <a:spLocks noChangeArrowheads="1"/>
            </p:cNvSpPr>
            <p:nvPr/>
          </p:nvSpPr>
          <p:spPr bwMode="auto">
            <a:xfrm>
              <a:off x="3423" y="1910"/>
              <a:ext cx="1116" cy="5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>
                  <a:latin typeface="Arial" charset="0"/>
                </a:rPr>
                <a:t>Содержание</a:t>
              </a:r>
            </a:p>
          </p:txBody>
        </p:sp>
        <p:sp>
          <p:nvSpPr>
            <p:cNvPr id="21513" name="Oval 8"/>
            <p:cNvSpPr>
              <a:spLocks noChangeArrowheads="1"/>
            </p:cNvSpPr>
            <p:nvPr/>
          </p:nvSpPr>
          <p:spPr bwMode="auto">
            <a:xfrm>
              <a:off x="1387" y="2507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4" name="Oval 9"/>
            <p:cNvSpPr>
              <a:spLocks noChangeArrowheads="1"/>
            </p:cNvSpPr>
            <p:nvPr/>
          </p:nvSpPr>
          <p:spPr bwMode="auto">
            <a:xfrm>
              <a:off x="1111" y="2793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5" name="Oval 10"/>
            <p:cNvSpPr>
              <a:spLocks noChangeArrowheads="1"/>
            </p:cNvSpPr>
            <p:nvPr/>
          </p:nvSpPr>
          <p:spPr bwMode="auto">
            <a:xfrm>
              <a:off x="2219" y="3986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6" name="Oval 11"/>
            <p:cNvSpPr>
              <a:spLocks noChangeArrowheads="1"/>
            </p:cNvSpPr>
            <p:nvPr/>
          </p:nvSpPr>
          <p:spPr bwMode="auto">
            <a:xfrm>
              <a:off x="1180" y="4019"/>
              <a:ext cx="279" cy="28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7" name="Oval 12"/>
            <p:cNvSpPr>
              <a:spLocks noChangeArrowheads="1"/>
            </p:cNvSpPr>
            <p:nvPr/>
          </p:nvSpPr>
          <p:spPr bwMode="auto">
            <a:xfrm>
              <a:off x="3078" y="3940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8" name="Oval 13"/>
            <p:cNvSpPr>
              <a:spLocks noChangeArrowheads="1"/>
            </p:cNvSpPr>
            <p:nvPr/>
          </p:nvSpPr>
          <p:spPr bwMode="auto">
            <a:xfrm>
              <a:off x="3423" y="3701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9" name="Oval 14"/>
            <p:cNvSpPr>
              <a:spLocks noChangeArrowheads="1"/>
            </p:cNvSpPr>
            <p:nvPr/>
          </p:nvSpPr>
          <p:spPr bwMode="auto">
            <a:xfrm>
              <a:off x="4320" y="4059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0" name="Oval 15"/>
            <p:cNvSpPr>
              <a:spLocks noChangeArrowheads="1"/>
            </p:cNvSpPr>
            <p:nvPr/>
          </p:nvSpPr>
          <p:spPr bwMode="auto">
            <a:xfrm>
              <a:off x="4831" y="2220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1" name="Oval 16"/>
            <p:cNvSpPr>
              <a:spLocks noChangeArrowheads="1"/>
            </p:cNvSpPr>
            <p:nvPr/>
          </p:nvSpPr>
          <p:spPr bwMode="auto">
            <a:xfrm>
              <a:off x="2664" y="2149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2" name="Oval 17"/>
            <p:cNvSpPr>
              <a:spLocks noChangeArrowheads="1"/>
            </p:cNvSpPr>
            <p:nvPr/>
          </p:nvSpPr>
          <p:spPr bwMode="auto">
            <a:xfrm>
              <a:off x="3064" y="1743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3" name="Oval 18"/>
            <p:cNvSpPr>
              <a:spLocks noChangeArrowheads="1"/>
            </p:cNvSpPr>
            <p:nvPr/>
          </p:nvSpPr>
          <p:spPr bwMode="auto">
            <a:xfrm>
              <a:off x="4366" y="1552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4" name="Oval 19"/>
            <p:cNvSpPr>
              <a:spLocks noChangeArrowheads="1"/>
            </p:cNvSpPr>
            <p:nvPr/>
          </p:nvSpPr>
          <p:spPr bwMode="auto">
            <a:xfrm>
              <a:off x="2599" y="1838"/>
              <a:ext cx="279" cy="28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FFFF99"/>
                </a:solidFill>
                <a:latin typeface="Arial" charset="0"/>
              </a:endParaRPr>
            </a:p>
          </p:txBody>
        </p:sp>
        <p:sp>
          <p:nvSpPr>
            <p:cNvPr id="21525" name="Line 20"/>
            <p:cNvSpPr>
              <a:spLocks noChangeShapeType="1"/>
            </p:cNvSpPr>
            <p:nvPr/>
          </p:nvSpPr>
          <p:spPr bwMode="auto">
            <a:xfrm>
              <a:off x="2388" y="2229"/>
              <a:ext cx="465" cy="4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6" name="Line 21"/>
            <p:cNvSpPr>
              <a:spLocks noChangeShapeType="1"/>
            </p:cNvSpPr>
            <p:nvPr/>
          </p:nvSpPr>
          <p:spPr bwMode="auto">
            <a:xfrm flipH="1">
              <a:off x="3147" y="2189"/>
              <a:ext cx="279" cy="4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7" name="Line 22"/>
            <p:cNvSpPr>
              <a:spLocks noChangeShapeType="1"/>
            </p:cNvSpPr>
            <p:nvPr/>
          </p:nvSpPr>
          <p:spPr bwMode="auto">
            <a:xfrm>
              <a:off x="3906" y="2945"/>
              <a:ext cx="558" cy="4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8" name="Line 23"/>
            <p:cNvSpPr>
              <a:spLocks noChangeShapeType="1"/>
            </p:cNvSpPr>
            <p:nvPr/>
          </p:nvSpPr>
          <p:spPr bwMode="auto">
            <a:xfrm flipH="1">
              <a:off x="1767" y="2945"/>
              <a:ext cx="558" cy="4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9" name="Line 24"/>
            <p:cNvSpPr>
              <a:spLocks noChangeShapeType="1"/>
            </p:cNvSpPr>
            <p:nvPr/>
          </p:nvSpPr>
          <p:spPr bwMode="auto">
            <a:xfrm flipH="1">
              <a:off x="1629" y="2348"/>
              <a:ext cx="93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0" name="Line 25"/>
            <p:cNvSpPr>
              <a:spLocks noChangeShapeType="1"/>
            </p:cNvSpPr>
            <p:nvPr/>
          </p:nvSpPr>
          <p:spPr bwMode="auto">
            <a:xfrm flipH="1">
              <a:off x="1297" y="2697"/>
              <a:ext cx="93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1" name="Line 26"/>
            <p:cNvSpPr>
              <a:spLocks noChangeShapeType="1"/>
            </p:cNvSpPr>
            <p:nvPr/>
          </p:nvSpPr>
          <p:spPr bwMode="auto">
            <a:xfrm flipV="1">
              <a:off x="2413" y="1934"/>
              <a:ext cx="186" cy="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2" name="Line 27"/>
            <p:cNvSpPr>
              <a:spLocks noChangeShapeType="1"/>
            </p:cNvSpPr>
            <p:nvPr/>
          </p:nvSpPr>
          <p:spPr bwMode="auto">
            <a:xfrm>
              <a:off x="2422" y="2109"/>
              <a:ext cx="279" cy="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3" name="Line 28"/>
            <p:cNvSpPr>
              <a:spLocks noChangeShapeType="1"/>
            </p:cNvSpPr>
            <p:nvPr/>
          </p:nvSpPr>
          <p:spPr bwMode="auto">
            <a:xfrm>
              <a:off x="3354" y="1910"/>
              <a:ext cx="186" cy="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4" name="Line 29"/>
            <p:cNvSpPr>
              <a:spLocks noChangeShapeType="1"/>
            </p:cNvSpPr>
            <p:nvPr/>
          </p:nvSpPr>
          <p:spPr bwMode="auto">
            <a:xfrm flipH="1">
              <a:off x="4285" y="1751"/>
              <a:ext cx="93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5" name="Line 30"/>
            <p:cNvSpPr>
              <a:spLocks noChangeShapeType="1"/>
            </p:cNvSpPr>
            <p:nvPr/>
          </p:nvSpPr>
          <p:spPr bwMode="auto">
            <a:xfrm flipH="1" flipV="1">
              <a:off x="4552" y="2220"/>
              <a:ext cx="279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6" name="Line 31"/>
            <p:cNvSpPr>
              <a:spLocks noChangeShapeType="1"/>
            </p:cNvSpPr>
            <p:nvPr/>
          </p:nvSpPr>
          <p:spPr bwMode="auto">
            <a:xfrm flipH="1">
              <a:off x="1249" y="3860"/>
              <a:ext cx="93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7" name="Line 32"/>
            <p:cNvSpPr>
              <a:spLocks noChangeShapeType="1"/>
            </p:cNvSpPr>
            <p:nvPr/>
          </p:nvSpPr>
          <p:spPr bwMode="auto">
            <a:xfrm flipV="1">
              <a:off x="3664" y="3661"/>
              <a:ext cx="93" cy="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8" name="Line 33"/>
            <p:cNvSpPr>
              <a:spLocks noChangeShapeType="1"/>
            </p:cNvSpPr>
            <p:nvPr/>
          </p:nvSpPr>
          <p:spPr bwMode="auto">
            <a:xfrm flipV="1">
              <a:off x="3319" y="3900"/>
              <a:ext cx="93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9" name="Line 34"/>
            <p:cNvSpPr>
              <a:spLocks noChangeShapeType="1"/>
            </p:cNvSpPr>
            <p:nvPr/>
          </p:nvSpPr>
          <p:spPr bwMode="auto">
            <a:xfrm>
              <a:off x="4527" y="3900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40" name="Line 35"/>
            <p:cNvSpPr>
              <a:spLocks noChangeShapeType="1"/>
            </p:cNvSpPr>
            <p:nvPr/>
          </p:nvSpPr>
          <p:spPr bwMode="auto">
            <a:xfrm>
              <a:off x="2227" y="3807"/>
              <a:ext cx="93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07" name="AutoShape 36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71562"/>
          </a:xfrm>
          <a:prstGeom prst="roundRect">
            <a:avLst>
              <a:gd name="adj" fmla="val 21667"/>
            </a:avLst>
          </a:prstGeom>
          <a:noFill/>
        </p:spPr>
        <p:txBody>
          <a:bodyPr/>
          <a:lstStyle/>
          <a:p>
            <a:r>
              <a:rPr lang="ru-RU" b="1" smtClean="0"/>
              <a:t>Пример: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57250"/>
          </a:xfrm>
        </p:spPr>
        <p:txBody>
          <a:bodyPr/>
          <a:lstStyle/>
          <a:p>
            <a:r>
              <a:rPr lang="ru-RU" b="1" smtClean="0"/>
              <a:t>Приемы ТКРМ: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571625"/>
            <a:ext cx="8064500" cy="1227138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4000" b="1" dirty="0" err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Инсерт</a:t>
            </a:r>
            <a:r>
              <a:rPr lang="ru-RU" sz="40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(чтение с пометками)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971550" y="2708275"/>
            <a:ext cx="7351713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ru-RU" sz="3200"/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250825" y="2428875"/>
            <a:ext cx="8604250" cy="416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«</a:t>
            </a: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» - информация мне известна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«+» - узнал что-то новое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«--» - противоречит тому, что знаю; думал иначе, не согласен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«?» -  хочу узнать подробнее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/>
      <p:bldP spid="1249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Содержимое 2"/>
          <p:cNvSpPr>
            <a:spLocks noGrp="1"/>
          </p:cNvSpPr>
          <p:nvPr>
            <p:ph idx="1"/>
          </p:nvPr>
        </p:nvSpPr>
        <p:spPr>
          <a:xfrm>
            <a:off x="142875" y="142875"/>
            <a:ext cx="8812213" cy="67151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/>
              <a:t>Приемы ТКРМ: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u="sng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u="sng" dirty="0" smtClean="0">
                <a:solidFill>
                  <a:srgbClr val="C00000"/>
                </a:solidFill>
              </a:rPr>
              <a:t>Прием “Я уже знаю”</a:t>
            </a:r>
            <a:endParaRPr lang="ru-RU" sz="2800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800" dirty="0" smtClean="0"/>
              <a:t> 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b="1" dirty="0" smtClean="0"/>
              <a:t>Вызов индивидуальных имеющихся представлений по изучаемой теме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b="1" dirty="0" smtClean="0"/>
              <a:t>Обеспечение включения каждого школьника в учебный процесс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b="1" dirty="0" smtClean="0"/>
              <a:t>Время выполнения: 7-8 минут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b="1" u="sng" dirty="0" smtClean="0">
                <a:solidFill>
                  <a:srgbClr val="FF0000"/>
                </a:solidFill>
              </a:rPr>
              <a:t>Описание приема</a:t>
            </a:r>
            <a:r>
              <a:rPr lang="ru-RU" sz="1400" u="sng" dirty="0" smtClean="0">
                <a:solidFill>
                  <a:srgbClr val="FF0000"/>
                </a:solidFill>
              </a:rPr>
              <a:t>.</a:t>
            </a:r>
            <a:endParaRPr lang="ru-RU" sz="1400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b="1" dirty="0" smtClean="0"/>
              <a:t>Учитель выделяет ключевое понятие изучаемой темы и предлагает учащимся за определенное время выписать как можно больше слов или выражений, связанных, по их мнению, с предложенным понятием. Важно, чтобы школьники выписывали все, приходящие  им на ум ассоциации.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b="1" dirty="0" smtClean="0"/>
              <a:t>	</a:t>
            </a:r>
            <a:r>
              <a:rPr lang="ru-RU" sz="1600" b="1" i="1" dirty="0" smtClean="0"/>
              <a:t>1 этап.</a:t>
            </a:r>
            <a:r>
              <a:rPr lang="ru-RU" sz="1600" b="1" dirty="0" smtClean="0"/>
              <a:t> 2 минуты. Учащиеся выполняю работу индивидуально.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b="1" dirty="0" smtClean="0"/>
              <a:t>	</a:t>
            </a:r>
            <a:r>
              <a:rPr lang="ru-RU" sz="1600" b="1" i="1" dirty="0" smtClean="0"/>
              <a:t>2 этап.</a:t>
            </a:r>
            <a:r>
              <a:rPr lang="ru-RU" sz="1600" b="1" dirty="0" smtClean="0"/>
              <a:t> 2 минуты. Обсуждение полученных записей в парах (группах). Учащиеся выделяют совпадающие представления, наиболее оригинальные идеи, </a:t>
            </a:r>
            <a:r>
              <a:rPr lang="ru-RU" sz="1600" b="1" dirty="0" err="1" smtClean="0"/>
              <a:t>вырабатываютколлективный</a:t>
            </a:r>
            <a:r>
              <a:rPr lang="ru-RU" sz="1600" b="1" dirty="0" smtClean="0"/>
              <a:t> вариант ответа.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b="1" dirty="0" smtClean="0"/>
              <a:t> 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b="1" i="1" dirty="0" smtClean="0"/>
              <a:t>3 этап</a:t>
            </a:r>
            <a:r>
              <a:rPr lang="ru-RU" sz="1600" b="1" dirty="0" smtClean="0"/>
              <a:t>. 2-4 минуты. “Сброс идей в корзину”. Каждая пара (группа) поочередно называет одно из выписанных выражений. Учитель фиксирует реплики на доске. Основное условие –не повторять то, что уже было сказано другими.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b="1" dirty="0" smtClean="0"/>
              <a:t>В результате, на доске формируется кластер (пучок), отражающий имеющиеся у учащихся знания по данной конкретной теме, что позволяет учителю </a:t>
            </a:r>
            <a:r>
              <a:rPr lang="ru-RU" sz="1600" b="1" dirty="0" err="1" smtClean="0"/>
              <a:t>диагностироватьуровень</a:t>
            </a:r>
            <a:r>
              <a:rPr lang="ru-RU" sz="1600" b="1" dirty="0" smtClean="0"/>
              <a:t> подготовки классного коллектива, использовать полученную схему в качестве опоры при объяснении нового материала.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130175" y="876300"/>
            <a:ext cx="9013825" cy="335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3600" b="1">
                <a:solidFill>
                  <a:srgbClr val="C00000"/>
                </a:solidFill>
                <a:cs typeface="Times New Roman" pitchFamily="18" charset="0"/>
              </a:rPr>
              <a:t>Критическое мышление –</a:t>
            </a:r>
          </a:p>
          <a:p>
            <a:pPr eaLnBrk="0" hangingPunct="0"/>
            <a:endParaRPr lang="ru-RU" sz="3600" b="1">
              <a:solidFill>
                <a:srgbClr val="C0000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800" b="1">
                <a:cs typeface="Times New Roman" pitchFamily="18" charset="0"/>
              </a:rPr>
              <a:t>это один из видов интеллектуальной </a:t>
            </a:r>
          </a:p>
          <a:p>
            <a:pPr eaLnBrk="0" hangingPunct="0"/>
            <a:r>
              <a:rPr lang="ru-RU" sz="2800" b="1">
                <a:cs typeface="Times New Roman" pitchFamily="18" charset="0"/>
              </a:rPr>
              <a:t>деятельности человека, который </a:t>
            </a:r>
          </a:p>
          <a:p>
            <a:pPr eaLnBrk="0" hangingPunct="0"/>
            <a:r>
              <a:rPr lang="ru-RU" sz="2800" b="1">
                <a:cs typeface="Times New Roman" pitchFamily="18" charset="0"/>
              </a:rPr>
              <a:t>характеризуется высоким уровнем </a:t>
            </a:r>
          </a:p>
          <a:p>
            <a:pPr eaLnBrk="0" hangingPunct="0"/>
            <a:r>
              <a:rPr lang="ru-RU" sz="2800" b="1">
                <a:cs typeface="Times New Roman" pitchFamily="18" charset="0"/>
              </a:rPr>
              <a:t>восприятия, объективности подхода</a:t>
            </a:r>
          </a:p>
          <a:p>
            <a:pPr eaLnBrk="0" hangingPunct="0"/>
            <a:r>
              <a:rPr lang="ru-RU" sz="2800" b="1">
                <a:cs typeface="Times New Roman" pitchFamily="18" charset="0"/>
              </a:rPr>
              <a:t> к окружающему его информационному полю.</a:t>
            </a:r>
            <a:endParaRPr lang="ru-RU" sz="3600" b="1"/>
          </a:p>
        </p:txBody>
      </p:sp>
      <p:pic>
        <p:nvPicPr>
          <p:cNvPr id="6147" name="Picture 4" descr="D:\мои документы февраль 2011\Мои рисунки\75623381_large_school03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681538"/>
            <a:ext cx="2071688" cy="217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-214313" y="0"/>
            <a:ext cx="5864226" cy="10715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Приемы ТКРМ: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2938" y="1500188"/>
            <a:ext cx="7305675" cy="12239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300" smtClean="0"/>
          </a:p>
          <a:p>
            <a:pPr>
              <a:lnSpc>
                <a:spcPct val="80000"/>
              </a:lnSpc>
            </a:pPr>
            <a:r>
              <a:rPr lang="ru-RU" sz="4000" b="1" smtClean="0">
                <a:solidFill>
                  <a:srgbClr val="C00000"/>
                </a:solidFill>
              </a:rPr>
              <a:t>Двойной дневник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 smtClean="0">
                <a:solidFill>
                  <a:srgbClr val="C00000"/>
                </a:solidFill>
              </a:rPr>
              <a:t>   </a:t>
            </a:r>
          </a:p>
        </p:txBody>
      </p:sp>
      <p:graphicFrame>
        <p:nvGraphicFramePr>
          <p:cNvPr id="129050" name="Group 26"/>
          <p:cNvGraphicFramePr>
            <a:graphicFrameLocks noGrp="1"/>
          </p:cNvGraphicFramePr>
          <p:nvPr>
            <p:ph sz="half" idx="2"/>
          </p:nvPr>
        </p:nvGraphicFramePr>
        <p:xfrm>
          <a:off x="250825" y="3213100"/>
          <a:ext cx="8569325" cy="2377440"/>
        </p:xfrm>
        <a:graphic>
          <a:graphicData uri="http://schemas.openxmlformats.org/drawingml/2006/table">
            <a:tbl>
              <a:tblPr/>
              <a:tblGrid>
                <a:gridCol w="4284663"/>
                <a:gridCol w="4284662"/>
              </a:tblGrid>
              <a:tr h="106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Что привлекло мое внимание в тексте?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Мои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комментарии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428625" y="357188"/>
            <a:ext cx="8072438" cy="609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ru-RU" sz="2800" b="1"/>
              <a:t>Приемы ТКРМ:</a:t>
            </a:r>
          </a:p>
          <a:p>
            <a:pPr>
              <a:tabLst>
                <a:tab pos="685800" algn="l"/>
              </a:tabLst>
            </a:pPr>
            <a:endParaRPr lang="ru-RU" sz="2000" b="1"/>
          </a:p>
          <a:p>
            <a:pPr>
              <a:tabLst>
                <a:tab pos="685800" algn="l"/>
              </a:tabLst>
            </a:pPr>
            <a:r>
              <a:rPr lang="ru-RU" sz="2400" b="1" u="sng">
                <a:solidFill>
                  <a:srgbClr val="262673"/>
                </a:solidFill>
                <a:latin typeface="Arial" charset="0"/>
                <a:cs typeface="Times New Roman" pitchFamily="18" charset="0"/>
              </a:rPr>
              <a:t>Прием “Лови ошибку”</a:t>
            </a:r>
            <a:endParaRPr lang="ru-RU" sz="2400" b="1">
              <a:solidFill>
                <a:srgbClr val="262673"/>
              </a:solidFill>
              <a:latin typeface="Arial" charset="0"/>
            </a:endParaRPr>
          </a:p>
          <a:p>
            <a:pPr eaLnBrk="0" hangingPunct="0">
              <a:tabLst>
                <a:tab pos="685800" algn="l"/>
              </a:tabLst>
            </a:pPr>
            <a:r>
              <a:rPr lang="ru-RU" sz="2000" b="1">
                <a:latin typeface="Arial" charset="0"/>
                <a:cs typeface="Times New Roman" pitchFamily="18" charset="0"/>
              </a:rPr>
              <a:t>Время выполнения: 5-6 минут</a:t>
            </a:r>
            <a:endParaRPr lang="ru-RU" sz="2000" b="1">
              <a:latin typeface="Arial" charset="0"/>
            </a:endParaRPr>
          </a:p>
          <a:p>
            <a:pPr eaLnBrk="0" hangingPunct="0">
              <a:tabLst>
                <a:tab pos="685800" algn="l"/>
              </a:tabLst>
            </a:pPr>
            <a:r>
              <a:rPr lang="ru-RU" sz="2000" b="1" u="sng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Описание приема.</a:t>
            </a:r>
            <a:endParaRPr lang="ru-RU" sz="2000" b="1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tabLst>
                <a:tab pos="685800" algn="l"/>
              </a:tabLst>
            </a:pPr>
            <a:r>
              <a:rPr lang="ru-RU" sz="2000" b="1">
                <a:latin typeface="Arial" charset="0"/>
                <a:cs typeface="Times New Roman" pitchFamily="18" charset="0"/>
              </a:rPr>
              <a:t>Учитель заранее подготавливает текст, содержащий ошибочную информацию, и предлагает учащимся выявить допущенные ошибки.</a:t>
            </a:r>
            <a:endParaRPr lang="ru-RU" sz="2000" b="1">
              <a:latin typeface="Arial" charset="0"/>
            </a:endParaRPr>
          </a:p>
          <a:p>
            <a:pPr eaLnBrk="0" hangingPunct="0">
              <a:tabLst>
                <a:tab pos="685800" algn="l"/>
              </a:tabLst>
            </a:pPr>
            <a:r>
              <a:rPr lang="ru-RU" sz="2000" b="1">
                <a:latin typeface="Arial" charset="0"/>
                <a:cs typeface="Times New Roman" pitchFamily="18" charset="0"/>
              </a:rPr>
              <a:t>Важно, чтобы задание содержало в себе ошибки 2 уровней:</a:t>
            </a:r>
            <a:endParaRPr lang="ru-RU" sz="2000" b="1">
              <a:latin typeface="Arial" charset="0"/>
            </a:endParaRPr>
          </a:p>
          <a:p>
            <a:pPr eaLnBrk="0" hangingPunct="0">
              <a:tabLst>
                <a:tab pos="685800" algn="l"/>
              </a:tabLst>
            </a:pPr>
            <a:r>
              <a:rPr lang="ru-RU" sz="2000" b="1">
                <a:latin typeface="Arial" charset="0"/>
                <a:cs typeface="Times New Roman" pitchFamily="18" charset="0"/>
              </a:rPr>
              <a:t>А – явные, которые  достаточно легко выявляются учащимися, исходя из их личного опыта и знаний;</a:t>
            </a:r>
            <a:endParaRPr lang="ru-RU" sz="2000" b="1">
              <a:latin typeface="Arial" charset="0"/>
            </a:endParaRPr>
          </a:p>
          <a:p>
            <a:pPr eaLnBrk="0" hangingPunct="0">
              <a:tabLst>
                <a:tab pos="685800" algn="l"/>
              </a:tabLst>
            </a:pPr>
            <a:r>
              <a:rPr lang="ru-RU" sz="2000" b="1">
                <a:latin typeface="Arial" charset="0"/>
                <a:cs typeface="Times New Roman" pitchFamily="18" charset="0"/>
              </a:rPr>
              <a:t>Б  - скрытые, которые можно установить, только изучив новый материал.</a:t>
            </a:r>
            <a:endParaRPr lang="ru-RU" sz="2000" b="1">
              <a:latin typeface="Arial" charset="0"/>
            </a:endParaRPr>
          </a:p>
          <a:p>
            <a:pPr eaLnBrk="0" hangingPunct="0">
              <a:tabLst>
                <a:tab pos="685800" algn="l"/>
              </a:tabLst>
            </a:pPr>
            <a:r>
              <a:rPr lang="ru-RU" sz="2000" b="1">
                <a:latin typeface="Arial" charset="0"/>
                <a:cs typeface="Times New Roman" pitchFamily="18" charset="0"/>
              </a:rPr>
              <a:t>Учащиеся анализируют предложенный текст, пытаются выявить ошибки, аргументируют свои выводы.</a:t>
            </a:r>
            <a:endParaRPr lang="ru-RU" sz="2000" b="1">
              <a:latin typeface="Arial" charset="0"/>
            </a:endParaRPr>
          </a:p>
          <a:p>
            <a:pPr eaLnBrk="0" hangingPunct="0">
              <a:tabLst>
                <a:tab pos="685800" algn="l"/>
              </a:tabLst>
            </a:pPr>
            <a:r>
              <a:rPr lang="ru-RU" sz="2000" b="1">
                <a:latin typeface="Arial" charset="0"/>
                <a:cs typeface="Times New Roman" pitchFamily="18" charset="0"/>
              </a:rPr>
              <a:t>Учитель предлагает изучить новый материал, после чего вернуться к тексту задания и исправить те ошибки, которые не удалось выявить в начале урока.</a:t>
            </a:r>
            <a:endParaRPr lang="ru-RU" sz="2000" b="1">
              <a:latin typeface="Arial" charset="0"/>
            </a:endParaRPr>
          </a:p>
          <a:p>
            <a:pPr eaLnBrk="0" hangingPunct="0">
              <a:tabLst>
                <a:tab pos="685800" algn="l"/>
              </a:tabLst>
            </a:pPr>
            <a:endParaRPr lang="ru-RU">
              <a:latin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рямоугольник 1"/>
          <p:cNvSpPr>
            <a:spLocks noChangeArrowheads="1"/>
          </p:cNvSpPr>
          <p:nvPr/>
        </p:nvSpPr>
        <p:spPr bwMode="auto">
          <a:xfrm>
            <a:off x="785813" y="0"/>
            <a:ext cx="37655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Приемы ТКРМ:</a:t>
            </a:r>
          </a:p>
          <a:p>
            <a:r>
              <a:rPr lang="ru-RU" sz="3600" b="1">
                <a:solidFill>
                  <a:srgbClr val="C00000"/>
                </a:solidFill>
              </a:rPr>
              <a:t>«Зигзаг»:</a:t>
            </a:r>
            <a:r>
              <a:rPr lang="ru-RU" sz="360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6627" name="Прямоугольник 2"/>
          <p:cNvSpPr>
            <a:spLocks noChangeArrowheads="1"/>
          </p:cNvSpPr>
          <p:nvPr/>
        </p:nvSpPr>
        <p:spPr bwMode="auto">
          <a:xfrm>
            <a:off x="0" y="1214438"/>
            <a:ext cx="8858250" cy="535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1. Деление на группы (обучение будет более успешным, если количество слушателей в группах будет совпадать с количеством групп: 3 группы по 3 человека, 4 группы по 4 человека и т.д.). Перед группой ставится задача: совместное создание текста, в группе определяются основные ключевые идеи (опорные понятия, примерный план сценария и т.п.) будущего текста. </a:t>
            </a:r>
          </a:p>
          <a:p>
            <a:r>
              <a:rPr lang="ru-RU" b="1"/>
              <a:t/>
            </a:r>
            <a:br>
              <a:rPr lang="ru-RU" b="1"/>
            </a:br>
            <a:r>
              <a:rPr lang="ru-RU" b="1"/>
              <a:t>2. Переход в новые группы. Каждая новая группа работает с отдельным текстом, в котором отражается материал, являющийся частью изучаемой темы. </a:t>
            </a:r>
          </a:p>
          <a:p>
            <a:r>
              <a:rPr lang="ru-RU" b="1"/>
              <a:t/>
            </a:r>
            <a:br>
              <a:rPr lang="ru-RU" b="1"/>
            </a:br>
            <a:r>
              <a:rPr lang="ru-RU" b="1"/>
              <a:t>3. После работы над текстом во временной группе возобновляется работа в домашних группах, теперь в каждой такой группе есть специалист по отдельному аспекту изучаемой темы. Происходит создание общего текста в группе, при этом каждый привносит в коллективную работу свои специфические знания, таким образом, реализуется идея взаимообучения слушателей. </a:t>
            </a:r>
          </a:p>
          <a:p>
            <a:r>
              <a:rPr lang="ru-RU" b="1"/>
              <a:t>Данная стратегия на наш взгляд как нельзя лучше подходит для формирования умения создавать коллективные гипертексты</a:t>
            </a:r>
            <a:r>
              <a:rPr lang="ru-RU"/>
              <a:t>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214313" y="0"/>
            <a:ext cx="8572500" cy="6616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ru-RU" sz="2400" b="1"/>
              <a:t>Приемы ТКРМ:</a:t>
            </a:r>
          </a:p>
          <a:p>
            <a:pPr eaLnBrk="0" hangingPunct="0"/>
            <a:endParaRPr lang="ru-RU" sz="2400" b="1"/>
          </a:p>
          <a:p>
            <a:pPr eaLnBrk="0" hangingPunct="0"/>
            <a:r>
              <a:rPr lang="ru-RU" sz="2400" b="1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Мозговая атака </a:t>
            </a:r>
            <a:endParaRPr lang="ru-RU" sz="1400" b="1">
              <a:solidFill>
                <a:srgbClr val="FF0000"/>
              </a:solidFill>
            </a:endParaRPr>
          </a:p>
          <a:p>
            <a:pPr eaLnBrk="0" hangingPunct="0"/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Не путать с психологическим приемом стимулирования творчества 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мозговой штурм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, Алекс Осборн 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Прикладное воображение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, 1950. При этом оба эти словосочетания являются вариантами русского перевода английского термина 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brainstorming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, однако используются в разных сферах и выполняют разные функции. Как методический прием мозговая атака используется в технологии критического мышления с целью активизации имеющихся знаний на стадии 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вызова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при работе с фактологическим материалом. </a:t>
            </a:r>
            <a:endParaRPr lang="ru-RU" sz="1400"/>
          </a:p>
          <a:p>
            <a:pPr eaLnBrk="0" hangingPunct="0"/>
            <a:r>
              <a:rPr lang="ru-RU" sz="16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1 э т а п: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Учащимся предлагается подумать и записать все, что они знают или думают, что знают, по данной теме; </a:t>
            </a:r>
            <a:endParaRPr lang="ru-RU" sz="1400"/>
          </a:p>
          <a:p>
            <a:pPr eaLnBrk="0" hangingPunct="0"/>
            <a:r>
              <a:rPr lang="ru-RU" sz="16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2 э т а п: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Обмен информацией. </a:t>
            </a:r>
            <a:endParaRPr lang="ru-RU" sz="1400"/>
          </a:p>
          <a:p>
            <a:pPr eaLnBrk="0" hangingPunct="0"/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Рекомендации к эффективному использованию: </a:t>
            </a:r>
            <a:endParaRPr lang="ru-RU" sz="1400"/>
          </a:p>
          <a:p>
            <a:pPr eaLnBrk="0" hangingPunct="0"/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1. Жесткий лимит времени на 1-м этапе 5-7 минут; </a:t>
            </a:r>
            <a:endParaRPr lang="ru-RU" sz="1400"/>
          </a:p>
          <a:p>
            <a:pPr eaLnBrk="0" hangingPunct="0"/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2. При обсуждении идеи не критикуются, но разногласия фиксируются; </a:t>
            </a:r>
            <a:endParaRPr lang="ru-RU" sz="1400"/>
          </a:p>
          <a:p>
            <a:pPr eaLnBrk="0" hangingPunct="0"/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3. Оперативная запись высказанных предложений. </a:t>
            </a:r>
            <a:endParaRPr lang="ru-RU" sz="1400"/>
          </a:p>
          <a:p>
            <a:pPr eaLnBrk="0" hangingPunct="0"/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Возможна индивидуальная, парная и групповая формы работы. Как правило, их проводят последовательно одну за другой, хотя каждая может быть отдельным самостоятельным способом организации деятельности. Примечание: парная мозговая атака очень помогает учащимся, для которых сложно высказать свое мнение перед большой аудиторией. Обменявшись мнением с товарищем, такой ученик легче выходит на контакт со всей группой. Разумеется, работа в парах позволяет высказаться гораздо большему числу учащихся. </a:t>
            </a:r>
            <a:endParaRPr lang="ru-RU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ChangeArrowheads="1"/>
          </p:cNvSpPr>
          <p:nvPr/>
        </p:nvSpPr>
        <p:spPr bwMode="auto">
          <a:xfrm>
            <a:off x="214313" y="1000125"/>
            <a:ext cx="8572500" cy="5078413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800" b="1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Перепутанные логические цепочки </a:t>
            </a:r>
          </a:p>
          <a:p>
            <a:pPr eaLnBrk="0" hangingPunct="0"/>
            <a:endParaRPr lang="ru-RU" sz="1600">
              <a:solidFill>
                <a:srgbClr val="FF0000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b="1" i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В а р и а н т </a:t>
            </a:r>
            <a:r>
              <a:rPr lang="ru-RU" b="1" i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«</a:t>
            </a:r>
            <a:r>
              <a:rPr lang="ru-RU" b="1" i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а</a:t>
            </a:r>
            <a:r>
              <a:rPr lang="ru-RU" b="1" i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»</a:t>
            </a:r>
            <a:r>
              <a:rPr lang="ru-RU" b="1" i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:</a:t>
            </a:r>
            <a:r>
              <a:rPr lang="ru-RU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 Модификация приема </a:t>
            </a:r>
            <a:r>
              <a:rPr lang="ru-RU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«</a:t>
            </a:r>
            <a:r>
              <a:rPr lang="ru-RU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Ключевые термины</a:t>
            </a:r>
            <a:r>
              <a:rPr lang="ru-RU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»</a:t>
            </a:r>
            <a:r>
              <a:rPr lang="ru-RU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. Дополнительным моментом является расположение на доске ключевых слов в специально </a:t>
            </a:r>
            <a:r>
              <a:rPr lang="ru-RU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«</a:t>
            </a:r>
            <a:r>
              <a:rPr lang="ru-RU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перепутанной</a:t>
            </a:r>
            <a:r>
              <a:rPr lang="ru-RU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»</a:t>
            </a:r>
            <a:r>
              <a:rPr lang="ru-RU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 логической последовательности. После знакомства с текстом, на стадии </a:t>
            </a:r>
            <a:r>
              <a:rPr lang="ru-RU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«</a:t>
            </a:r>
            <a:r>
              <a:rPr lang="ru-RU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рефлексии</a:t>
            </a:r>
            <a:r>
              <a:rPr lang="ru-RU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»</a:t>
            </a:r>
            <a:r>
              <a:rPr lang="ru-RU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 учащимся предлагается восстановить нарушенную последовательность. </a:t>
            </a:r>
            <a:endParaRPr lang="ru-RU" sz="1600"/>
          </a:p>
          <a:p>
            <a:pPr eaLnBrk="0" hangingPunct="0"/>
            <a:r>
              <a:rPr lang="ru-RU" b="1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В а р и а н т </a:t>
            </a:r>
            <a:r>
              <a:rPr lang="ru-RU" b="1" i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b="1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б</a:t>
            </a:r>
            <a:r>
              <a:rPr lang="ru-RU" b="1" i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b="1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:</a:t>
            </a:r>
            <a:r>
              <a:rPr lang="ru-RU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На отдельные листы выписываются 5-6 событий из текста (как правило, историко-хронологического или естественно-научного). Демонстрируются перед классом в заведомо нарушенной последовательности. Учащимся предлагается восстановить правильный порядок хронологической или причинно-следственной цепи. После заслушивания различных мнений и придя к более или менее единому решению, учитель предлагает ученикам познакомиться с исходным текстом и определить: верны ли были их предположения. Форма способствует развитию внимания и логического мышления. Более применима при изучении информативно-содержательных текстов. </a:t>
            </a:r>
            <a:endParaRPr lang="ru-RU" sz="2800"/>
          </a:p>
        </p:txBody>
      </p:sp>
      <p:sp>
        <p:nvSpPr>
          <p:cNvPr id="28675" name="Прямоугольник 2"/>
          <p:cNvSpPr>
            <a:spLocks noChangeArrowheads="1"/>
          </p:cNvSpPr>
          <p:nvPr/>
        </p:nvSpPr>
        <p:spPr bwMode="auto">
          <a:xfrm>
            <a:off x="357188" y="285750"/>
            <a:ext cx="29702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Приемы ТКРМ:</a:t>
            </a:r>
            <a:endParaRPr lang="ru-RU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357188" y="223838"/>
            <a:ext cx="8429625" cy="437038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 b="1"/>
              <a:t>Приемы ТКРМ:</a:t>
            </a:r>
          </a:p>
          <a:p>
            <a:pPr eaLnBrk="0" hangingPunct="0"/>
            <a:endParaRPr lang="ru-RU" sz="2400" b="1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3200" b="1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«</a:t>
            </a:r>
            <a:r>
              <a:rPr lang="ru-RU" sz="3200" b="1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З-Х-У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»</a:t>
            </a:r>
            <a:r>
              <a:rPr lang="ru-RU" sz="3200" b="1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 (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«</a:t>
            </a:r>
            <a:r>
              <a:rPr lang="ru-RU" sz="3200" b="1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Знаю 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–</a:t>
            </a:r>
            <a:r>
              <a:rPr lang="ru-RU" sz="3200" b="1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 Хочу знать 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–</a:t>
            </a:r>
            <a:r>
              <a:rPr lang="ru-RU" sz="3200" b="1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 Узнал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»</a:t>
            </a:r>
            <a:r>
              <a:rPr lang="ru-RU" sz="3200" b="1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 ) </a:t>
            </a:r>
          </a:p>
          <a:p>
            <a:pPr eaLnBrk="0" hangingPunct="0"/>
            <a:endParaRPr lang="ru-RU" sz="24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0" hangingPunct="0"/>
            <a:endParaRPr lang="ru-RU" sz="1400"/>
          </a:p>
          <a:p>
            <a:pPr eaLnBrk="0" hangingPunct="0"/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Один из способов графической организации и логико-смыслового структурирования материала. Форма удобна, так как предусматривает комплексный подход к содержанию темы. </a:t>
            </a:r>
            <a:endParaRPr lang="ru-RU" sz="1400"/>
          </a:p>
          <a:p>
            <a:pPr eaLnBrk="0" hangingPunct="0"/>
            <a:r>
              <a:rPr lang="ru-RU" sz="1600" b="1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1 шаг: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До знакомства с текстом учащиеся самостоятельно или в группе заполняют первый и второй столбики 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Знаю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, 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Хочу узнать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. </a:t>
            </a:r>
            <a:endParaRPr lang="ru-RU" sz="1400"/>
          </a:p>
          <a:p>
            <a:pPr eaLnBrk="0" hangingPunct="0"/>
            <a:r>
              <a:rPr lang="ru-RU" sz="1600" b="1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2 шаг: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По ходу знакомства с текстом или же в процессе обсуждения прочитанного, учащиеся заполняют графу 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Узнали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. </a:t>
            </a:r>
            <a:endParaRPr lang="ru-RU" sz="1400"/>
          </a:p>
          <a:p>
            <a:pPr eaLnBrk="0" hangingPunct="0"/>
            <a:r>
              <a:rPr lang="ru-RU" sz="1600" b="1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3 шаг: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Подведение итогов, сопоставление содержания граф. </a:t>
            </a:r>
            <a:endParaRPr lang="ru-RU" sz="1400"/>
          </a:p>
          <a:p>
            <a:pPr eaLnBrk="0" hangingPunct="0"/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Дополнительно можно предложить детям еще 2 графы 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источники информации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, 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что осталось не раскрыто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. </a:t>
            </a:r>
            <a:endParaRPr lang="ru-RU" sz="2400"/>
          </a:p>
        </p:txBody>
      </p:sp>
      <p:graphicFrame>
        <p:nvGraphicFramePr>
          <p:cNvPr id="3" name="Group 52"/>
          <p:cNvGraphicFramePr>
            <a:graphicFrameLocks/>
          </p:cNvGraphicFramePr>
          <p:nvPr/>
        </p:nvGraphicFramePr>
        <p:xfrm>
          <a:off x="1071563" y="5214938"/>
          <a:ext cx="7523162" cy="1036320"/>
        </p:xfrm>
        <a:graphic>
          <a:graphicData uri="http://schemas.openxmlformats.org/drawingml/2006/table">
            <a:tbl>
              <a:tblPr/>
              <a:tblGrid>
                <a:gridCol w="2339975"/>
                <a:gridCol w="2674937"/>
                <a:gridCol w="250825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Знаю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Хочу узнать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Узнал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642938" y="1643063"/>
            <a:ext cx="7858125" cy="32004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3200" b="1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Взаимоопрос </a:t>
            </a:r>
          </a:p>
          <a:p>
            <a:pPr eaLnBrk="0" hangingPunct="0"/>
            <a:endParaRPr lang="ru-RU" sz="3200" b="1">
              <a:solidFill>
                <a:srgbClr val="FF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endParaRPr lang="ru-RU" b="1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2000" b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Один из способов работы в парах. Используется на стадии </a:t>
            </a:r>
            <a:r>
              <a:rPr lang="ru-RU" sz="20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«</a:t>
            </a:r>
            <a:r>
              <a:rPr lang="ru-RU" sz="2000" b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осмысления</a:t>
            </a:r>
            <a:r>
              <a:rPr lang="ru-RU" sz="20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»</a:t>
            </a:r>
            <a:r>
              <a:rPr lang="ru-RU" sz="2000" b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. Технология применения: Два ученика читают текст, останавливаясь после каждого абзаца, и задают друг другу вопросы разного уровня по содержанию прочитанного. Данная форма способствует развитию коммуникативных навыков.</a:t>
            </a:r>
            <a:endParaRPr lang="ru-RU" sz="3200" b="1"/>
          </a:p>
        </p:txBody>
      </p:sp>
      <p:sp>
        <p:nvSpPr>
          <p:cNvPr id="30723" name="Прямоугольник 2"/>
          <p:cNvSpPr>
            <a:spLocks noChangeArrowheads="1"/>
          </p:cNvSpPr>
          <p:nvPr/>
        </p:nvSpPr>
        <p:spPr bwMode="auto">
          <a:xfrm>
            <a:off x="571500" y="428625"/>
            <a:ext cx="33702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Приемы ТКРМ:</a:t>
            </a:r>
            <a:endParaRPr lang="ru-RU" sz="32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642938" y="1571625"/>
            <a:ext cx="7072312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40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Кубик. Грани </a:t>
            </a:r>
          </a:p>
          <a:p>
            <a:pPr eaLnBrk="0" hangingPunct="0"/>
            <a:endParaRPr lang="ru-RU" sz="2000">
              <a:solidFill>
                <a:srgbClr val="FF0000"/>
              </a:solidFill>
            </a:endParaRPr>
          </a:p>
          <a:p>
            <a:pPr eaLnBrk="0" hangingPunct="0">
              <a:buFontTx/>
              <a:buChar char="•"/>
            </a:pPr>
            <a:r>
              <a:rPr lang="ru-RU" sz="2800">
                <a:latin typeface="Calibri" pitchFamily="34" charset="0"/>
                <a:cs typeface="Times New Roman" pitchFamily="18" charset="0"/>
              </a:rPr>
              <a:t>Дай описание. 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2800">
                <a:latin typeface="Calibri" pitchFamily="34" charset="0"/>
                <a:cs typeface="Times New Roman" pitchFamily="18" charset="0"/>
              </a:rPr>
              <a:t>Сравни с чем-нибудь. </a:t>
            </a:r>
            <a:endParaRPr lang="ru-RU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800">
                <a:latin typeface="Calibri" pitchFamily="34" charset="0"/>
                <a:cs typeface="Times New Roman" pitchFamily="18" charset="0"/>
              </a:rPr>
              <a:t>Проассоциируй (на что похоже). </a:t>
            </a:r>
            <a:endParaRPr lang="ru-RU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800">
                <a:latin typeface="Calibri" pitchFamily="34" charset="0"/>
                <a:cs typeface="Times New Roman" pitchFamily="18" charset="0"/>
              </a:rPr>
              <a:t>Проанализируй (из чего состоит). </a:t>
            </a:r>
            <a:endParaRPr lang="ru-RU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800">
                <a:latin typeface="Calibri" pitchFamily="34" charset="0"/>
                <a:cs typeface="Times New Roman" pitchFamily="18" charset="0"/>
              </a:rPr>
              <a:t>Примени это. </a:t>
            </a:r>
            <a:endParaRPr lang="ru-RU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800">
                <a:latin typeface="Calibri" pitchFamily="34" charset="0"/>
                <a:cs typeface="Times New Roman" pitchFamily="18" charset="0"/>
              </a:rPr>
              <a:t>Приведи примеры. </a:t>
            </a:r>
            <a:endParaRPr lang="ru-RU" sz="2000"/>
          </a:p>
          <a:p>
            <a:pPr eaLnBrk="0" hangingPunct="0"/>
            <a:endParaRPr lang="ru-RU" sz="3600"/>
          </a:p>
        </p:txBody>
      </p:sp>
      <p:sp>
        <p:nvSpPr>
          <p:cNvPr id="3" name="Куб 2"/>
          <p:cNvSpPr/>
          <p:nvPr/>
        </p:nvSpPr>
        <p:spPr>
          <a:xfrm>
            <a:off x="6572250" y="3714750"/>
            <a:ext cx="2286000" cy="2144713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>
                <a:solidFill>
                  <a:schemeClr val="tx1"/>
                </a:solidFill>
                <a:cs typeface="Times New Roman" pitchFamily="18" charset="0"/>
              </a:rPr>
              <a:t>Дай описание. </a:t>
            </a:r>
            <a:endParaRPr lang="ru-RU" sz="140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>
              <a:solidFill>
                <a:srgbClr val="000000"/>
              </a:solidFill>
            </a:endParaRPr>
          </a:p>
        </p:txBody>
      </p:sp>
      <p:sp>
        <p:nvSpPr>
          <p:cNvPr id="31748" name="Прямоугольник 3"/>
          <p:cNvSpPr>
            <a:spLocks noChangeArrowheads="1"/>
          </p:cNvSpPr>
          <p:nvPr/>
        </p:nvSpPr>
        <p:spPr bwMode="auto">
          <a:xfrm>
            <a:off x="500063" y="428625"/>
            <a:ext cx="33702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Приемы ТКРМ:</a:t>
            </a:r>
            <a:endParaRPr lang="ru-RU" sz="32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57250" y="2643188"/>
          <a:ext cx="7334280" cy="32766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729921"/>
                <a:gridCol w="1604359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Вопрос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/>
                        <a:t>“+” верю, </a:t>
                      </a:r>
                      <a:endParaRPr lang="ru-RU" sz="2800" b="1" dirty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/>
                        <a:t>“-” не верю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/>
                        <a:t>1. Верите ли вы, что самая простая из кривых линий – окружность?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/>
                        <a:t> 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/>
                        <a:t>2. Верите ли вы, что древние индийцы считали самым важным элементом окружности радиус, хотя не знали такого слова?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/>
                        <a:t> 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/>
                        <a:t>3. Верите ли вы, что впервые термин “радиус” встречается лишь в 16 веке?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/>
                        <a:t> 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  <p:sp>
        <p:nvSpPr>
          <p:cNvPr id="32787" name="Rectangle 1"/>
          <p:cNvSpPr>
            <a:spLocks noChangeArrowheads="1"/>
          </p:cNvSpPr>
          <p:nvPr/>
        </p:nvSpPr>
        <p:spPr bwMode="auto">
          <a:xfrm>
            <a:off x="428625" y="1071563"/>
            <a:ext cx="7858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800" b="1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Прием  </a:t>
            </a:r>
            <a:r>
              <a:rPr lang="ru-RU" sz="2800" b="1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“</a:t>
            </a:r>
            <a:r>
              <a:rPr lang="ru-RU" sz="2800" b="1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Верю-не верю</a:t>
            </a:r>
            <a:r>
              <a:rPr lang="ru-RU" sz="2800" b="1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”</a:t>
            </a:r>
            <a:endParaRPr lang="ru-RU" sz="3600">
              <a:solidFill>
                <a:srgbClr val="C00000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endParaRPr lang="ru-RU" sz="2000">
              <a:ea typeface="Times New Roman" pitchFamily="18" charset="0"/>
              <a:cs typeface="Arial" charset="0"/>
            </a:endParaRPr>
          </a:p>
        </p:txBody>
      </p:sp>
      <p:sp>
        <p:nvSpPr>
          <p:cNvPr id="32788" name="Прямоугольник 3"/>
          <p:cNvSpPr>
            <a:spLocks noChangeArrowheads="1"/>
          </p:cNvSpPr>
          <p:nvPr/>
        </p:nvSpPr>
        <p:spPr bwMode="auto">
          <a:xfrm>
            <a:off x="857250" y="285750"/>
            <a:ext cx="33702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Приемы ТКРМ:</a:t>
            </a:r>
            <a:endParaRPr lang="ru-RU" sz="3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500" y="2428875"/>
          <a:ext cx="8001056" cy="319278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000264"/>
                <a:gridCol w="2000264"/>
                <a:gridCol w="2000264"/>
                <a:gridCol w="2000264"/>
              </a:tblGrid>
              <a:tr h="8986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/>
                        <a:t>№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/>
                        <a:t>рисунок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/>
                        <a:t>Определяемое понятие 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/>
                        <a:t>Используемые ключевые понятия</a:t>
                      </a:r>
                      <a:endParaRPr lang="ru-RU" sz="3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12111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/>
                        <a:t>1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/>
                        <a:t>Окружность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/>
                        <a:t>Точки плоскости, одинаковое расстояние, точка - центр.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  <p:pic>
        <p:nvPicPr>
          <p:cNvPr id="33811" name="Рисунок 11" descr="http://festival.1september.ru/articles/513292/img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4071938"/>
            <a:ext cx="1143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12" name="Rectangle 5"/>
          <p:cNvSpPr>
            <a:spLocks noChangeArrowheads="1"/>
          </p:cNvSpPr>
          <p:nvPr/>
        </p:nvSpPr>
        <p:spPr bwMode="auto">
          <a:xfrm>
            <a:off x="500063" y="1143000"/>
            <a:ext cx="40846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3600" b="1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Ключевые слова</a:t>
            </a:r>
            <a:endParaRPr lang="ru-RU" sz="6600" b="1">
              <a:solidFill>
                <a:srgbClr val="C0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33813" name="Прямоугольник 8"/>
          <p:cNvSpPr>
            <a:spLocks noChangeArrowheads="1"/>
          </p:cNvSpPr>
          <p:nvPr/>
        </p:nvSpPr>
        <p:spPr bwMode="auto">
          <a:xfrm>
            <a:off x="857250" y="357188"/>
            <a:ext cx="33702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Приемы ТКРМ:</a:t>
            </a:r>
            <a:endParaRPr lang="ru-RU"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260350"/>
            <a:ext cx="8101012" cy="659765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sz="4000" b="1" smtClean="0">
                <a:solidFill>
                  <a:srgbClr val="C00000"/>
                </a:solidFill>
              </a:rPr>
              <a:t>Критическое мышление </a:t>
            </a:r>
            <a:r>
              <a:rPr lang="ru-RU" sz="4000" b="1" smtClean="0"/>
              <a:t>— это:</a:t>
            </a:r>
          </a:p>
          <a:p>
            <a:pPr marL="0" indent="0" algn="ctr">
              <a:buFont typeface="Wingdings" pitchFamily="2" charset="2"/>
              <a:buNone/>
            </a:pPr>
            <a:endParaRPr lang="ru-RU" sz="4000" b="1" smtClean="0"/>
          </a:p>
          <a:p>
            <a:pPr marL="0" indent="0">
              <a:buFontTx/>
              <a:buChar char="-"/>
            </a:pPr>
            <a:r>
              <a:rPr lang="ru-RU" sz="4000" b="1" smtClean="0"/>
              <a:t> способность ставить новые, полные смысла </a:t>
            </a:r>
            <a:r>
              <a:rPr lang="ru-RU" sz="4000" b="1" i="1" smtClean="0">
                <a:solidFill>
                  <a:srgbClr val="990033"/>
                </a:solidFill>
              </a:rPr>
              <a:t>вопросы</a:t>
            </a:r>
            <a:r>
              <a:rPr lang="ru-RU" sz="4000" b="1" smtClean="0"/>
              <a:t>;</a:t>
            </a:r>
          </a:p>
          <a:p>
            <a:pPr marL="0" indent="0">
              <a:buFontTx/>
              <a:buChar char="-"/>
            </a:pPr>
            <a:r>
              <a:rPr lang="ru-RU" sz="4000" b="1" smtClean="0"/>
              <a:t> вырабатывать разно-образные, подкрепляющие </a:t>
            </a:r>
            <a:r>
              <a:rPr lang="ru-RU" sz="4000" b="1" i="1" smtClean="0">
                <a:solidFill>
                  <a:srgbClr val="990033"/>
                </a:solidFill>
              </a:rPr>
              <a:t>аргументы</a:t>
            </a:r>
            <a:r>
              <a:rPr lang="ru-RU" sz="4000" b="1" smtClean="0"/>
              <a:t>;</a:t>
            </a:r>
          </a:p>
          <a:p>
            <a:pPr marL="0" indent="0">
              <a:buFontTx/>
              <a:buChar char="-"/>
            </a:pPr>
            <a:r>
              <a:rPr lang="ru-RU" sz="4000" b="1" smtClean="0"/>
              <a:t> принимать независимые продуманные </a:t>
            </a:r>
            <a:r>
              <a:rPr lang="ru-RU" sz="4000" b="1" i="1" smtClean="0">
                <a:solidFill>
                  <a:srgbClr val="990033"/>
                </a:solidFill>
              </a:rPr>
              <a:t>решения</a:t>
            </a:r>
            <a:r>
              <a:rPr lang="ru-RU" sz="4000" b="1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285875" y="4857750"/>
          <a:ext cx="6677982" cy="150019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225994"/>
                <a:gridCol w="2225994"/>
                <a:gridCol w="2225994"/>
              </a:tblGrid>
              <a:tr h="9265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3200" dirty="0"/>
                        <a:t>“+”</a:t>
                      </a:r>
                      <a:endParaRPr lang="ru-RU" sz="4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“–”</a:t>
                      </a:r>
                      <a:endParaRPr lang="ru-RU" sz="4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“?”</a:t>
                      </a:r>
                      <a:endParaRPr lang="ru-RU" sz="4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5736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/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/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/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  <p:sp>
        <p:nvSpPr>
          <p:cNvPr id="34832" name="Rectangle 1"/>
          <p:cNvSpPr>
            <a:spLocks noChangeArrowheads="1"/>
          </p:cNvSpPr>
          <p:nvPr/>
        </p:nvSpPr>
        <p:spPr bwMode="auto">
          <a:xfrm>
            <a:off x="500063" y="785813"/>
            <a:ext cx="8001000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 b="1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“</a:t>
            </a:r>
            <a:r>
              <a:rPr lang="ru-RU" sz="2400" b="1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Плюс </a:t>
            </a:r>
            <a:r>
              <a:rPr lang="ru-RU" sz="2400" b="1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–</a:t>
            </a:r>
            <a:r>
              <a:rPr lang="ru-RU" sz="2400" b="1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 минус </a:t>
            </a:r>
            <a:r>
              <a:rPr lang="ru-RU" sz="2400" b="1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–</a:t>
            </a:r>
            <a:r>
              <a:rPr lang="ru-RU" sz="2400" b="1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 интересно(?)</a:t>
            </a:r>
            <a:r>
              <a:rPr lang="ru-RU" sz="2400" b="1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”</a:t>
            </a:r>
            <a:r>
              <a:rPr lang="ru-RU" sz="2400" b="1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.</a:t>
            </a:r>
          </a:p>
          <a:p>
            <a:pPr eaLnBrk="0" hangingPunct="0"/>
            <a:endParaRPr lang="ru-RU" sz="3200">
              <a:solidFill>
                <a:srgbClr val="C00000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600" u="sng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Данный прием используется на стадии осмысления, </a:t>
            </a:r>
            <a:endParaRPr lang="ru-RU" sz="2000">
              <a:solidFill>
                <a:srgbClr val="C00000"/>
              </a:solidFill>
            </a:endParaRPr>
          </a:p>
          <a:p>
            <a:pPr eaLnBrk="0" hangingPunct="0"/>
            <a:r>
              <a:rPr lang="ru-RU" sz="1600">
                <a:latin typeface="Arial" charset="0"/>
                <a:cs typeface="Times New Roman" pitchFamily="18" charset="0"/>
              </a:rPr>
              <a:t>В графу </a:t>
            </a:r>
            <a:r>
              <a:rPr lang="ru-RU" sz="1600">
                <a:latin typeface="Calibri" pitchFamily="34" charset="0"/>
                <a:cs typeface="Times New Roman" pitchFamily="18" charset="0"/>
              </a:rPr>
              <a:t>“</a:t>
            </a:r>
            <a:r>
              <a:rPr lang="ru-RU" sz="1600">
                <a:latin typeface="Arial" charset="0"/>
                <a:cs typeface="Times New Roman" pitchFamily="18" charset="0"/>
              </a:rPr>
              <a:t>+</a:t>
            </a:r>
            <a:r>
              <a:rPr lang="ru-RU" sz="1600">
                <a:latin typeface="Calibri" pitchFamily="34" charset="0"/>
                <a:cs typeface="Times New Roman" pitchFamily="18" charset="0"/>
              </a:rPr>
              <a:t>”</a:t>
            </a:r>
            <a:r>
              <a:rPr lang="ru-RU" sz="1600">
                <a:latin typeface="Arial" charset="0"/>
                <a:cs typeface="Times New Roman" pitchFamily="18" charset="0"/>
              </a:rPr>
              <a:t> записываются все факты, элементы текста уже известные ученику или вызвавшие у него положительные эмоции. В графу </a:t>
            </a:r>
            <a:r>
              <a:rPr lang="ru-RU" sz="1600">
                <a:latin typeface="Calibri" pitchFamily="34" charset="0"/>
                <a:cs typeface="Times New Roman" pitchFamily="18" charset="0"/>
              </a:rPr>
              <a:t>“–”</a:t>
            </a:r>
            <a:r>
              <a:rPr lang="ru-RU" sz="1600">
                <a:latin typeface="Arial" charset="0"/>
                <a:cs typeface="Times New Roman" pitchFamily="18" charset="0"/>
              </a:rPr>
              <a:t> учащиеся выписывают все, что у них отсутствует или осталось непонятным. В графу </a:t>
            </a:r>
            <a:r>
              <a:rPr lang="ru-RU" sz="1600">
                <a:latin typeface="Calibri" pitchFamily="34" charset="0"/>
                <a:cs typeface="Times New Roman" pitchFamily="18" charset="0"/>
              </a:rPr>
              <a:t>“</a:t>
            </a:r>
            <a:r>
              <a:rPr lang="ru-RU" sz="1600">
                <a:latin typeface="Arial" charset="0"/>
                <a:cs typeface="Times New Roman" pitchFamily="18" charset="0"/>
              </a:rPr>
              <a:t>интересно</a:t>
            </a:r>
            <a:r>
              <a:rPr lang="ru-RU" sz="1600">
                <a:latin typeface="Calibri" pitchFamily="34" charset="0"/>
                <a:cs typeface="Times New Roman" pitchFamily="18" charset="0"/>
              </a:rPr>
              <a:t>”</a:t>
            </a:r>
            <a:r>
              <a:rPr lang="ru-RU" sz="1600">
                <a:latin typeface="Arial" charset="0"/>
                <a:cs typeface="Times New Roman" pitchFamily="18" charset="0"/>
              </a:rPr>
              <a:t> (?)учащиеся выписывают все то, о чем хотелось бы узнать подробнее, что им интересно.</a:t>
            </a:r>
            <a:endParaRPr lang="ru-RU" sz="2000"/>
          </a:p>
          <a:p>
            <a:pPr eaLnBrk="0" hangingPunct="0"/>
            <a:r>
              <a:rPr lang="ru-RU" sz="1600">
                <a:latin typeface="Arial" charset="0"/>
                <a:cs typeface="Times New Roman" pitchFamily="18" charset="0"/>
              </a:rPr>
              <a:t>Этот прием можно использовать и на стадии рефлексии. В данном случае информация не только более активно воспринимается, но и систематизируется, и оценивается.</a:t>
            </a:r>
            <a:endParaRPr lang="ru-RU" sz="2000"/>
          </a:p>
          <a:p>
            <a:pPr eaLnBrk="0" hangingPunct="0"/>
            <a:r>
              <a:rPr lang="ru-RU" sz="1600">
                <a:latin typeface="Arial" charset="0"/>
                <a:cs typeface="Times New Roman" pitchFamily="18" charset="0"/>
              </a:rPr>
              <a:t>В конце работы можно провести обсуждение спорных вопросов. Это один из приемов активной работы с текстом.</a:t>
            </a:r>
            <a:endParaRPr lang="ru-RU" sz="3600"/>
          </a:p>
        </p:txBody>
      </p:sp>
      <p:sp>
        <p:nvSpPr>
          <p:cNvPr id="34833" name="Прямоугольник 3"/>
          <p:cNvSpPr>
            <a:spLocks noChangeArrowheads="1"/>
          </p:cNvSpPr>
          <p:nvPr/>
        </p:nvSpPr>
        <p:spPr bwMode="auto">
          <a:xfrm>
            <a:off x="714375" y="214313"/>
            <a:ext cx="2970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/>
              <a:t>Приемы ТКРМ:</a:t>
            </a:r>
            <a:endParaRPr lang="ru-RU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Приемы ТКРМ: </a:t>
            </a:r>
            <a:r>
              <a:rPr lang="ru-RU" sz="4800" b="1" dirty="0" err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Синквейн</a:t>
            </a:r>
            <a:endParaRPr lang="ru-RU" sz="4800" b="1" dirty="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349500"/>
            <a:ext cx="8820150" cy="4319588"/>
          </a:xfrm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000" b="1" smtClean="0"/>
              <a:t>(от англ. «путь мысли»или от французского «пять»)</a:t>
            </a:r>
            <a:endParaRPr lang="ru-RU" sz="2000" b="1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b="1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строка</a:t>
            </a:r>
            <a: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- 1 существительное </a:t>
            </a:r>
            <a:r>
              <a:rPr lang="ru-RU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(тема)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строка</a:t>
            </a:r>
            <a: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- 2 прилагательных </a:t>
            </a:r>
            <a:r>
              <a:rPr lang="ru-RU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ru-RU" sz="2800" smtClean="0"/>
              <a:t>описывающие признаки и свойства выбранного предмета</a:t>
            </a:r>
            <a:r>
              <a:rPr lang="ru-RU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строка</a:t>
            </a:r>
            <a: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- 3 глагола </a:t>
            </a:r>
            <a:r>
              <a:rPr lang="ru-RU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(описывающие действия по теме)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строка</a:t>
            </a:r>
            <a: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– фраза из 4-х слов </a:t>
            </a:r>
            <a:r>
              <a:rPr lang="ru-RU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(отношение  к теме)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строка</a:t>
            </a:r>
            <a: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- 1 слово – резюме  </a:t>
            </a:r>
            <a:r>
              <a:rPr lang="ru-RU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(синоним темы)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Критически мыслящий человек задает вопросы: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349500"/>
            <a:ext cx="8631238" cy="4114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Что я знаю?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Что я узнал нового?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Как изменились мои знания?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Что я буду с этим делать?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214313" y="973138"/>
            <a:ext cx="8715375" cy="464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2400" b="1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3200" b="1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Цель применения технологии развития критического мышления:</a:t>
            </a:r>
          </a:p>
          <a:p>
            <a:pPr eaLnBrk="0" hangingPunct="0"/>
            <a:endParaRPr lang="ru-RU" sz="3200" b="1">
              <a:solidFill>
                <a:srgbClr val="C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endParaRPr lang="ru-RU" sz="3200" b="1">
              <a:solidFill>
                <a:srgbClr val="C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3200" b="1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ru-RU" sz="2800" b="1">
                <a:latin typeface="Arial" charset="0"/>
                <a:ea typeface="Times New Roman" pitchFamily="18" charset="0"/>
                <a:cs typeface="Arial" charset="0"/>
              </a:rPr>
              <a:t>Развитие мыслительных навыков учащихся, необходимых для учёбы и обычной жизни (умение принимать взвешенные решения, работать с информацией, анализировать, рассматривать различные стороны решения).</a:t>
            </a:r>
            <a:endParaRPr lang="ru-RU" sz="3200" b="1">
              <a:latin typeface="Arial" charset="0"/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33375"/>
            <a:ext cx="7793037" cy="13430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Трёхфазовая структура урока: 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2060575"/>
            <a:ext cx="7673975" cy="4114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Вызов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40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Осмысление (реализация)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40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Рефлексия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715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Вызов 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1571625" y="1500188"/>
            <a:ext cx="7572375" cy="5357812"/>
          </a:xfrm>
        </p:spPr>
        <p:txBody>
          <a:bodyPr/>
          <a:lstStyle/>
          <a:p>
            <a:r>
              <a:rPr lang="ru-RU" b="1" smtClean="0"/>
              <a:t>Актуализация опыта и предыдущих знаний обучаемых. </a:t>
            </a:r>
          </a:p>
          <a:p>
            <a:r>
              <a:rPr lang="ru-RU" b="1" smtClean="0"/>
              <a:t>Активизация деятельности учащихся.  </a:t>
            </a:r>
          </a:p>
          <a:p>
            <a:r>
              <a:rPr lang="ru-RU" b="1" smtClean="0"/>
              <a:t>Формирование мотивации на учебную деятельность. </a:t>
            </a:r>
          </a:p>
          <a:p>
            <a:r>
              <a:rPr lang="ru-RU" b="1" smtClean="0">
                <a:solidFill>
                  <a:srgbClr val="333300"/>
                </a:solidFill>
              </a:rPr>
              <a:t>Постановка обучаемыми индивидуальных целей в учебной деятельности.</a:t>
            </a:r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0" y="857250"/>
            <a:ext cx="157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Цели</a:t>
            </a:r>
            <a:r>
              <a:rPr lang="ru-RU" sz="3600" b="1" dirty="0">
                <a:solidFill>
                  <a:srgbClr val="990033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715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Вызов 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2339975" y="1571625"/>
            <a:ext cx="6804025" cy="52863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/>
              <a:t>«Мозговой штурм» 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/>
              <a:t>Прогнозирование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/>
              <a:t>Альтернативный тест (правильные или неправильные высказывания) 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/>
              <a:t>Формулировка вопросов, ответы на которые нужно найти в тексте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Корзина идей</a:t>
            </a:r>
            <a:endParaRPr lang="ru-RU" sz="2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/>
              <a:t>Кластер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/>
              <a:t>Таблица «З–Х–У» 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0" y="1428750"/>
            <a:ext cx="22891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Приемы:</a:t>
            </a:r>
            <a:endParaRPr lang="ru-RU" sz="3600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Осмысление (реализация) 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>
          <a:xfrm>
            <a:off x="1547813" y="2017713"/>
            <a:ext cx="7596187" cy="4840287"/>
          </a:xfrm>
        </p:spPr>
        <p:txBody>
          <a:bodyPr/>
          <a:lstStyle/>
          <a:p>
            <a:r>
              <a:rPr lang="ru-RU" sz="2800" b="1" smtClean="0"/>
              <a:t>Получение обучаемыми нового знания. </a:t>
            </a:r>
          </a:p>
          <a:p>
            <a:r>
              <a:rPr lang="ru-RU" sz="2800" b="1" smtClean="0"/>
              <a:t>Формирование понимания и систематизация знаний, соотнесение уже известного с новым.  </a:t>
            </a:r>
          </a:p>
          <a:p>
            <a:r>
              <a:rPr lang="ru-RU" sz="2800" b="1" smtClean="0"/>
              <a:t>Освоение способа работы с информацией.  </a:t>
            </a:r>
          </a:p>
          <a:p>
            <a:r>
              <a:rPr lang="ru-RU" sz="2800" b="1" smtClean="0"/>
              <a:t>Поддержка целей, поставленных на стадии Вызова.</a:t>
            </a:r>
            <a:r>
              <a:rPr lang="ru-RU" sz="2800" smtClean="0"/>
              <a:t> </a:t>
            </a:r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0" y="1357313"/>
            <a:ext cx="157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Цели</a:t>
            </a:r>
            <a:r>
              <a:rPr lang="ru-RU" sz="3600" b="1" dirty="0">
                <a:solidFill>
                  <a:srgbClr val="990033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</TotalTime>
  <Words>1589</Words>
  <Application>Microsoft Office PowerPoint</Application>
  <PresentationFormat>Экран (4:3)</PresentationFormat>
  <Paragraphs>246</Paragraphs>
  <Slides>31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Слайд 1</vt:lpstr>
      <vt:lpstr>Слайд 2</vt:lpstr>
      <vt:lpstr>Слайд 3</vt:lpstr>
      <vt:lpstr>Критически мыслящий человек задает вопросы: </vt:lpstr>
      <vt:lpstr>Слайд 5</vt:lpstr>
      <vt:lpstr>Трёхфазовая структура урока:  </vt:lpstr>
      <vt:lpstr>Вызов </vt:lpstr>
      <vt:lpstr>Вызов </vt:lpstr>
      <vt:lpstr>Осмысление (реализация) </vt:lpstr>
      <vt:lpstr>Осмысление (реализация)</vt:lpstr>
      <vt:lpstr>Рефлексия </vt:lpstr>
      <vt:lpstr>Рефлексия </vt:lpstr>
      <vt:lpstr>Слайд 13</vt:lpstr>
      <vt:lpstr>Приемы ТКРМ:</vt:lpstr>
      <vt:lpstr>Слайд 15</vt:lpstr>
      <vt:lpstr>Приемы ТКРМ:</vt:lpstr>
      <vt:lpstr>Пример:</vt:lpstr>
      <vt:lpstr>Приемы ТКРМ:</vt:lpstr>
      <vt:lpstr>Слайд 19</vt:lpstr>
      <vt:lpstr>Приемы ТКРМ: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Приемы ТКРМ: Синквейн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Критического Мышления через Чтение и Письмо</dc:title>
  <dc:creator>Alina</dc:creator>
  <cp:lastModifiedBy>Admin</cp:lastModifiedBy>
  <cp:revision>54</cp:revision>
  <dcterms:created xsi:type="dcterms:W3CDTF">2006-12-05T10:36:56Z</dcterms:created>
  <dcterms:modified xsi:type="dcterms:W3CDTF">2021-04-25T13:02:14Z</dcterms:modified>
</cp:coreProperties>
</file>