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2059B-5FA5-46A1-A3F9-98E27F697E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28991-A843-47E7-8132-2D03AF5E01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B49BF-BC0F-4AFE-9EB7-EC3174FEE5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9183E-5C5B-4B69-A8CE-A9970D3767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5CC90D-8A20-4B1B-8CF2-F4FDAE715FE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7866A-3613-41C8-BD26-0A9BDC6F2A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EFD05-320A-4B6C-9512-FE76F25E9C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27973-CFDA-43CE-B394-6B1ECE6969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E8D40-C79F-4DDC-A562-A5978B26E3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B73D2-3225-4A41-BECB-16BDDC97EB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018D4-9906-4B65-883B-6AB26F3B12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D7010F-1503-4325-9186-65ED8EDCC41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188913"/>
            <a:ext cx="2857500" cy="409575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331913" y="3141663"/>
            <a:ext cx="7343775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/>
              <a:t>В гостях у Хоттабыча </a:t>
            </a:r>
          </a:p>
        </p:txBody>
      </p:sp>
      <p:pic>
        <p:nvPicPr>
          <p:cNvPr id="2056" name="Picture 8" descr="0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88913"/>
            <a:ext cx="1343025" cy="1076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Математический диктант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116013" y="1773238"/>
            <a:ext cx="67691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Запишите число цифрами:</a:t>
            </a:r>
          </a:p>
          <a:p>
            <a:r>
              <a:rPr lang="ru-RU" sz="2400"/>
              <a:t>а)сто два миллиона двести тридцать тысяч семьдесят три;</a:t>
            </a:r>
          </a:p>
          <a:p>
            <a:r>
              <a:rPr lang="ru-RU" sz="2400"/>
              <a:t>б)пятьсот девять миллиардов двести сорок тысяч пятьсот;</a:t>
            </a:r>
          </a:p>
          <a:p>
            <a:r>
              <a:rPr lang="ru-RU" sz="2400"/>
              <a:t>в)сорок восемь триллионов сорок четыре миллиарда восемьсот</a:t>
            </a:r>
            <a:br>
              <a:rPr lang="ru-RU" sz="2400"/>
            </a:br>
            <a:r>
              <a:rPr lang="ru-RU" sz="2400"/>
              <a:t>семьдесят пять миллионов;</a:t>
            </a:r>
          </a:p>
          <a:p>
            <a:r>
              <a:rPr lang="ru-RU" sz="2400"/>
              <a:t>г)четыреста два триллиона четыреста два миллиарда четыреста два миллиона четыреста две тысячи четыреста два.</a:t>
            </a:r>
          </a:p>
        </p:txBody>
      </p:sp>
      <p:pic>
        <p:nvPicPr>
          <p:cNvPr id="11269" name="Picture 5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5084763"/>
            <a:ext cx="1473200" cy="151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Итоги урока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331913" y="1773238"/>
            <a:ext cx="54006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а)Каково наибольшее трёхзначное число?</a:t>
            </a:r>
          </a:p>
          <a:p>
            <a:r>
              <a:rPr lang="ru-RU" sz="2400"/>
              <a:t>б)Назовите наименьшее семизначное число;</a:t>
            </a:r>
          </a:p>
          <a:p>
            <a:r>
              <a:rPr lang="ru-RU" sz="2400"/>
              <a:t>в)Сколько двузначных чисел, в которых используется цифры 3 1 7?</a:t>
            </a:r>
          </a:p>
        </p:txBody>
      </p:sp>
      <p:pic>
        <p:nvPicPr>
          <p:cNvPr id="12293" name="Picture 5" descr="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188913"/>
            <a:ext cx="2481262" cy="2295525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Итоги урока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258888" y="1484313"/>
            <a:ext cx="74168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г)Запишите все трёхзначные числа с помощью цифр 2,5,0. Что в этих записях означает цифра 2?</a:t>
            </a:r>
          </a:p>
          <a:p>
            <a:r>
              <a:rPr lang="ru-RU" sz="2400"/>
              <a:t>д)Что означается цифра 4 в записях чисел: 14; 423; 145; 4 006; 43 731; 4 040 400; </a:t>
            </a:r>
          </a:p>
          <a:p>
            <a:r>
              <a:rPr lang="ru-RU" sz="2400"/>
              <a:t>400 040 400 040; 40 004 004 004?</a:t>
            </a:r>
          </a:p>
          <a:p>
            <a:r>
              <a:rPr lang="ru-RU" sz="2400"/>
              <a:t>е)Прочитайте числа:</a:t>
            </a:r>
          </a:p>
          <a:p>
            <a:r>
              <a:rPr lang="ru-RU" sz="2400"/>
              <a:t>70 007 070 707; 52 052 052 052 052; 6 006 006; </a:t>
            </a:r>
          </a:p>
          <a:p>
            <a:r>
              <a:rPr lang="ru-RU" sz="2400"/>
              <a:t>310 310 310 310. </a:t>
            </a:r>
          </a:p>
        </p:txBody>
      </p:sp>
      <p:pic>
        <p:nvPicPr>
          <p:cNvPr id="13317" name="Picture 5" descr="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4149725"/>
            <a:ext cx="2481263" cy="2295525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Цель урока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60575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dirty="0"/>
              <a:t>   Обобщить знания о натуральных числах, десятичной записи чисел, о классах и разрядах; развивать умения и навыки чтения и записи натуральных чисел, умение разбивать на классы, называть количество единиц, десятков и сотен каждого класса; развивать внимание, умение выделять главное, прививать интерес к предмету, воспитывать дружеские отношения между детьми и готовность прийти на помощь. </a:t>
            </a:r>
          </a:p>
        </p:txBody>
      </p:sp>
      <p:pic>
        <p:nvPicPr>
          <p:cNvPr id="3076" name="Picture 4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950" y="260350"/>
            <a:ext cx="1706563" cy="187325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60350"/>
            <a:ext cx="8229600" cy="1143000"/>
          </a:xfrm>
        </p:spPr>
        <p:txBody>
          <a:bodyPr/>
          <a:lstStyle/>
          <a:p>
            <a:r>
              <a:rPr lang="ru-RU"/>
              <a:t>Нам письмо от Хоттабыча!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258888" y="1412875"/>
            <a:ext cx="763428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2400"/>
              <a:t>а)	Как число 1 000 записать тремя десятками; семью единицами?</a:t>
            </a:r>
            <a:br>
              <a:rPr lang="ru-RU" sz="2400"/>
            </a:br>
            <a:r>
              <a:rPr lang="ru-RU" sz="2400"/>
              <a:t/>
            </a:r>
            <a:br>
              <a:rPr lang="ru-RU" sz="2400"/>
            </a:br>
            <a:endParaRPr lang="ru-RU" sz="240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258888" y="3429000"/>
            <a:ext cx="7634287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2400"/>
              <a:t>б)	Вычислить: 25 690 + 24 310;   100 000 - 99 999; 207 </a:t>
            </a:r>
            <a:r>
              <a:rPr lang="ru-RU" sz="2400">
                <a:sym typeface="Symbol" pitchFamily="18" charset="2"/>
              </a:rPr>
              <a:t></a:t>
            </a:r>
            <a:r>
              <a:rPr lang="ru-RU" sz="2400"/>
              <a:t> 9;   14 350:7.</a:t>
            </a:r>
            <a:br>
              <a:rPr lang="ru-RU" sz="2400"/>
            </a:br>
            <a:endParaRPr lang="ru-RU" sz="240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403350" y="2565400"/>
            <a:ext cx="727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(10 </a:t>
            </a:r>
            <a:r>
              <a:rPr lang="ru-RU" sz="2400">
                <a:sym typeface="Symbol" pitchFamily="18" charset="2"/>
              </a:rPr>
              <a:t></a:t>
            </a:r>
            <a:r>
              <a:rPr lang="ru-RU" sz="2400"/>
              <a:t> 10 </a:t>
            </a:r>
            <a:r>
              <a:rPr lang="ru-RU" sz="2400">
                <a:sym typeface="Symbol" pitchFamily="18" charset="2"/>
              </a:rPr>
              <a:t></a:t>
            </a:r>
            <a:r>
              <a:rPr lang="ru-RU" sz="2400"/>
              <a:t> 10;  1 111 – 111). 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331913" y="4581525"/>
            <a:ext cx="7272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(50000;  1;  1863;  2050). </a:t>
            </a:r>
          </a:p>
        </p:txBody>
      </p:sp>
      <p:pic>
        <p:nvPicPr>
          <p:cNvPr id="4106" name="Picture 10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4508500"/>
            <a:ext cx="2879725" cy="21082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Объявление на стене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58888" y="1773238"/>
            <a:ext cx="75612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«Прежде чем переступить порог этого дома, скажи, сколько кроликов и фазанов у хозяина, если всего ног – 104, голов – 37. У фазана 2 ноги, кролик имеет 4 ноги. Если не решите задачу, не открывайте дверей, иначе столкнётесь с большими неприятностями». 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067175" y="4365625"/>
            <a:ext cx="4826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если бы все кролики были фазанами, то ног было бы: 37 </a:t>
            </a:r>
            <a:r>
              <a:rPr lang="ru-RU" sz="2000">
                <a:sym typeface="Symbol" pitchFamily="18" charset="2"/>
              </a:rPr>
              <a:t></a:t>
            </a:r>
            <a:r>
              <a:rPr lang="ru-RU" sz="2000"/>
              <a:t> 2 = 74, а их 104, на 30 больше. Почему? Потому что кролик имеет на 2 ноги больше. Поэтому: 30 : 2 = 15 (кроликов) и 37 - 15 = 22 фазана.</a:t>
            </a:r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258888" y="4076700"/>
            <a:ext cx="7561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5127" name="Picture 7" descr="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4221163"/>
            <a:ext cx="2263775" cy="2354262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</p:pic>
      <p:pic>
        <p:nvPicPr>
          <p:cNvPr id="5128" name="Picture 8" descr="0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188" y="260350"/>
            <a:ext cx="1343025" cy="1076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 descr="папиру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260350"/>
            <a:ext cx="7634287" cy="6059488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Испорченные папирусы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484438" y="1557338"/>
            <a:ext cx="15128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   2 * 2  *</a:t>
            </a:r>
          </a:p>
          <a:p>
            <a:r>
              <a:rPr lang="ru-RU" sz="2400"/>
              <a:t>+ </a:t>
            </a:r>
            <a:r>
              <a:rPr lang="ru-RU" sz="2400" u="sng"/>
              <a:t>* 5 4 7</a:t>
            </a:r>
            <a:endParaRPr lang="ru-RU" sz="2400"/>
          </a:p>
          <a:p>
            <a:r>
              <a:rPr lang="ru-RU" sz="2400"/>
              <a:t>  5 1 *  5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716463" y="1557338"/>
            <a:ext cx="1439862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   * 6 * 6 </a:t>
            </a:r>
          </a:p>
          <a:p>
            <a:r>
              <a:rPr lang="ru-RU" sz="2400"/>
              <a:t>– </a:t>
            </a:r>
            <a:r>
              <a:rPr lang="ru-RU" sz="2400" u="sng"/>
              <a:t>4 * 4  *</a:t>
            </a:r>
            <a:endParaRPr lang="ru-RU" sz="2400"/>
          </a:p>
          <a:p>
            <a:r>
              <a:rPr lang="ru-RU" sz="2400"/>
              <a:t>   2 2 2 2</a:t>
            </a:r>
          </a:p>
          <a:p>
            <a:r>
              <a:rPr lang="ru-RU" sz="2400"/>
              <a:t/>
            </a:r>
            <a:br>
              <a:rPr lang="ru-RU" sz="2400"/>
            </a:br>
            <a:endParaRPr lang="ru-RU" sz="240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403350" y="3141663"/>
            <a:ext cx="4681538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(Ответы: 2 628 + 2 547 = 5 175; </a:t>
            </a:r>
          </a:p>
          <a:p>
            <a:pPr>
              <a:spcBef>
                <a:spcPct val="50000"/>
              </a:spcBef>
            </a:pPr>
            <a:r>
              <a:rPr lang="ru-RU" sz="2400"/>
              <a:t>               6 666 - 4 444 = 2 222)</a:t>
            </a:r>
          </a:p>
        </p:txBody>
      </p:sp>
      <p:pic>
        <p:nvPicPr>
          <p:cNvPr id="6152" name="Picture 8" descr="4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1725" y="4508500"/>
            <a:ext cx="11430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Загадка мудрой совы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1258888" y="1773238"/>
            <a:ext cx="7634287" cy="3816350"/>
            <a:chOff x="1428" y="7333"/>
            <a:chExt cx="9625" cy="5021"/>
          </a:xfrm>
        </p:grpSpPr>
        <p:sp>
          <p:nvSpPr>
            <p:cNvPr id="7173" name="AutoShape 5"/>
            <p:cNvSpPr>
              <a:spLocks noChangeArrowheads="1"/>
            </p:cNvSpPr>
            <p:nvPr/>
          </p:nvSpPr>
          <p:spPr bwMode="auto">
            <a:xfrm>
              <a:off x="1428" y="7333"/>
              <a:ext cx="1058" cy="45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ru-RU" sz="1200"/>
                <a:t>24 : 4</a:t>
              </a:r>
              <a:endParaRPr lang="ru-RU"/>
            </a:p>
          </p:txBody>
        </p:sp>
        <p:sp>
          <p:nvSpPr>
            <p:cNvPr id="7174" name="Oval 6"/>
            <p:cNvSpPr>
              <a:spLocks noChangeArrowheads="1"/>
            </p:cNvSpPr>
            <p:nvPr/>
          </p:nvSpPr>
          <p:spPr bwMode="auto">
            <a:xfrm>
              <a:off x="3481" y="7640"/>
              <a:ext cx="50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8</a:t>
              </a:r>
              <a:endParaRPr lang="ru-RU"/>
            </a:p>
          </p:txBody>
        </p:sp>
        <p:sp>
          <p:nvSpPr>
            <p:cNvPr id="7175" name="Oval 7"/>
            <p:cNvSpPr>
              <a:spLocks noChangeArrowheads="1"/>
            </p:cNvSpPr>
            <p:nvPr/>
          </p:nvSpPr>
          <p:spPr bwMode="auto">
            <a:xfrm>
              <a:off x="8359" y="8026"/>
              <a:ext cx="50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5</a:t>
              </a:r>
              <a:endParaRPr lang="ru-RU"/>
            </a:p>
          </p:txBody>
        </p:sp>
        <p:sp>
          <p:nvSpPr>
            <p:cNvPr id="7176" name="Oval 8"/>
            <p:cNvSpPr>
              <a:spLocks noChangeArrowheads="1"/>
            </p:cNvSpPr>
            <p:nvPr/>
          </p:nvSpPr>
          <p:spPr bwMode="auto">
            <a:xfrm>
              <a:off x="8766" y="9170"/>
              <a:ext cx="50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7</a:t>
              </a:r>
              <a:endParaRPr lang="ru-RU"/>
            </a:p>
          </p:txBody>
        </p:sp>
        <p:sp>
          <p:nvSpPr>
            <p:cNvPr id="7177" name="Oval 9"/>
            <p:cNvSpPr>
              <a:spLocks noChangeArrowheads="1"/>
            </p:cNvSpPr>
            <p:nvPr/>
          </p:nvSpPr>
          <p:spPr bwMode="auto">
            <a:xfrm>
              <a:off x="8247" y="10134"/>
              <a:ext cx="815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28</a:t>
              </a:r>
              <a:endParaRPr lang="ru-RU"/>
            </a:p>
          </p:txBody>
        </p:sp>
        <p:sp>
          <p:nvSpPr>
            <p:cNvPr id="7178" name="Oval 10"/>
            <p:cNvSpPr>
              <a:spLocks noChangeArrowheads="1"/>
            </p:cNvSpPr>
            <p:nvPr/>
          </p:nvSpPr>
          <p:spPr bwMode="auto">
            <a:xfrm>
              <a:off x="8140" y="10892"/>
              <a:ext cx="802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30</a:t>
              </a:r>
              <a:endParaRPr lang="ru-RU"/>
            </a:p>
          </p:txBody>
        </p:sp>
        <p:sp>
          <p:nvSpPr>
            <p:cNvPr id="7179" name="Oval 11"/>
            <p:cNvSpPr>
              <a:spLocks noChangeArrowheads="1"/>
            </p:cNvSpPr>
            <p:nvPr/>
          </p:nvSpPr>
          <p:spPr bwMode="auto">
            <a:xfrm>
              <a:off x="7930" y="11741"/>
              <a:ext cx="77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35</a:t>
              </a:r>
              <a:endParaRPr lang="ru-RU"/>
            </a:p>
          </p:txBody>
        </p:sp>
        <p:sp>
          <p:nvSpPr>
            <p:cNvPr id="7180" name="Oval 12"/>
            <p:cNvSpPr>
              <a:spLocks noChangeArrowheads="1"/>
            </p:cNvSpPr>
            <p:nvPr/>
          </p:nvSpPr>
          <p:spPr bwMode="auto">
            <a:xfrm>
              <a:off x="5946" y="11831"/>
              <a:ext cx="737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11</a:t>
              </a:r>
              <a:endParaRPr lang="ru-RU"/>
            </a:p>
          </p:txBody>
        </p:sp>
        <p:sp>
          <p:nvSpPr>
            <p:cNvPr id="7181" name="Oval 13"/>
            <p:cNvSpPr>
              <a:spLocks noChangeArrowheads="1"/>
            </p:cNvSpPr>
            <p:nvPr/>
          </p:nvSpPr>
          <p:spPr bwMode="auto">
            <a:xfrm>
              <a:off x="6379" y="8989"/>
              <a:ext cx="50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4</a:t>
              </a:r>
              <a:endParaRPr lang="ru-RU"/>
            </a:p>
          </p:txBody>
        </p:sp>
        <p:sp>
          <p:nvSpPr>
            <p:cNvPr id="7182" name="Oval 14"/>
            <p:cNvSpPr>
              <a:spLocks noChangeArrowheads="1"/>
            </p:cNvSpPr>
            <p:nvPr/>
          </p:nvSpPr>
          <p:spPr bwMode="auto">
            <a:xfrm>
              <a:off x="6027" y="10005"/>
              <a:ext cx="50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5</a:t>
              </a:r>
              <a:endParaRPr lang="ru-RU"/>
            </a:p>
          </p:txBody>
        </p:sp>
        <p:sp>
          <p:nvSpPr>
            <p:cNvPr id="7183" name="Oval 15"/>
            <p:cNvSpPr>
              <a:spLocks noChangeArrowheads="1"/>
            </p:cNvSpPr>
            <p:nvPr/>
          </p:nvSpPr>
          <p:spPr bwMode="auto">
            <a:xfrm>
              <a:off x="4505" y="10429"/>
              <a:ext cx="50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3</a:t>
              </a:r>
              <a:endParaRPr lang="ru-RU"/>
            </a:p>
          </p:txBody>
        </p:sp>
        <p:sp>
          <p:nvSpPr>
            <p:cNvPr id="7184" name="Oval 16"/>
            <p:cNvSpPr>
              <a:spLocks noChangeArrowheads="1"/>
            </p:cNvSpPr>
            <p:nvPr/>
          </p:nvSpPr>
          <p:spPr bwMode="auto">
            <a:xfrm>
              <a:off x="3897" y="11818"/>
              <a:ext cx="50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2</a:t>
              </a:r>
              <a:endParaRPr lang="ru-RU"/>
            </a:p>
          </p:txBody>
        </p:sp>
        <p:sp>
          <p:nvSpPr>
            <p:cNvPr id="7185" name="Oval 17"/>
            <p:cNvSpPr>
              <a:spLocks noChangeArrowheads="1"/>
            </p:cNvSpPr>
            <p:nvPr/>
          </p:nvSpPr>
          <p:spPr bwMode="auto">
            <a:xfrm>
              <a:off x="3495" y="9170"/>
              <a:ext cx="77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15</a:t>
              </a:r>
              <a:endParaRPr lang="ru-RU"/>
            </a:p>
          </p:txBody>
        </p:sp>
        <p:sp>
          <p:nvSpPr>
            <p:cNvPr id="7186" name="Oval 18"/>
            <p:cNvSpPr>
              <a:spLocks noChangeArrowheads="1"/>
            </p:cNvSpPr>
            <p:nvPr/>
          </p:nvSpPr>
          <p:spPr bwMode="auto">
            <a:xfrm>
              <a:off x="2153" y="10275"/>
              <a:ext cx="852" cy="536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14</a:t>
              </a:r>
              <a:endParaRPr lang="ru-RU"/>
            </a:p>
          </p:txBody>
        </p:sp>
        <p:sp>
          <p:nvSpPr>
            <p:cNvPr id="7187" name="Oval 19"/>
            <p:cNvSpPr>
              <a:spLocks noChangeArrowheads="1"/>
            </p:cNvSpPr>
            <p:nvPr/>
          </p:nvSpPr>
          <p:spPr bwMode="auto">
            <a:xfrm>
              <a:off x="1647" y="8424"/>
              <a:ext cx="50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6</a:t>
              </a:r>
              <a:endParaRPr lang="ru-RU"/>
            </a:p>
          </p:txBody>
        </p:sp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3574" y="8460"/>
              <a:ext cx="823" cy="48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+ 7</a:t>
              </a:r>
              <a:endParaRPr lang="ru-RU"/>
            </a:p>
          </p:txBody>
        </p:sp>
        <p:sp>
          <p:nvSpPr>
            <p:cNvPr id="7189" name="Text Box 21"/>
            <p:cNvSpPr txBox="1">
              <a:spLocks noChangeArrowheads="1"/>
            </p:cNvSpPr>
            <p:nvPr/>
          </p:nvSpPr>
          <p:spPr bwMode="auto">
            <a:xfrm>
              <a:off x="7046" y="8199"/>
              <a:ext cx="823" cy="48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:2</a:t>
              </a:r>
              <a:endParaRPr lang="ru-RU"/>
            </a:p>
          </p:txBody>
        </p:sp>
        <p:sp>
          <p:nvSpPr>
            <p:cNvPr id="7190" name="Text Box 22"/>
            <p:cNvSpPr txBox="1">
              <a:spLocks noChangeArrowheads="1"/>
            </p:cNvSpPr>
            <p:nvPr/>
          </p:nvSpPr>
          <p:spPr bwMode="auto">
            <a:xfrm>
              <a:off x="6759" y="10831"/>
              <a:ext cx="823" cy="48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х 6</a:t>
              </a:r>
              <a:endParaRPr lang="ru-RU"/>
            </a:p>
          </p:txBody>
        </p:sp>
        <p:sp>
          <p:nvSpPr>
            <p:cNvPr id="7191" name="Text Box 23"/>
            <p:cNvSpPr txBox="1">
              <a:spLocks noChangeArrowheads="1"/>
            </p:cNvSpPr>
            <p:nvPr/>
          </p:nvSpPr>
          <p:spPr bwMode="auto">
            <a:xfrm>
              <a:off x="5212" y="11084"/>
              <a:ext cx="823" cy="48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+ 8</a:t>
              </a:r>
              <a:endParaRPr lang="ru-RU"/>
            </a:p>
          </p:txBody>
        </p:sp>
        <p:sp>
          <p:nvSpPr>
            <p:cNvPr id="7192" name="Text Box 24"/>
            <p:cNvSpPr txBox="1">
              <a:spLocks noChangeArrowheads="1"/>
            </p:cNvSpPr>
            <p:nvPr/>
          </p:nvSpPr>
          <p:spPr bwMode="auto">
            <a:xfrm>
              <a:off x="4911" y="9408"/>
              <a:ext cx="823" cy="48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: 3</a:t>
              </a:r>
              <a:endParaRPr lang="ru-RU"/>
            </a:p>
          </p:txBody>
        </p:sp>
        <p:sp>
          <p:nvSpPr>
            <p:cNvPr id="7193" name="Text Box 25"/>
            <p:cNvSpPr txBox="1">
              <a:spLocks noChangeArrowheads="1"/>
            </p:cNvSpPr>
            <p:nvPr/>
          </p:nvSpPr>
          <p:spPr bwMode="auto">
            <a:xfrm>
              <a:off x="3222" y="10857"/>
              <a:ext cx="823" cy="48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: 7</a:t>
              </a:r>
              <a:endParaRPr lang="ru-RU"/>
            </a:p>
          </p:txBody>
        </p:sp>
        <p:sp>
          <p:nvSpPr>
            <p:cNvPr id="7194" name="Text Box 26"/>
            <p:cNvSpPr txBox="1">
              <a:spLocks noChangeArrowheads="1"/>
            </p:cNvSpPr>
            <p:nvPr/>
          </p:nvSpPr>
          <p:spPr bwMode="auto">
            <a:xfrm>
              <a:off x="1612" y="9322"/>
              <a:ext cx="823" cy="48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+ 9</a:t>
              </a:r>
              <a:endParaRPr lang="ru-RU"/>
            </a:p>
          </p:txBody>
        </p:sp>
        <p:sp>
          <p:nvSpPr>
            <p:cNvPr id="7195" name="Line 27"/>
            <p:cNvSpPr>
              <a:spLocks noChangeShapeType="1"/>
            </p:cNvSpPr>
            <p:nvPr/>
          </p:nvSpPr>
          <p:spPr bwMode="auto">
            <a:xfrm>
              <a:off x="2469" y="7547"/>
              <a:ext cx="1041" cy="28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6" name="Line 28"/>
            <p:cNvSpPr>
              <a:spLocks noChangeShapeType="1"/>
            </p:cNvSpPr>
            <p:nvPr/>
          </p:nvSpPr>
          <p:spPr bwMode="auto">
            <a:xfrm>
              <a:off x="1916" y="7869"/>
              <a:ext cx="0" cy="5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7" name="Line 29"/>
            <p:cNvSpPr>
              <a:spLocks noChangeShapeType="1"/>
            </p:cNvSpPr>
            <p:nvPr/>
          </p:nvSpPr>
          <p:spPr bwMode="auto">
            <a:xfrm>
              <a:off x="1877" y="8961"/>
              <a:ext cx="77" cy="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8" name="Line 30"/>
            <p:cNvSpPr>
              <a:spLocks noChangeShapeType="1"/>
            </p:cNvSpPr>
            <p:nvPr/>
          </p:nvSpPr>
          <p:spPr bwMode="auto">
            <a:xfrm>
              <a:off x="2250" y="9849"/>
              <a:ext cx="116" cy="4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9" name="Line 31"/>
            <p:cNvSpPr>
              <a:spLocks noChangeShapeType="1"/>
            </p:cNvSpPr>
            <p:nvPr/>
          </p:nvSpPr>
          <p:spPr bwMode="auto">
            <a:xfrm flipV="1">
              <a:off x="2494" y="9450"/>
              <a:ext cx="1042" cy="1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0" name="Line 32"/>
            <p:cNvSpPr>
              <a:spLocks noChangeShapeType="1"/>
            </p:cNvSpPr>
            <p:nvPr/>
          </p:nvSpPr>
          <p:spPr bwMode="auto">
            <a:xfrm>
              <a:off x="3896" y="8113"/>
              <a:ext cx="51" cy="3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1" name="Oval 33"/>
            <p:cNvSpPr>
              <a:spLocks noChangeArrowheads="1"/>
            </p:cNvSpPr>
            <p:nvPr/>
          </p:nvSpPr>
          <p:spPr bwMode="auto">
            <a:xfrm>
              <a:off x="4816" y="8780"/>
              <a:ext cx="77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14</a:t>
              </a:r>
              <a:endParaRPr lang="ru-RU"/>
            </a:p>
          </p:txBody>
        </p:sp>
        <p:sp>
          <p:nvSpPr>
            <p:cNvPr id="7202" name="Oval 34"/>
            <p:cNvSpPr>
              <a:spLocks noChangeArrowheads="1"/>
            </p:cNvSpPr>
            <p:nvPr/>
          </p:nvSpPr>
          <p:spPr bwMode="auto">
            <a:xfrm>
              <a:off x="4695" y="7644"/>
              <a:ext cx="776" cy="52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15</a:t>
              </a:r>
              <a:endParaRPr lang="ru-RU"/>
            </a:p>
          </p:txBody>
        </p:sp>
        <p:sp>
          <p:nvSpPr>
            <p:cNvPr id="7203" name="Line 35"/>
            <p:cNvSpPr>
              <a:spLocks noChangeShapeType="1"/>
            </p:cNvSpPr>
            <p:nvPr/>
          </p:nvSpPr>
          <p:spPr bwMode="auto">
            <a:xfrm flipV="1">
              <a:off x="4333" y="8061"/>
              <a:ext cx="45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4" name="Line 36"/>
            <p:cNvSpPr>
              <a:spLocks noChangeShapeType="1"/>
            </p:cNvSpPr>
            <p:nvPr/>
          </p:nvSpPr>
          <p:spPr bwMode="auto">
            <a:xfrm>
              <a:off x="4384" y="8679"/>
              <a:ext cx="425" cy="2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5" name="Line 37"/>
            <p:cNvSpPr>
              <a:spLocks noChangeShapeType="1"/>
            </p:cNvSpPr>
            <p:nvPr/>
          </p:nvSpPr>
          <p:spPr bwMode="auto">
            <a:xfrm flipV="1">
              <a:off x="5657" y="8576"/>
              <a:ext cx="1363" cy="4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6" name="Text Box 38"/>
            <p:cNvSpPr txBox="1">
              <a:spLocks noChangeArrowheads="1"/>
            </p:cNvSpPr>
            <p:nvPr/>
          </p:nvSpPr>
          <p:spPr bwMode="auto">
            <a:xfrm>
              <a:off x="5845" y="7551"/>
              <a:ext cx="823" cy="48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: 3</a:t>
              </a:r>
              <a:endParaRPr lang="ru-RU"/>
            </a:p>
          </p:txBody>
        </p:sp>
        <p:sp>
          <p:nvSpPr>
            <p:cNvPr id="7207" name="Line 39"/>
            <p:cNvSpPr>
              <a:spLocks noChangeShapeType="1"/>
            </p:cNvSpPr>
            <p:nvPr/>
          </p:nvSpPr>
          <p:spPr bwMode="auto">
            <a:xfrm flipV="1">
              <a:off x="5464" y="7830"/>
              <a:ext cx="373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8" name="Line 40"/>
            <p:cNvSpPr>
              <a:spLocks noChangeShapeType="1"/>
            </p:cNvSpPr>
            <p:nvPr/>
          </p:nvSpPr>
          <p:spPr bwMode="auto">
            <a:xfrm>
              <a:off x="6711" y="7766"/>
              <a:ext cx="1633" cy="4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9" name="Line 41"/>
            <p:cNvSpPr>
              <a:spLocks noChangeShapeType="1"/>
            </p:cNvSpPr>
            <p:nvPr/>
          </p:nvSpPr>
          <p:spPr bwMode="auto">
            <a:xfrm>
              <a:off x="7881" y="8434"/>
              <a:ext cx="913" cy="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0" name="Line 42"/>
            <p:cNvSpPr>
              <a:spLocks noChangeShapeType="1"/>
            </p:cNvSpPr>
            <p:nvPr/>
          </p:nvSpPr>
          <p:spPr bwMode="auto">
            <a:xfrm>
              <a:off x="4269" y="9437"/>
              <a:ext cx="642" cy="2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5773" y="9347"/>
              <a:ext cx="630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2" name="Line 44"/>
            <p:cNvSpPr>
              <a:spLocks noChangeShapeType="1"/>
            </p:cNvSpPr>
            <p:nvPr/>
          </p:nvSpPr>
          <p:spPr bwMode="auto">
            <a:xfrm>
              <a:off x="5721" y="9759"/>
              <a:ext cx="386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3" name="Line 45"/>
            <p:cNvSpPr>
              <a:spLocks noChangeShapeType="1"/>
            </p:cNvSpPr>
            <p:nvPr/>
          </p:nvSpPr>
          <p:spPr bwMode="auto">
            <a:xfrm>
              <a:off x="6390" y="10504"/>
              <a:ext cx="347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4" name="Line 46"/>
            <p:cNvSpPr>
              <a:spLocks noChangeShapeType="1"/>
            </p:cNvSpPr>
            <p:nvPr/>
          </p:nvSpPr>
          <p:spPr bwMode="auto">
            <a:xfrm>
              <a:off x="6789" y="9463"/>
              <a:ext cx="270" cy="13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5" name="Line 47"/>
            <p:cNvSpPr>
              <a:spLocks noChangeShapeType="1"/>
            </p:cNvSpPr>
            <p:nvPr/>
          </p:nvSpPr>
          <p:spPr bwMode="auto">
            <a:xfrm>
              <a:off x="7586" y="11031"/>
              <a:ext cx="604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6" name="Line 48"/>
            <p:cNvSpPr>
              <a:spLocks noChangeShapeType="1"/>
            </p:cNvSpPr>
            <p:nvPr/>
          </p:nvSpPr>
          <p:spPr bwMode="auto">
            <a:xfrm>
              <a:off x="7457" y="11314"/>
              <a:ext cx="502" cy="5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7" name="Line 49"/>
            <p:cNvSpPr>
              <a:spLocks noChangeShapeType="1"/>
            </p:cNvSpPr>
            <p:nvPr/>
          </p:nvSpPr>
          <p:spPr bwMode="auto">
            <a:xfrm flipH="1">
              <a:off x="8730" y="9681"/>
              <a:ext cx="180" cy="4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8" name="Line 50"/>
            <p:cNvSpPr>
              <a:spLocks noChangeShapeType="1"/>
            </p:cNvSpPr>
            <p:nvPr/>
          </p:nvSpPr>
          <p:spPr bwMode="auto">
            <a:xfrm>
              <a:off x="9051" y="10376"/>
              <a:ext cx="11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9" name="Line 51"/>
            <p:cNvSpPr>
              <a:spLocks noChangeShapeType="1"/>
            </p:cNvSpPr>
            <p:nvPr/>
          </p:nvSpPr>
          <p:spPr bwMode="auto">
            <a:xfrm>
              <a:off x="2661" y="10813"/>
              <a:ext cx="528" cy="3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0" name="Line 52"/>
            <p:cNvSpPr>
              <a:spLocks noChangeShapeType="1"/>
            </p:cNvSpPr>
            <p:nvPr/>
          </p:nvSpPr>
          <p:spPr bwMode="auto">
            <a:xfrm flipV="1">
              <a:off x="4076" y="10761"/>
              <a:ext cx="411" cy="3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1" name="Line 53"/>
            <p:cNvSpPr>
              <a:spLocks noChangeShapeType="1"/>
            </p:cNvSpPr>
            <p:nvPr/>
          </p:nvSpPr>
          <p:spPr bwMode="auto">
            <a:xfrm>
              <a:off x="3536" y="11340"/>
              <a:ext cx="398" cy="5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2" name="Line 54"/>
            <p:cNvSpPr>
              <a:spLocks noChangeShapeType="1"/>
            </p:cNvSpPr>
            <p:nvPr/>
          </p:nvSpPr>
          <p:spPr bwMode="auto">
            <a:xfrm>
              <a:off x="5001" y="10671"/>
              <a:ext cx="489" cy="4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3" name="Line 55"/>
            <p:cNvSpPr>
              <a:spLocks noChangeShapeType="1"/>
            </p:cNvSpPr>
            <p:nvPr/>
          </p:nvSpPr>
          <p:spPr bwMode="auto">
            <a:xfrm flipV="1">
              <a:off x="4384" y="11597"/>
              <a:ext cx="1029" cy="4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4" name="Line 56"/>
            <p:cNvSpPr>
              <a:spLocks noChangeShapeType="1"/>
            </p:cNvSpPr>
            <p:nvPr/>
          </p:nvSpPr>
          <p:spPr bwMode="auto">
            <a:xfrm>
              <a:off x="5773" y="11571"/>
              <a:ext cx="296" cy="4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5" name="Line 57"/>
            <p:cNvSpPr>
              <a:spLocks noChangeShapeType="1"/>
            </p:cNvSpPr>
            <p:nvPr/>
          </p:nvSpPr>
          <p:spPr bwMode="auto">
            <a:xfrm flipV="1">
              <a:off x="6609" y="11327"/>
              <a:ext cx="488" cy="6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6" name="Line 58"/>
            <p:cNvSpPr>
              <a:spLocks noChangeShapeType="1"/>
            </p:cNvSpPr>
            <p:nvPr/>
          </p:nvSpPr>
          <p:spPr bwMode="auto">
            <a:xfrm flipV="1">
              <a:off x="8871" y="8267"/>
              <a:ext cx="1209" cy="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7" name="Line 59"/>
            <p:cNvSpPr>
              <a:spLocks noChangeShapeType="1"/>
            </p:cNvSpPr>
            <p:nvPr/>
          </p:nvSpPr>
          <p:spPr bwMode="auto">
            <a:xfrm>
              <a:off x="9296" y="9399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8" name="Line 60"/>
            <p:cNvSpPr>
              <a:spLocks noChangeShapeType="1"/>
            </p:cNvSpPr>
            <p:nvPr/>
          </p:nvSpPr>
          <p:spPr bwMode="auto">
            <a:xfrm>
              <a:off x="8936" y="11186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9" name="Line 61"/>
            <p:cNvSpPr>
              <a:spLocks noChangeShapeType="1"/>
            </p:cNvSpPr>
            <p:nvPr/>
          </p:nvSpPr>
          <p:spPr bwMode="auto">
            <a:xfrm>
              <a:off x="8730" y="11996"/>
              <a:ext cx="13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0" name="Text Box 62"/>
            <p:cNvSpPr txBox="1">
              <a:spLocks noChangeArrowheads="1"/>
            </p:cNvSpPr>
            <p:nvPr/>
          </p:nvSpPr>
          <p:spPr bwMode="auto">
            <a:xfrm>
              <a:off x="10028" y="11790"/>
              <a:ext cx="913" cy="4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b="1"/>
                <a:t>тупик</a:t>
              </a:r>
              <a:endParaRPr lang="ru-RU"/>
            </a:p>
          </p:txBody>
        </p:sp>
        <p:sp>
          <p:nvSpPr>
            <p:cNvPr id="7231" name="Text Box 63"/>
            <p:cNvSpPr txBox="1">
              <a:spLocks noChangeArrowheads="1"/>
            </p:cNvSpPr>
            <p:nvPr/>
          </p:nvSpPr>
          <p:spPr bwMode="auto">
            <a:xfrm>
              <a:off x="10140" y="10165"/>
              <a:ext cx="913" cy="4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b="1"/>
                <a:t>тупик</a:t>
              </a:r>
              <a:endParaRPr lang="ru-RU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9994" y="9209"/>
              <a:ext cx="913" cy="4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b="1"/>
                <a:t>тупик</a:t>
              </a:r>
              <a:endParaRPr lang="ru-RU"/>
            </a:p>
          </p:txBody>
        </p:sp>
        <p:sp>
          <p:nvSpPr>
            <p:cNvPr id="7233" name="Text Box 65"/>
            <p:cNvSpPr txBox="1">
              <a:spLocks noChangeArrowheads="1"/>
            </p:cNvSpPr>
            <p:nvPr/>
          </p:nvSpPr>
          <p:spPr bwMode="auto">
            <a:xfrm>
              <a:off x="10055" y="7984"/>
              <a:ext cx="913" cy="4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b="1"/>
                <a:t>тупик</a:t>
              </a:r>
              <a:endParaRPr lang="ru-RU"/>
            </a:p>
          </p:txBody>
        </p:sp>
        <p:sp>
          <p:nvSpPr>
            <p:cNvPr id="7234" name="Text Box 66"/>
            <p:cNvSpPr txBox="1">
              <a:spLocks noChangeArrowheads="1"/>
            </p:cNvSpPr>
            <p:nvPr/>
          </p:nvSpPr>
          <p:spPr bwMode="auto">
            <a:xfrm>
              <a:off x="10003" y="10967"/>
              <a:ext cx="913" cy="4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b="1"/>
                <a:t>выход</a:t>
              </a:r>
              <a:endParaRPr lang="ru-RU"/>
            </a:p>
          </p:txBody>
        </p:sp>
      </p:grpSp>
      <p:sp>
        <p:nvSpPr>
          <p:cNvPr id="7235" name="Rectangle 67"/>
          <p:cNvSpPr>
            <a:spLocks noChangeArrowheads="1"/>
          </p:cNvSpPr>
          <p:nvPr/>
        </p:nvSpPr>
        <p:spPr bwMode="auto">
          <a:xfrm>
            <a:off x="8027988" y="2133600"/>
            <a:ext cx="8651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7236" name="Rectangle 68"/>
          <p:cNvSpPr>
            <a:spLocks noChangeArrowheads="1"/>
          </p:cNvSpPr>
          <p:nvPr/>
        </p:nvSpPr>
        <p:spPr bwMode="auto">
          <a:xfrm>
            <a:off x="8027988" y="3068638"/>
            <a:ext cx="8651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7237" name="Rectangle 69"/>
          <p:cNvSpPr>
            <a:spLocks noChangeArrowheads="1"/>
          </p:cNvSpPr>
          <p:nvPr/>
        </p:nvSpPr>
        <p:spPr bwMode="auto">
          <a:xfrm>
            <a:off x="8027988" y="3789363"/>
            <a:ext cx="8651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7238" name="Rectangle 70"/>
          <p:cNvSpPr>
            <a:spLocks noChangeArrowheads="1"/>
          </p:cNvSpPr>
          <p:nvPr/>
        </p:nvSpPr>
        <p:spPr bwMode="auto">
          <a:xfrm>
            <a:off x="8027988" y="4437063"/>
            <a:ext cx="8651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4</a:t>
            </a:r>
          </a:p>
        </p:txBody>
      </p:sp>
      <p:sp>
        <p:nvSpPr>
          <p:cNvPr id="7239" name="Rectangle 71"/>
          <p:cNvSpPr>
            <a:spLocks noChangeArrowheads="1"/>
          </p:cNvSpPr>
          <p:nvPr/>
        </p:nvSpPr>
        <p:spPr bwMode="auto">
          <a:xfrm>
            <a:off x="8027988" y="5084763"/>
            <a:ext cx="8651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5</a:t>
            </a:r>
          </a:p>
        </p:txBody>
      </p:sp>
      <p:pic>
        <p:nvPicPr>
          <p:cNvPr id="7240" name="Picture 72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188913"/>
            <a:ext cx="1544638" cy="1584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7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35" grpId="0" animBg="1"/>
      <p:bldP spid="7236" grpId="0" animBg="1"/>
      <p:bldP spid="7237" grpId="0" animBg="1"/>
      <p:bldP spid="7238" grpId="0" animBg="1"/>
      <p:bldP spid="72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Открой сундук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403350" y="1844675"/>
            <a:ext cx="727233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400"/>
              <a:t>Баба-Яга летит в ступе со скоростью 50 км/ч. Успеет ли она долететь до замка Кощея за 6 ч, если расстояние до него 295 км?</a:t>
            </a:r>
          </a:p>
          <a:p>
            <a:pPr marL="342900" indent="-342900">
              <a:buFontTx/>
              <a:buAutoNum type="arabicPeriod"/>
            </a:pPr>
            <a:endParaRPr lang="ru-RU" sz="2400"/>
          </a:p>
          <a:p>
            <a:pPr marL="342900" indent="-342900"/>
            <a:r>
              <a:rPr lang="ru-RU" sz="2400"/>
              <a:t>2. На берёзе 4 ветки, на каждой ветке по 4 веточки, на каждой</a:t>
            </a:r>
            <a:br>
              <a:rPr lang="ru-RU" sz="2400"/>
            </a:br>
            <a:r>
              <a:rPr lang="ru-RU" sz="2400"/>
              <a:t>веточке по 4 яблока. Сколько всего яблок?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331913" y="4508500"/>
            <a:ext cx="3240087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(Ответ: на берёзе</a:t>
            </a:r>
            <a:br>
              <a:rPr lang="ru-RU" sz="2400"/>
            </a:br>
            <a:r>
              <a:rPr lang="ru-RU" sz="2400"/>
              <a:t>яблоки не растут)</a:t>
            </a:r>
          </a:p>
          <a:p>
            <a:pPr>
              <a:spcBef>
                <a:spcPct val="50000"/>
              </a:spcBef>
            </a:pPr>
            <a:endParaRPr lang="ru-RU" sz="2400"/>
          </a:p>
        </p:txBody>
      </p:sp>
      <p:pic>
        <p:nvPicPr>
          <p:cNvPr id="8198" name="Picture 6" descr="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7763" y="4581525"/>
            <a:ext cx="1944687" cy="1936750"/>
          </a:xfrm>
          <a:prstGeom prst="rect">
            <a:avLst/>
          </a:prstGeom>
          <a:noFill/>
        </p:spPr>
      </p:pic>
      <p:pic>
        <p:nvPicPr>
          <p:cNvPr id="8199" name="Picture 7" descr="11_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150" y="5229225"/>
            <a:ext cx="1428750" cy="1428750"/>
          </a:xfrm>
          <a:prstGeom prst="rect">
            <a:avLst/>
          </a:prstGeom>
          <a:noFill/>
        </p:spPr>
      </p:pic>
      <p:pic>
        <p:nvPicPr>
          <p:cNvPr id="8200" name="Picture 8" descr="9_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125" y="0"/>
            <a:ext cx="2160588" cy="1757363"/>
          </a:xfrm>
          <a:prstGeom prst="rect">
            <a:avLst/>
          </a:prstGeom>
          <a:noFill/>
        </p:spPr>
      </p:pic>
      <p:pic>
        <p:nvPicPr>
          <p:cNvPr id="8201" name="Picture 9" descr="0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58888" y="404813"/>
            <a:ext cx="1343025" cy="1076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Знаете ли вы…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187450" y="1700213"/>
            <a:ext cx="5256213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ru-RU" sz="2400"/>
              <a:t>-Как называются числа, используемые для счёта предметов?</a:t>
            </a:r>
          </a:p>
          <a:p>
            <a:pPr marL="342900" indent="-342900"/>
            <a:r>
              <a:rPr lang="ru-RU" sz="2400"/>
              <a:t>-С помощью каких цифр записываются все числа? Как</a:t>
            </a:r>
            <a:br>
              <a:rPr lang="ru-RU" sz="2400"/>
            </a:br>
            <a:r>
              <a:rPr lang="ru-RU" sz="2400"/>
              <a:t>называется такая запись чисел.</a:t>
            </a:r>
          </a:p>
          <a:p>
            <a:pPr marL="342900" indent="-342900"/>
            <a:r>
              <a:rPr lang="ru-RU" sz="2400"/>
              <a:t>-С каким самым большим числом мы познакомились в 5 классе?</a:t>
            </a:r>
          </a:p>
          <a:p>
            <a:pPr marL="342900" indent="-342900"/>
            <a:r>
              <a:rPr lang="ru-RU" sz="2400"/>
              <a:t>-Как называются группы по З цифры, на которые, начиная</a:t>
            </a:r>
            <a:br>
              <a:rPr lang="ru-RU" sz="2400"/>
            </a:br>
            <a:r>
              <a:rPr lang="ru-RU" sz="2400"/>
              <a:t>справа, разбивается число? </a:t>
            </a:r>
            <a:br>
              <a:rPr lang="ru-RU" sz="2400"/>
            </a:br>
            <a:r>
              <a:rPr lang="ru-RU" sz="2400"/>
              <a:t>-Как разбивается каждый</a:t>
            </a:r>
            <a:br>
              <a:rPr lang="ru-RU" sz="2400"/>
            </a:br>
            <a:r>
              <a:rPr lang="ru-RU" sz="2400"/>
              <a:t>класс?</a:t>
            </a:r>
          </a:p>
        </p:txBody>
      </p:sp>
      <p:pic>
        <p:nvPicPr>
          <p:cNvPr id="9221" name="Picture 5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1196975"/>
            <a:ext cx="2663825" cy="2386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Знаете ли вы…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187450" y="1557338"/>
            <a:ext cx="5761038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-Прочитайте число. </a:t>
            </a:r>
          </a:p>
          <a:p>
            <a:r>
              <a:rPr lang="ru-RU" sz="2400"/>
              <a:t>345 760 198 205 051 </a:t>
            </a:r>
          </a:p>
          <a:p>
            <a:r>
              <a:rPr lang="ru-RU" sz="2400"/>
              <a:t>Выполните задания и ответьте на вопросы:</a:t>
            </a:r>
          </a:p>
          <a:p>
            <a:r>
              <a:rPr lang="ru-RU" sz="2400"/>
              <a:t>а) Назовите классы числа.</a:t>
            </a:r>
          </a:p>
          <a:p>
            <a:r>
              <a:rPr lang="ru-RU" sz="2400"/>
              <a:t>6) Назовите старший разряд числа.</a:t>
            </a:r>
          </a:p>
          <a:p>
            <a:r>
              <a:rPr lang="ru-RU" sz="2400"/>
              <a:t>в)Какая цифра стоит в разряде: триллионов; сотен миллиардов,</a:t>
            </a:r>
            <a:br>
              <a:rPr lang="ru-RU" sz="2400"/>
            </a:br>
            <a:r>
              <a:rPr lang="ru-RU" sz="2400"/>
              <a:t>десятков миллионов, тысяч, единиц?</a:t>
            </a:r>
          </a:p>
          <a:p>
            <a:r>
              <a:rPr lang="ru-RU" sz="2400"/>
              <a:t>г)В каких разрядах стоит цифра 5; цифра 1?</a:t>
            </a:r>
          </a:p>
          <a:p>
            <a:r>
              <a:rPr lang="ru-RU" sz="2400"/>
              <a:t>д)Какие разряды отсутствуют?</a:t>
            </a:r>
          </a:p>
        </p:txBody>
      </p:sp>
      <p:pic>
        <p:nvPicPr>
          <p:cNvPr id="10245" name="Picture 5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188913"/>
            <a:ext cx="2082800" cy="2286000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560</Words>
  <Application>Microsoft Office PowerPoint</Application>
  <PresentationFormat>Экран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Презентация PowerPoint</vt:lpstr>
      <vt:lpstr>Цель урока</vt:lpstr>
      <vt:lpstr>Нам письмо от Хоттабыча! </vt:lpstr>
      <vt:lpstr>Объявление на стене</vt:lpstr>
      <vt:lpstr>Испорченные папирусы</vt:lpstr>
      <vt:lpstr>Загадка мудрой совы</vt:lpstr>
      <vt:lpstr>Открой сундук</vt:lpstr>
      <vt:lpstr>Знаете ли вы…</vt:lpstr>
      <vt:lpstr>Знаете ли вы…</vt:lpstr>
      <vt:lpstr>Математический диктант</vt:lpstr>
      <vt:lpstr>Итоги урока</vt:lpstr>
      <vt:lpstr>Итоги урока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svg</dc:creator>
  <cp:lastModifiedBy>ACER</cp:lastModifiedBy>
  <cp:revision>30</cp:revision>
  <dcterms:created xsi:type="dcterms:W3CDTF">2008-10-01T08:45:27Z</dcterms:created>
  <dcterms:modified xsi:type="dcterms:W3CDTF">2021-06-27T11:08:54Z</dcterms:modified>
</cp:coreProperties>
</file>