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6" r:id="rId4"/>
    <p:sldId id="264" r:id="rId5"/>
    <p:sldId id="257" r:id="rId6"/>
    <p:sldId id="265" r:id="rId7"/>
    <p:sldId id="258" r:id="rId8"/>
    <p:sldId id="261" r:id="rId9"/>
    <p:sldId id="262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9BC6D-1320-4FEA-88E2-9B629FE86D5B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BF54A-796B-49FC-8AF0-B396D2BF76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FBF54A-796B-49FC-8AF0-B396D2BF767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FBF54A-796B-49FC-8AF0-B396D2BF767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FBF54A-796B-49FC-8AF0-B396D2BF767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152127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ОРГАНИЗАЦИЯ  ПРОЕКТНО-ИССЛЕДОВАТЕЛЬСКОЙ РАБОТЫ  В  ДОУ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132856"/>
            <a:ext cx="7848872" cy="39604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consc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16832"/>
            <a:ext cx="8208912" cy="43649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Вывод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832648"/>
          </a:xfr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lvl="0"/>
            <a:r>
              <a:rPr lang="ru-RU" sz="1800" dirty="0" smtClean="0"/>
              <a:t>исследовательская деятельность дошкольника имеет логическую последовательность: любопытство, любознательность, и собственно исследовательская деятельность.</a:t>
            </a:r>
          </a:p>
          <a:p>
            <a:pPr lvl="0"/>
            <a:r>
              <a:rPr lang="ru-RU" sz="1800" dirty="0" smtClean="0"/>
              <a:t>исследовательская деятельность дошкольника состоит из тех же действий, что и научно-исследовательская деятельность и предполагает поиск истины </a:t>
            </a:r>
          </a:p>
          <a:p>
            <a:pPr lvl="0"/>
            <a:r>
              <a:rPr lang="ru-RU" sz="1800" dirty="0" smtClean="0"/>
              <a:t>существуют различные методы, пути, способы организации исследовательской деятельности дошкольников.</a:t>
            </a:r>
          </a:p>
          <a:p>
            <a:pPr lvl="0"/>
            <a:r>
              <a:rPr lang="ru-RU" sz="1800" dirty="0" smtClean="0"/>
              <a:t>организация исследовательской деятельности дошкольника носит практико-ориентированный характер с учетом интересов и потребностей личности ребенка.</a:t>
            </a:r>
          </a:p>
          <a:p>
            <a:r>
              <a:rPr lang="ru-RU" sz="1800" dirty="0" smtClean="0"/>
              <a:t>Через проектно-исследовательскую деятельность , осуществляется интеллектуальное, коммуникативное, речевое , художественно-эстетическое и физическое развитие личности. А также привлечение родителей к организации исследовательской деятельности дошкольника, что усиливает процесс формирования личности.</a:t>
            </a:r>
          </a:p>
          <a:p>
            <a:pPr>
              <a:buNone/>
            </a:pPr>
            <a:r>
              <a:rPr lang="ru-RU" sz="1700" i="1" dirty="0" smtClean="0">
                <a:solidFill>
                  <a:srgbClr val="C00000"/>
                </a:solidFill>
              </a:rPr>
              <a:t>    «Умейте открыть перед ребенком в окружающем мире что-то одно, но открыть так, чтобы кусочек жизни заиграл перед детьми всеми красками радуги. Оставляйте всегда что-то недосказанное, что бы ребенку захотелось еще раз возвратиться»  ( В.А. Сухомлинский)</a:t>
            </a:r>
          </a:p>
          <a:p>
            <a:endParaRPr lang="ru-RU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ca43a9cefc4144f45b2c4674af4c8df1.p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"/>
            <a:ext cx="3203848" cy="18448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994122"/>
          </a:xfr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ru-RU" sz="3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ПРОЕКТНАЯ  ДЕЯТЕЛЬНОСТЬ</a:t>
            </a:r>
            <a:endParaRPr lang="ru-RU" sz="3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96544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Что такое проект?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Слово “проект”,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позаимствованное из классического латинского языка,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означает в переводе на русский “выброшенный вперёд”, “выступающий”, “бросающийся в глаза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В ДОУ проект понимается, прежде всего, как 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способ усвоения ребенком знаний об окружающем мире.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Любой проект обязательно должен иметь не только познавательную, но и 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прагматическую ценность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, а ребенок должен понимать, какие конкретно данные он получает и где он сможет их использовать на практике. 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Планирование проектной деятельности начинается с вопросов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«Для чего нужен проект?», «Ради чего он осуществляется?», «Что станет продуктом проектной деятельности?», «В какой форме будет презентован продукт?»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Типология проектов в ДОУ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количеству                 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индивидуальные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                     групповые</a:t>
            </a:r>
            <a:endParaRPr lang="ru-RU" dirty="0" smtClean="0"/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продолжительности          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краткосрочные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                                долгосрочные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доминирующему виду 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проектной деятельности       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информационные -     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                             ср.гр.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            исследовательские</a:t>
            </a:r>
            <a:r>
              <a:rPr lang="ru-RU" dirty="0" smtClean="0"/>
              <a:t> –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ст.гр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                                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творческие   -  мл. гр.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       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ролево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- игровые   -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мл.гр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419872" y="119675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419872" y="1340768"/>
            <a:ext cx="72008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788024" y="2204864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788024" y="2276872"/>
            <a:ext cx="1008112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644008" y="378904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907704" y="4005064"/>
            <a:ext cx="2232248" cy="1080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1691680" y="4005064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3203848" y="3933056"/>
            <a:ext cx="1080120" cy="7200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Работа над проектом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600" b="1" dirty="0" smtClean="0">
                <a:solidFill>
                  <a:srgbClr val="7030A0"/>
                </a:solidFill>
              </a:rPr>
              <a:t>Первый этап – </a:t>
            </a:r>
            <a:r>
              <a:rPr lang="ru-RU" sz="2600" b="1" dirty="0" smtClean="0">
                <a:solidFill>
                  <a:srgbClr val="FF0000"/>
                </a:solidFill>
              </a:rPr>
              <a:t>Выбор темы</a:t>
            </a:r>
            <a:r>
              <a:rPr lang="ru-RU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ru-RU" sz="2600" dirty="0" smtClean="0"/>
              <a:t>используем модель “трёх вопросов”:</a:t>
            </a:r>
          </a:p>
          <a:p>
            <a:pPr lvl="0"/>
            <a:r>
              <a:rPr lang="ru-RU" sz="2600" dirty="0" smtClean="0"/>
              <a:t>Что знаю?</a:t>
            </a:r>
          </a:p>
          <a:p>
            <a:pPr lvl="0"/>
            <a:r>
              <a:rPr lang="ru-RU" sz="2600" dirty="0" smtClean="0"/>
              <a:t>Чего хочу узнать?</a:t>
            </a:r>
          </a:p>
          <a:p>
            <a:pPr lvl="0"/>
            <a:r>
              <a:rPr lang="ru-RU" sz="2600" dirty="0" smtClean="0"/>
              <a:t>Как узнать?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Последовательность работы педагога на данном этапе:</a:t>
            </a:r>
            <a:endParaRPr lang="ru-RU" sz="2000" dirty="0" smtClean="0"/>
          </a:p>
          <a:p>
            <a:pPr lvl="0"/>
            <a:r>
              <a:rPr lang="ru-RU" sz="2600" dirty="0" smtClean="0"/>
              <a:t>вовлекает дошкольников в решение проблемы;</a:t>
            </a:r>
          </a:p>
          <a:p>
            <a:pPr lvl="0"/>
            <a:r>
              <a:rPr lang="ru-RU" sz="2600" dirty="0" smtClean="0"/>
              <a:t>намечает план движения к цели (поддерживает интерес детей и родителей);</a:t>
            </a:r>
          </a:p>
          <a:p>
            <a:pPr lvl="0"/>
            <a:r>
              <a:rPr lang="ru-RU" sz="2600" dirty="0" smtClean="0"/>
              <a:t>обсуждает план с семьями на родительском собрании;</a:t>
            </a:r>
          </a:p>
          <a:p>
            <a:pPr lvl="0"/>
            <a:r>
              <a:rPr lang="ru-RU" sz="2600" dirty="0" smtClean="0"/>
              <a:t>вместе с детьми и родителями составляет план - схему проведения проекта;</a:t>
            </a:r>
          </a:p>
          <a:p>
            <a:pPr lvl="0"/>
            <a:r>
              <a:rPr lang="ru-RU" sz="2600" dirty="0" smtClean="0"/>
              <a:t>собирает информацию, материал.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7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404665"/>
            <a:ext cx="2051720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Рисунок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0825" y="0"/>
            <a:ext cx="2543175" cy="28575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6984776" cy="79208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sz="3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«ИССЛЕДОВАТЕЛЬСКАЯ    ДЕЯТЕЛЬНОСТЬ» </a:t>
            </a: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Китайская пословица гласит: “Расскажи – и я забуду, 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покажи – и я запомню, 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дай попробовать и я пойму”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852936"/>
            <a:ext cx="8229600" cy="3672408"/>
          </a:xfrm>
        </p:spPr>
        <p:txBody>
          <a:bodyPr>
            <a:noAutofit/>
          </a:bodyPr>
          <a:lstStyle/>
          <a:p>
            <a:pPr indent="-252000"/>
            <a:r>
              <a:rPr lang="ru-RU" sz="2400" dirty="0" smtClean="0"/>
              <a:t>процесс, связанный с избирательной направленностью</a:t>
            </a:r>
          </a:p>
          <a:p>
            <a:pPr indent="-252000">
              <a:buNone/>
            </a:pPr>
            <a:r>
              <a:rPr lang="ru-RU" sz="2400" dirty="0" smtClean="0"/>
              <a:t>     внимания человека;</a:t>
            </a:r>
          </a:p>
          <a:p>
            <a:r>
              <a:rPr lang="ru-RU" sz="2400" dirty="0" smtClean="0"/>
              <a:t>побуждения к деятельности;</a:t>
            </a:r>
          </a:p>
          <a:p>
            <a:r>
              <a:rPr lang="ru-RU" sz="2400" dirty="0" smtClean="0"/>
              <a:t>специфическое отношение личности к объекту, вызванным сознанием его личной значимости и эмоциональной привлекательности.</a:t>
            </a:r>
          </a:p>
          <a:p>
            <a:pPr algn="ctr">
              <a:buNone/>
            </a:pPr>
            <a:r>
              <a:rPr lang="ru-RU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Исследовательская деятельность проходит ряд стадий </a:t>
            </a:r>
            <a:r>
              <a:rPr lang="ru-RU" sz="2000" i="1" dirty="0" smtClean="0">
                <a:solidFill>
                  <a:srgbClr val="FF0000"/>
                </a:solidFill>
              </a:rPr>
              <a:t>: любопытство, любознательность, собственно исследовательская деятельность.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2646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Второй этап – </a:t>
            </a:r>
            <a:r>
              <a:rPr lang="ru-RU" sz="2400" b="1" dirty="0" smtClean="0">
                <a:solidFill>
                  <a:srgbClr val="FF0000"/>
                </a:solidFill>
              </a:rPr>
              <a:t>Реализация проекта.</a:t>
            </a:r>
            <a:endParaRPr lang="ru-RU" sz="2400" dirty="0" smtClean="0">
              <a:solidFill>
                <a:srgbClr val="FF0000"/>
              </a:solidFill>
            </a:endParaRP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проводит занятия, игры, наблюдения, ставит эксперименты, проводит опыты, поездки (мероприятия основной части проекта);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даёт домашние задания родителям и детям;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поощряет самостоятельные творческие работы детей и родителей (поиск материалов, информации, изготовление поделок, рисунков, альбомов и т. д.).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Третий этап – </a:t>
            </a:r>
            <a:r>
              <a:rPr lang="ru-RU" sz="2400" b="1" dirty="0" smtClean="0">
                <a:solidFill>
                  <a:srgbClr val="FF0000"/>
                </a:solidFill>
              </a:rPr>
              <a:t>Презентация проекта.</a:t>
            </a:r>
            <a:endParaRPr lang="ru-RU" sz="2400" dirty="0" smtClean="0">
              <a:solidFill>
                <a:srgbClr val="FF0000"/>
              </a:solidFill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организует презентацию проекта (праздник, занятие, досуг), составляет книгу, альбом совместно с детьми; создаёт музей и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подводит итоги (выступает на педсовете, родительском собрании, обобщает опыт работы)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+mj-lt"/>
                <a:cs typeface="Times New Roman" pitchFamily="18" charset="0"/>
              </a:rPr>
              <a:t>Четвёртый этап – 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Рефлексия.</a:t>
            </a:r>
          </a:p>
          <a:p>
            <a:pPr>
              <a:buNone/>
            </a:pP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    Проектная  деятельность  формирует субъектную позицию у ребёнка, раскрывает его индивидуальность, реализует  интересы и потребности, что в свою очередь способствует личностному развитию ребёнка. Это соответствует социальному заказу  на современном этапе.</a:t>
            </a:r>
          </a:p>
          <a:p>
            <a:pPr>
              <a:buNone/>
            </a:pPr>
            <a:endParaRPr lang="ru-RU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ru-RU" sz="4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Browallia New" pitchFamily="34" charset="-34"/>
              </a:rPr>
              <a:t>Алгоритмы действия</a:t>
            </a:r>
            <a:endParaRPr lang="ru-RU" sz="4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Browallia New" pitchFamily="34" charset="-34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496944" cy="5760640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Исследовательская деятельность предполагает </a:t>
            </a:r>
          </a:p>
          <a:p>
            <a:pPr>
              <a:buNone/>
            </a:pPr>
            <a:r>
              <a:rPr lang="ru-RU" sz="2000" dirty="0" smtClean="0"/>
              <a:t>определенный алгоритм действий :</a:t>
            </a:r>
          </a:p>
          <a:p>
            <a:pPr lvl="0"/>
            <a:r>
              <a:rPr lang="ru-RU" sz="2000" dirty="0" smtClean="0"/>
              <a:t>Выявление проблемы,  которую можно исследовать, отыскать что-то необычное в обычном, увидеть сложности и противоречия там, где другим все кажется привычным, ясным и простым.</a:t>
            </a:r>
          </a:p>
          <a:p>
            <a:pPr lvl="0"/>
            <a:r>
              <a:rPr lang="ru-RU" sz="2000" dirty="0" smtClean="0"/>
              <a:t> актуальность  выбранной проблемы, её значимость( если она есть).</a:t>
            </a:r>
          </a:p>
          <a:p>
            <a:pPr lvl="0"/>
            <a:r>
              <a:rPr lang="ru-RU" sz="2000" dirty="0" smtClean="0"/>
              <a:t>Выбор  </a:t>
            </a:r>
            <a:r>
              <a:rPr lang="ru-RU" sz="2000" dirty="0" err="1" smtClean="0"/>
              <a:t>объета</a:t>
            </a:r>
            <a:r>
              <a:rPr lang="ru-RU" sz="2000" dirty="0" smtClean="0"/>
              <a:t> , формулируем тему  исследования, процесс поиска неизвестного, новых знаний.</a:t>
            </a:r>
          </a:p>
          <a:p>
            <a:pPr lvl="0"/>
            <a:r>
              <a:rPr lang="ru-RU" sz="2000" dirty="0" smtClean="0"/>
              <a:t>Определение цели исследования (нахождение ответа на вопрос о том, зачем проводится исследование).</a:t>
            </a:r>
          </a:p>
          <a:p>
            <a:pPr lvl="0"/>
            <a:r>
              <a:rPr lang="ru-RU" sz="2000" dirty="0" smtClean="0"/>
              <a:t>Определение задач исследования (основных шагов направления исследования).</a:t>
            </a:r>
          </a:p>
          <a:p>
            <a:pPr lvl="0"/>
            <a:r>
              <a:rPr lang="ru-RU" sz="2000" dirty="0" smtClean="0"/>
              <a:t>Составление предварительного плана исследования( для каждой из поставленных задач)</a:t>
            </a:r>
          </a:p>
          <a:p>
            <a:pPr lvl="1"/>
            <a:r>
              <a:rPr lang="ru-RU" sz="2000" u="sng" dirty="0" smtClean="0"/>
              <a:t>Провести эксперимент (опыт), </a:t>
            </a:r>
            <a:r>
              <a:rPr lang="ru-RU" sz="2000" dirty="0" smtClean="0"/>
              <a:t>наблюдение и </a:t>
            </a:r>
            <a:r>
              <a:rPr lang="ru-RU" sz="2000" dirty="0" err="1" smtClean="0"/>
              <a:t>т.д</a:t>
            </a:r>
            <a:endParaRPr lang="ru-RU" sz="2000" dirty="0" smtClean="0"/>
          </a:p>
          <a:p>
            <a:pPr lvl="1">
              <a:buFont typeface="Arial" pitchFamily="34" charset="0"/>
              <a:buChar char="•"/>
            </a:pPr>
            <a:r>
              <a:rPr lang="ru-RU" sz="2000" dirty="0" smtClean="0"/>
              <a:t>сделать выводы.</a:t>
            </a:r>
          </a:p>
          <a:p>
            <a:pPr lvl="1">
              <a:buFont typeface="Arial" pitchFamily="34" charset="0"/>
              <a:buChar char="•"/>
            </a:pPr>
            <a:r>
              <a:rPr lang="ru-RU" sz="2000" dirty="0" smtClean="0"/>
              <a:t>рефлексия</a:t>
            </a:r>
          </a:p>
          <a:p>
            <a:pPr lvl="1"/>
            <a:endParaRPr lang="ru-RU" sz="1800" dirty="0" smtClean="0"/>
          </a:p>
          <a:p>
            <a:pPr lvl="0">
              <a:buNone/>
            </a:pPr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078" name="Picture 6" descr="C:\Users\User\Desktop\pervyie-shagi-k-uspeh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013176"/>
            <a:ext cx="1979712" cy="18448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62-11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4468"/>
            <a:ext cx="8640961" cy="63708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C:\Users\User\Desktop\62-12-638.jpg"/>
          <p:cNvPicPr/>
          <p:nvPr/>
        </p:nvPicPr>
        <p:blipFill>
          <a:blip r:embed="rId2" cstate="print"/>
          <a:srcRect t="-9173" b="25000"/>
          <a:stretch>
            <a:fillRect/>
          </a:stretch>
        </p:blipFill>
        <p:spPr bwMode="auto">
          <a:xfrm>
            <a:off x="251520" y="-459432"/>
            <a:ext cx="8712968" cy="7128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571</Words>
  <Application>Microsoft Office PowerPoint</Application>
  <PresentationFormat>Экран (4:3)</PresentationFormat>
  <Paragraphs>69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ОРГАНИЗАЦИЯ  ПРОЕКТНО-ИССЛЕДОВАТЕЛЬСКОЙ РАБОТЫ  В  ДОУ</vt:lpstr>
      <vt:lpstr>ПРОЕКТНАЯ  ДЕЯТЕЛЬНОСТЬ</vt:lpstr>
      <vt:lpstr>Типология проектов в ДОУ</vt:lpstr>
      <vt:lpstr>Работа над проектом </vt:lpstr>
      <vt:lpstr>     «ИССЛЕДОВАТЕЛЬСКАЯ    ДЕЯТЕЛЬНОСТЬ»   Китайская пословица гласит: “Расскажи – и я забуду,  покажи – и я запомню,  дай попробовать и я пойму”  </vt:lpstr>
      <vt:lpstr> </vt:lpstr>
      <vt:lpstr>Алгоритмы действия</vt:lpstr>
      <vt:lpstr>Слайд 8</vt:lpstr>
      <vt:lpstr>Слайд 9</vt:lpstr>
      <vt:lpstr>Вывод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ПОЗАВАТЕЛЬНО-ИССЛЕДОВАТЕЛЬСКОЙ РАБОТЫ  В  ДОУ</dc:title>
  <dc:creator>User</dc:creator>
  <cp:lastModifiedBy>User</cp:lastModifiedBy>
  <cp:revision>116</cp:revision>
  <dcterms:created xsi:type="dcterms:W3CDTF">2016-01-14T08:49:23Z</dcterms:created>
  <dcterms:modified xsi:type="dcterms:W3CDTF">2018-09-17T11:26:54Z</dcterms:modified>
</cp:coreProperties>
</file>