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82" autoAdjust="0"/>
    <p:restoredTop sz="94660"/>
  </p:normalViewPr>
  <p:slideViewPr>
    <p:cSldViewPr>
      <p:cViewPr varScale="1">
        <p:scale>
          <a:sx n="78" d="100"/>
          <a:sy n="78" d="100"/>
        </p:scale>
        <p:origin x="-57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03239-A7C8-4D92-A217-67A500CA43F7}" type="datetimeFigureOut">
              <a:rPr lang="ru-RU" smtClean="0"/>
              <a:t>17.01.2013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B2AE4-5A37-402A-B84E-A3C8F466ED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5597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03239-A7C8-4D92-A217-67A500CA43F7}" type="datetimeFigureOut">
              <a:rPr lang="ru-RU" smtClean="0"/>
              <a:t>17.01.2013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B2AE4-5A37-402A-B84E-A3C8F466ED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7842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03239-A7C8-4D92-A217-67A500CA43F7}" type="datetimeFigureOut">
              <a:rPr lang="ru-RU" smtClean="0"/>
              <a:t>17.01.2013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B2AE4-5A37-402A-B84E-A3C8F466ED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2065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03239-A7C8-4D92-A217-67A500CA43F7}" type="datetimeFigureOut">
              <a:rPr lang="ru-RU" smtClean="0"/>
              <a:t>17.01.2013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B2AE4-5A37-402A-B84E-A3C8F466ED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5779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03239-A7C8-4D92-A217-67A500CA43F7}" type="datetimeFigureOut">
              <a:rPr lang="ru-RU" smtClean="0"/>
              <a:t>17.01.2013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B2AE4-5A37-402A-B84E-A3C8F466ED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5036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03239-A7C8-4D92-A217-67A500CA43F7}" type="datetimeFigureOut">
              <a:rPr lang="ru-RU" smtClean="0"/>
              <a:t>17.01.2013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B2AE4-5A37-402A-B84E-A3C8F466ED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5690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03239-A7C8-4D92-A217-67A500CA43F7}" type="datetimeFigureOut">
              <a:rPr lang="ru-RU" smtClean="0"/>
              <a:t>17.01.2013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B2AE4-5A37-402A-B84E-A3C8F466ED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9483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03239-A7C8-4D92-A217-67A500CA43F7}" type="datetimeFigureOut">
              <a:rPr lang="ru-RU" smtClean="0"/>
              <a:t>17.01.2013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B2AE4-5A37-402A-B84E-A3C8F466ED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3311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03239-A7C8-4D92-A217-67A500CA43F7}" type="datetimeFigureOut">
              <a:rPr lang="ru-RU" smtClean="0"/>
              <a:t>17.01.2013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B2AE4-5A37-402A-B84E-A3C8F466ED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9611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03239-A7C8-4D92-A217-67A500CA43F7}" type="datetimeFigureOut">
              <a:rPr lang="ru-RU" smtClean="0"/>
              <a:t>17.01.2013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B2AE4-5A37-402A-B84E-A3C8F466ED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4971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03239-A7C8-4D92-A217-67A500CA43F7}" type="datetimeFigureOut">
              <a:rPr lang="ru-RU" smtClean="0"/>
              <a:t>17.01.2013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B2AE4-5A37-402A-B84E-A3C8F466ED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1754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103239-A7C8-4D92-A217-67A500CA43F7}" type="datetimeFigureOut">
              <a:rPr lang="ru-RU" smtClean="0"/>
              <a:t>17.01.2013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0B2AE4-5A37-402A-B84E-A3C8F466ED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3068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Способы образования слов</a:t>
            </a:r>
            <a:endParaRPr lang="ru-RU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98376" y="958566"/>
            <a:ext cx="8147248" cy="5472608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Морфологический способ.</a:t>
            </a:r>
          </a:p>
          <a:p>
            <a:pPr marL="514350" indent="-514350">
              <a:buAutoNum type="arabicParenR"/>
            </a:pPr>
            <a:r>
              <a:rPr lang="ru-RU" sz="2800" b="1" dirty="0" smtClean="0">
                <a:solidFill>
                  <a:srgbClr val="002060"/>
                </a:solidFill>
              </a:rPr>
              <a:t>Приставочный способ</a:t>
            </a:r>
            <a:r>
              <a:rPr lang="ru-RU" sz="2800" dirty="0" smtClean="0"/>
              <a:t>.</a:t>
            </a:r>
          </a:p>
          <a:p>
            <a:pPr marL="0" indent="0">
              <a:buNone/>
            </a:pPr>
            <a:r>
              <a:rPr lang="ru-RU" sz="2800" dirty="0" smtClean="0"/>
              <a:t>Город         пригород, мощный          сверхмощный,</a:t>
            </a:r>
          </a:p>
          <a:p>
            <a:pPr marL="0" indent="0">
              <a:buNone/>
            </a:pPr>
            <a:r>
              <a:rPr lang="ru-RU" sz="2800" dirty="0" smtClean="0"/>
              <a:t>Спокойно         неспокойно </a:t>
            </a:r>
          </a:p>
          <a:p>
            <a:pPr marL="0" indent="0"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2) Суффиксальный</a:t>
            </a:r>
          </a:p>
          <a:p>
            <a:pPr marL="0" indent="0">
              <a:buNone/>
            </a:pPr>
            <a:r>
              <a:rPr lang="ru-RU" sz="2800" dirty="0" smtClean="0"/>
              <a:t>Луна     лунный, храбрый     храбрость , спокойный </a:t>
            </a:r>
          </a:p>
          <a:p>
            <a:pPr marL="0" indent="0">
              <a:buNone/>
            </a:pPr>
            <a:r>
              <a:rPr lang="ru-RU" sz="2800" dirty="0" smtClean="0"/>
              <a:t>Спокойно, строить      строение , успеть    успевать</a:t>
            </a:r>
          </a:p>
          <a:p>
            <a:pPr marL="0" indent="0">
              <a:buNone/>
            </a:pPr>
            <a:r>
              <a:rPr lang="ru-RU" sz="2800" dirty="0" smtClean="0">
                <a:solidFill>
                  <a:srgbClr val="002060"/>
                </a:solidFill>
              </a:rPr>
              <a:t>3) </a:t>
            </a:r>
            <a:r>
              <a:rPr lang="ru-RU" sz="2800" b="1" dirty="0" err="1" smtClean="0">
                <a:solidFill>
                  <a:srgbClr val="002060"/>
                </a:solidFill>
              </a:rPr>
              <a:t>Приставочно</a:t>
            </a:r>
            <a:r>
              <a:rPr lang="ru-RU" sz="2800" b="1" dirty="0" smtClean="0">
                <a:solidFill>
                  <a:srgbClr val="002060"/>
                </a:solidFill>
              </a:rPr>
              <a:t> - суффиксальный</a:t>
            </a:r>
            <a:r>
              <a:rPr lang="ru-RU" sz="2800" dirty="0" smtClean="0">
                <a:solidFill>
                  <a:srgbClr val="002060"/>
                </a:solidFill>
              </a:rPr>
              <a:t> </a:t>
            </a:r>
          </a:p>
          <a:p>
            <a:pPr marL="0" indent="0">
              <a:buNone/>
            </a:pPr>
            <a:r>
              <a:rPr lang="ru-RU" sz="2800" dirty="0" smtClean="0"/>
              <a:t>Новый     по-новому,  нос     переносица, плакать </a:t>
            </a:r>
          </a:p>
          <a:p>
            <a:pPr marL="0" indent="0">
              <a:buNone/>
            </a:pPr>
            <a:r>
              <a:rPr lang="ru-RU" sz="2800" dirty="0" smtClean="0"/>
              <a:t>Расплакаться,    опыт     подопытный </a:t>
            </a:r>
          </a:p>
          <a:p>
            <a:pPr marL="514350" indent="-514350">
              <a:buAutoNum type="arabicParenR"/>
            </a:pPr>
            <a:endParaRPr lang="ru-RU" sz="2800" b="1" dirty="0"/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1619672" y="2276872"/>
            <a:ext cx="432048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оловина рамки 8"/>
          <p:cNvSpPr/>
          <p:nvPr/>
        </p:nvSpPr>
        <p:spPr>
          <a:xfrm rot="10800000" flipV="1">
            <a:off x="2267744" y="2050062"/>
            <a:ext cx="504056" cy="45719"/>
          </a:xfrm>
          <a:prstGeom prst="halfFram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5292080" y="2276872"/>
            <a:ext cx="432048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оловина рамки 16"/>
          <p:cNvSpPr/>
          <p:nvPr/>
        </p:nvSpPr>
        <p:spPr>
          <a:xfrm rot="10800000" flipV="1">
            <a:off x="5940152" y="2050062"/>
            <a:ext cx="864096" cy="91439"/>
          </a:xfrm>
          <a:prstGeom prst="halfFram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p:cxnSp>
        <p:nvCxnSpPr>
          <p:cNvPr id="19" name="Прямая со стрелкой 18"/>
          <p:cNvCxnSpPr/>
          <p:nvPr/>
        </p:nvCxnSpPr>
        <p:spPr>
          <a:xfrm>
            <a:off x="2267742" y="2780928"/>
            <a:ext cx="504057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оловина рамки 19"/>
          <p:cNvSpPr/>
          <p:nvPr/>
        </p:nvSpPr>
        <p:spPr>
          <a:xfrm rot="10800000" flipV="1">
            <a:off x="2627783" y="2564904"/>
            <a:ext cx="504057" cy="45719"/>
          </a:xfrm>
          <a:prstGeom prst="halfFram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p:cxnSp>
        <p:nvCxnSpPr>
          <p:cNvPr id="22" name="Прямая со стрелкой 21"/>
          <p:cNvCxnSpPr/>
          <p:nvPr/>
        </p:nvCxnSpPr>
        <p:spPr>
          <a:xfrm>
            <a:off x="1364064" y="3789040"/>
            <a:ext cx="36004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оловина рамки 24"/>
          <p:cNvSpPr/>
          <p:nvPr/>
        </p:nvSpPr>
        <p:spPr>
          <a:xfrm rot="2502790">
            <a:off x="5433176" y="5660839"/>
            <a:ext cx="177900" cy="143265"/>
          </a:xfrm>
          <a:prstGeom prst="halfFrame">
            <a:avLst>
              <a:gd name="adj1" fmla="val 2292"/>
              <a:gd name="adj2" fmla="val 8517"/>
            </a:avLst>
          </a:prstGeom>
          <a:solidFill>
            <a:srgbClr val="FF000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6" name="Половина рамки 25"/>
          <p:cNvSpPr/>
          <p:nvPr/>
        </p:nvSpPr>
        <p:spPr>
          <a:xfrm rot="2502790">
            <a:off x="7586045" y="4066154"/>
            <a:ext cx="211992" cy="140471"/>
          </a:xfrm>
          <a:prstGeom prst="halfFrame">
            <a:avLst>
              <a:gd name="adj1" fmla="val 2292"/>
              <a:gd name="adj2" fmla="val 8517"/>
            </a:avLst>
          </a:prstGeom>
          <a:solidFill>
            <a:srgbClr val="FF000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7" name="Половина рамки 26"/>
          <p:cNvSpPr/>
          <p:nvPr/>
        </p:nvSpPr>
        <p:spPr>
          <a:xfrm rot="2502790">
            <a:off x="4674648" y="3963846"/>
            <a:ext cx="341991" cy="308888"/>
          </a:xfrm>
          <a:prstGeom prst="halfFrame">
            <a:avLst>
              <a:gd name="adj1" fmla="val 2292"/>
              <a:gd name="adj2" fmla="val 8517"/>
            </a:avLst>
          </a:prstGeom>
          <a:solidFill>
            <a:srgbClr val="FF000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8" name="Половина рамки 27"/>
          <p:cNvSpPr/>
          <p:nvPr/>
        </p:nvSpPr>
        <p:spPr>
          <a:xfrm rot="2502790">
            <a:off x="1868448" y="4114086"/>
            <a:ext cx="177036" cy="165893"/>
          </a:xfrm>
          <a:prstGeom prst="halfFrame">
            <a:avLst>
              <a:gd name="adj1" fmla="val 2292"/>
              <a:gd name="adj2" fmla="val 8517"/>
            </a:avLst>
          </a:prstGeom>
          <a:solidFill>
            <a:srgbClr val="FF000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9" name="Половина рамки 28"/>
          <p:cNvSpPr/>
          <p:nvPr/>
        </p:nvSpPr>
        <p:spPr>
          <a:xfrm rot="2502790">
            <a:off x="5778846" y="3490077"/>
            <a:ext cx="394617" cy="314816"/>
          </a:xfrm>
          <a:prstGeom prst="halfFrame">
            <a:avLst>
              <a:gd name="adj1" fmla="val 2292"/>
              <a:gd name="adj2" fmla="val 8517"/>
            </a:avLst>
          </a:prstGeom>
          <a:solidFill>
            <a:srgbClr val="FF000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0" name="Половина рамки 29"/>
          <p:cNvSpPr/>
          <p:nvPr/>
        </p:nvSpPr>
        <p:spPr>
          <a:xfrm rot="2502790">
            <a:off x="2313430" y="3573671"/>
            <a:ext cx="187479" cy="175202"/>
          </a:xfrm>
          <a:prstGeom prst="halfFrame">
            <a:avLst>
              <a:gd name="adj1" fmla="val 2292"/>
              <a:gd name="adj2" fmla="val 8517"/>
            </a:avLst>
          </a:prstGeom>
          <a:solidFill>
            <a:srgbClr val="FF000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32" name="Прямая со стрелкой 31"/>
          <p:cNvCxnSpPr/>
          <p:nvPr/>
        </p:nvCxnSpPr>
        <p:spPr>
          <a:xfrm>
            <a:off x="4427984" y="3761984"/>
            <a:ext cx="288032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>
            <a:off x="8388424" y="3761984"/>
            <a:ext cx="216024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>
            <a:off x="3445676" y="4317851"/>
            <a:ext cx="36004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>
            <a:off x="6566668" y="4317851"/>
            <a:ext cx="216024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>
            <a:off x="1684094" y="5252416"/>
            <a:ext cx="242542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Половина рамки 48"/>
          <p:cNvSpPr/>
          <p:nvPr/>
        </p:nvSpPr>
        <p:spPr>
          <a:xfrm rot="2502790">
            <a:off x="6090736" y="5121812"/>
            <a:ext cx="274892" cy="261207"/>
          </a:xfrm>
          <a:prstGeom prst="halfFrame">
            <a:avLst>
              <a:gd name="adj1" fmla="val 2292"/>
              <a:gd name="adj2" fmla="val 8517"/>
            </a:avLst>
          </a:prstGeom>
          <a:solidFill>
            <a:srgbClr val="FF000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0" name="Половина рамки 49"/>
          <p:cNvSpPr/>
          <p:nvPr/>
        </p:nvSpPr>
        <p:spPr>
          <a:xfrm rot="2502790">
            <a:off x="2397989" y="5647587"/>
            <a:ext cx="274892" cy="261207"/>
          </a:xfrm>
          <a:prstGeom prst="halfFrame">
            <a:avLst>
              <a:gd name="adj1" fmla="val 2292"/>
              <a:gd name="adj2" fmla="val 8517"/>
            </a:avLst>
          </a:prstGeom>
          <a:solidFill>
            <a:srgbClr val="FF000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1" name="Половина рамки 50"/>
          <p:cNvSpPr/>
          <p:nvPr/>
        </p:nvSpPr>
        <p:spPr>
          <a:xfrm rot="2502790">
            <a:off x="3165899" y="5077234"/>
            <a:ext cx="390754" cy="356397"/>
          </a:xfrm>
          <a:prstGeom prst="halfFrame">
            <a:avLst>
              <a:gd name="adj1" fmla="val 2292"/>
              <a:gd name="adj2" fmla="val 8517"/>
            </a:avLst>
          </a:prstGeom>
          <a:solidFill>
            <a:srgbClr val="FF000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2" name="Половина рамки 51"/>
          <p:cNvSpPr/>
          <p:nvPr/>
        </p:nvSpPr>
        <p:spPr>
          <a:xfrm flipH="1">
            <a:off x="2034658" y="5108043"/>
            <a:ext cx="302109" cy="45719"/>
          </a:xfrm>
          <a:prstGeom prst="halfFram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p:cxnSp>
        <p:nvCxnSpPr>
          <p:cNvPr id="54" name="Прямая со стрелкой 53"/>
          <p:cNvCxnSpPr/>
          <p:nvPr/>
        </p:nvCxnSpPr>
        <p:spPr>
          <a:xfrm>
            <a:off x="4572000" y="5255432"/>
            <a:ext cx="232735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Половина рамки 54"/>
          <p:cNvSpPr/>
          <p:nvPr/>
        </p:nvSpPr>
        <p:spPr>
          <a:xfrm rot="10800000" flipV="1">
            <a:off x="4845642" y="5153762"/>
            <a:ext cx="650357" cy="98653"/>
          </a:xfrm>
          <a:prstGeom prst="halfFram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p:cxnSp>
        <p:nvCxnSpPr>
          <p:cNvPr id="57" name="Прямая со стрелкой 56"/>
          <p:cNvCxnSpPr/>
          <p:nvPr/>
        </p:nvCxnSpPr>
        <p:spPr>
          <a:xfrm>
            <a:off x="8028384" y="5255432"/>
            <a:ext cx="36004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Половина рамки 57"/>
          <p:cNvSpPr/>
          <p:nvPr/>
        </p:nvSpPr>
        <p:spPr>
          <a:xfrm rot="10800000" flipV="1">
            <a:off x="611560" y="5686752"/>
            <a:ext cx="504057" cy="45719"/>
          </a:xfrm>
          <a:prstGeom prst="halfFram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p:cxnSp>
        <p:nvCxnSpPr>
          <p:cNvPr id="60" name="Прямая со стрелкой 59"/>
          <p:cNvCxnSpPr/>
          <p:nvPr/>
        </p:nvCxnSpPr>
        <p:spPr>
          <a:xfrm>
            <a:off x="3805716" y="5877272"/>
            <a:ext cx="288032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Половина рамки 60"/>
          <p:cNvSpPr/>
          <p:nvPr/>
        </p:nvSpPr>
        <p:spPr>
          <a:xfrm rot="10800000" flipV="1">
            <a:off x="4158422" y="5668847"/>
            <a:ext cx="504057" cy="63624"/>
          </a:xfrm>
          <a:prstGeom prst="halfFram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1261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Способы образования слов.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836712"/>
            <a:ext cx="8435280" cy="5904656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</a:rPr>
              <a:t>4)</a:t>
            </a:r>
            <a:r>
              <a:rPr lang="ru-RU" sz="2800" b="1" dirty="0" err="1">
                <a:solidFill>
                  <a:srgbClr val="002060"/>
                </a:solidFill>
              </a:rPr>
              <a:t>Б</a:t>
            </a:r>
            <a:r>
              <a:rPr lang="ru-RU" sz="2800" b="1" dirty="0" err="1" smtClean="0">
                <a:solidFill>
                  <a:srgbClr val="002060"/>
                </a:solidFill>
              </a:rPr>
              <a:t>ессуффиксный</a:t>
            </a:r>
            <a:r>
              <a:rPr lang="ru-RU" sz="2800" b="1" dirty="0" smtClean="0">
                <a:solidFill>
                  <a:srgbClr val="002060"/>
                </a:solidFill>
              </a:rPr>
              <a:t>.</a:t>
            </a:r>
          </a:p>
          <a:p>
            <a:r>
              <a:rPr lang="ru-RU" sz="2800" dirty="0" smtClean="0"/>
              <a:t>Угрожать     угроза, приговорить     приговор, </a:t>
            </a:r>
          </a:p>
          <a:p>
            <a:r>
              <a:rPr lang="ru-RU" sz="2800" dirty="0" smtClean="0"/>
              <a:t>Синий       синь, глухой       глушь, суетиться      суета</a:t>
            </a:r>
          </a:p>
          <a:p>
            <a:r>
              <a:rPr lang="ru-RU" sz="2800" b="1" dirty="0" smtClean="0">
                <a:solidFill>
                  <a:srgbClr val="002060"/>
                </a:solidFill>
              </a:rPr>
              <a:t>5)Сложение.</a:t>
            </a:r>
          </a:p>
          <a:p>
            <a:r>
              <a:rPr lang="ru-RU" sz="2800" b="1" dirty="0" smtClean="0">
                <a:solidFill>
                  <a:srgbClr val="002060"/>
                </a:solidFill>
              </a:rPr>
              <a:t>а)сложение двух слов</a:t>
            </a:r>
            <a:r>
              <a:rPr lang="ru-RU" sz="2800" dirty="0" smtClean="0"/>
              <a:t> телефон-автомат, часы-браслет, Ивангород</a:t>
            </a:r>
          </a:p>
          <a:p>
            <a:r>
              <a:rPr lang="ru-RU" sz="2800" b="1" dirty="0" smtClean="0">
                <a:solidFill>
                  <a:srgbClr val="002060"/>
                </a:solidFill>
              </a:rPr>
              <a:t>б)двух основ </a:t>
            </a:r>
            <a:r>
              <a:rPr lang="ru-RU" sz="2800" dirty="0" smtClean="0"/>
              <a:t>телефон, микромир</a:t>
            </a:r>
          </a:p>
          <a:p>
            <a:r>
              <a:rPr lang="ru-RU" sz="2800" b="1" dirty="0" smtClean="0">
                <a:solidFill>
                  <a:srgbClr val="002060"/>
                </a:solidFill>
              </a:rPr>
              <a:t>в)основы + суффиксы </a:t>
            </a:r>
            <a:r>
              <a:rPr lang="ru-RU" sz="2800" dirty="0" smtClean="0"/>
              <a:t>мимо, ходить     мимоходом</a:t>
            </a:r>
          </a:p>
          <a:p>
            <a:r>
              <a:rPr lang="ru-RU" sz="2800" b="1" dirty="0" smtClean="0">
                <a:solidFill>
                  <a:srgbClr val="002060"/>
                </a:solidFill>
              </a:rPr>
              <a:t>г)основы + интерфикс+ суффиксы</a:t>
            </a:r>
          </a:p>
          <a:p>
            <a:r>
              <a:rPr lang="ru-RU" sz="2800" dirty="0" smtClean="0"/>
              <a:t>Орден, носить          орденоносец</a:t>
            </a:r>
          </a:p>
          <a:p>
            <a:r>
              <a:rPr lang="ru-RU" sz="2800" b="1" dirty="0" smtClean="0">
                <a:solidFill>
                  <a:srgbClr val="002060"/>
                </a:solidFill>
              </a:rPr>
              <a:t>д)основы + интерфикс </a:t>
            </a:r>
            <a:r>
              <a:rPr lang="ru-RU" sz="2800" dirty="0" smtClean="0"/>
              <a:t>пар, ходить       пароход</a:t>
            </a:r>
            <a:endParaRPr lang="ru-RU" sz="2800" dirty="0"/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2123728" y="1628800"/>
            <a:ext cx="288032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Левая круглая скобка 6"/>
          <p:cNvSpPr/>
          <p:nvPr/>
        </p:nvSpPr>
        <p:spPr>
          <a:xfrm rot="16200000">
            <a:off x="1163996" y="1259758"/>
            <a:ext cx="90011" cy="1008112"/>
          </a:xfrm>
          <a:prstGeom prst="leftBracket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Левая круглая скобка 7"/>
          <p:cNvSpPr/>
          <p:nvPr/>
        </p:nvSpPr>
        <p:spPr>
          <a:xfrm rot="16200000">
            <a:off x="4360476" y="949223"/>
            <a:ext cx="135018" cy="1584174"/>
          </a:xfrm>
          <a:prstGeom prst="leftBracket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Левая круглая скобка 8"/>
          <p:cNvSpPr/>
          <p:nvPr/>
        </p:nvSpPr>
        <p:spPr>
          <a:xfrm rot="16200000">
            <a:off x="6097313" y="1903684"/>
            <a:ext cx="45719" cy="792090"/>
          </a:xfrm>
          <a:prstGeom prst="leftBracket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Левая круглая скобка 9"/>
          <p:cNvSpPr/>
          <p:nvPr/>
        </p:nvSpPr>
        <p:spPr>
          <a:xfrm rot="16200000">
            <a:off x="883613" y="2023154"/>
            <a:ext cx="90012" cy="597443"/>
          </a:xfrm>
          <a:prstGeom prst="leftBracket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Левая круглая скобка 10"/>
          <p:cNvSpPr/>
          <p:nvPr/>
        </p:nvSpPr>
        <p:spPr>
          <a:xfrm rot="16200000">
            <a:off x="6889402" y="2074700"/>
            <a:ext cx="45719" cy="360042"/>
          </a:xfrm>
          <a:prstGeom prst="leftBracket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" name="Прямая со стрелкой 13"/>
          <p:cNvCxnSpPr/>
          <p:nvPr/>
        </p:nvCxnSpPr>
        <p:spPr>
          <a:xfrm>
            <a:off x="5580111" y="1604152"/>
            <a:ext cx="288032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5004048" y="1484784"/>
            <a:ext cx="216024" cy="234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FF0000"/>
                </a:solidFill>
              </a:rPr>
              <a:t>х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619671" y="1552294"/>
            <a:ext cx="150765" cy="1665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FF0000"/>
                </a:solidFill>
              </a:rPr>
              <a:t>х</a:t>
            </a:r>
            <a:endParaRPr lang="ru-RU" sz="2800" dirty="0">
              <a:solidFill>
                <a:srgbClr val="FF0000"/>
              </a:solidFill>
            </a:endParaRPr>
          </a:p>
        </p:txBody>
      </p:sp>
      <p:cxnSp>
        <p:nvCxnSpPr>
          <p:cNvPr id="18" name="Прямая со стрелкой 17"/>
          <p:cNvCxnSpPr/>
          <p:nvPr/>
        </p:nvCxnSpPr>
        <p:spPr>
          <a:xfrm>
            <a:off x="1715050" y="2132856"/>
            <a:ext cx="408677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4211960" y="2132856"/>
            <a:ext cx="36004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7236296" y="2132856"/>
            <a:ext cx="288032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рямоугольник 24"/>
          <p:cNvSpPr/>
          <p:nvPr/>
        </p:nvSpPr>
        <p:spPr>
          <a:xfrm>
            <a:off x="6300192" y="1988840"/>
            <a:ext cx="792091" cy="2658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FF0000"/>
                </a:solidFill>
              </a:rPr>
              <a:t>х</a:t>
            </a:r>
            <a:endParaRPr lang="ru-RU" sz="2800" dirty="0">
              <a:solidFill>
                <a:srgbClr val="FF0000"/>
              </a:solidFill>
            </a:endParaRPr>
          </a:p>
        </p:txBody>
      </p:sp>
      <p:cxnSp>
        <p:nvCxnSpPr>
          <p:cNvPr id="27" name="Прямая со стрелкой 26"/>
          <p:cNvCxnSpPr/>
          <p:nvPr/>
        </p:nvCxnSpPr>
        <p:spPr>
          <a:xfrm>
            <a:off x="6228184" y="4581128"/>
            <a:ext cx="288034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Левая круглая скобка 27"/>
          <p:cNvSpPr/>
          <p:nvPr/>
        </p:nvSpPr>
        <p:spPr>
          <a:xfrm rot="16200000">
            <a:off x="4474585" y="4390273"/>
            <a:ext cx="68579" cy="738322"/>
          </a:xfrm>
          <a:prstGeom prst="leftBracket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Левая круглая скобка 28"/>
          <p:cNvSpPr/>
          <p:nvPr/>
        </p:nvSpPr>
        <p:spPr>
          <a:xfrm rot="16200000">
            <a:off x="1167903" y="5305826"/>
            <a:ext cx="45719" cy="1044593"/>
          </a:xfrm>
          <a:prstGeom prst="leftBracket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Левая круглая скобка 29"/>
          <p:cNvSpPr/>
          <p:nvPr/>
        </p:nvSpPr>
        <p:spPr>
          <a:xfrm rot="16200000">
            <a:off x="5467243" y="4392822"/>
            <a:ext cx="45719" cy="756084"/>
          </a:xfrm>
          <a:prstGeom prst="leftBracket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Левая круглая скобка 30"/>
          <p:cNvSpPr/>
          <p:nvPr/>
        </p:nvSpPr>
        <p:spPr>
          <a:xfrm rot="16200000">
            <a:off x="2143622" y="5409217"/>
            <a:ext cx="45719" cy="792090"/>
          </a:xfrm>
          <a:prstGeom prst="leftBracket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оловина рамки 31"/>
          <p:cNvSpPr/>
          <p:nvPr/>
        </p:nvSpPr>
        <p:spPr>
          <a:xfrm rot="2502790">
            <a:off x="8004049" y="4400539"/>
            <a:ext cx="277938" cy="229280"/>
          </a:xfrm>
          <a:prstGeom prst="halfFrame">
            <a:avLst>
              <a:gd name="adj1" fmla="val 2292"/>
              <a:gd name="adj2" fmla="val 8517"/>
            </a:avLst>
          </a:prstGeom>
          <a:solidFill>
            <a:srgbClr val="FF000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34" name="Прямая со стрелкой 33"/>
          <p:cNvCxnSpPr/>
          <p:nvPr/>
        </p:nvCxnSpPr>
        <p:spPr>
          <a:xfrm>
            <a:off x="3131840" y="5634959"/>
            <a:ext cx="504058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Половина рамки 34"/>
          <p:cNvSpPr/>
          <p:nvPr/>
        </p:nvSpPr>
        <p:spPr>
          <a:xfrm rot="2502790">
            <a:off x="5357737" y="5448454"/>
            <a:ext cx="192722" cy="162554"/>
          </a:xfrm>
          <a:prstGeom prst="halfFrame">
            <a:avLst>
              <a:gd name="adj1" fmla="val 2292"/>
              <a:gd name="adj2" fmla="val 8517"/>
            </a:avLst>
          </a:prstGeom>
          <a:solidFill>
            <a:srgbClr val="FF000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6" name="Левая круглая скобка 35"/>
          <p:cNvSpPr/>
          <p:nvPr/>
        </p:nvSpPr>
        <p:spPr>
          <a:xfrm rot="16200000" flipH="1">
            <a:off x="4599716" y="5439721"/>
            <a:ext cx="124587" cy="180019"/>
          </a:xfrm>
          <a:prstGeom prst="leftBracket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8" name="Прямая со стрелкой 37"/>
          <p:cNvCxnSpPr/>
          <p:nvPr/>
        </p:nvCxnSpPr>
        <p:spPr>
          <a:xfrm>
            <a:off x="6120172" y="6165304"/>
            <a:ext cx="396046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Левая круглая скобка 38"/>
          <p:cNvSpPr/>
          <p:nvPr/>
        </p:nvSpPr>
        <p:spPr>
          <a:xfrm rot="16200000">
            <a:off x="5251099" y="5954017"/>
            <a:ext cx="45719" cy="612307"/>
          </a:xfrm>
          <a:prstGeom prst="leftBracket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Левая круглая скобка 39"/>
          <p:cNvSpPr/>
          <p:nvPr/>
        </p:nvSpPr>
        <p:spPr>
          <a:xfrm rot="16200000">
            <a:off x="4423006" y="5999735"/>
            <a:ext cx="45720" cy="612307"/>
          </a:xfrm>
          <a:prstGeom prst="leftBracket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Левая круглая скобка 41"/>
          <p:cNvSpPr/>
          <p:nvPr/>
        </p:nvSpPr>
        <p:spPr>
          <a:xfrm rot="16200000" flipH="1">
            <a:off x="7080563" y="5989275"/>
            <a:ext cx="124587" cy="180019"/>
          </a:xfrm>
          <a:prstGeom prst="leftBracket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Дуга 42"/>
          <p:cNvSpPr/>
          <p:nvPr/>
        </p:nvSpPr>
        <p:spPr>
          <a:xfrm>
            <a:off x="3707904" y="5352589"/>
            <a:ext cx="684076" cy="391836"/>
          </a:xfrm>
          <a:prstGeom prst="arc">
            <a:avLst>
              <a:gd name="adj1" fmla="val 11319686"/>
              <a:gd name="adj2" fmla="val 0"/>
            </a:avLst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Дуга 43"/>
          <p:cNvSpPr/>
          <p:nvPr/>
        </p:nvSpPr>
        <p:spPr>
          <a:xfrm>
            <a:off x="4838719" y="5404940"/>
            <a:ext cx="435239" cy="362824"/>
          </a:xfrm>
          <a:prstGeom prst="arc">
            <a:avLst>
              <a:gd name="adj1" fmla="val 11319686"/>
              <a:gd name="adj2" fmla="val 0"/>
            </a:avLst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Дуга 44"/>
          <p:cNvSpPr/>
          <p:nvPr/>
        </p:nvSpPr>
        <p:spPr>
          <a:xfrm>
            <a:off x="6458899" y="5921353"/>
            <a:ext cx="546682" cy="362824"/>
          </a:xfrm>
          <a:prstGeom prst="arc">
            <a:avLst>
              <a:gd name="adj1" fmla="val 11319686"/>
              <a:gd name="adj2" fmla="val 0"/>
            </a:avLst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Дуга 45"/>
          <p:cNvSpPr/>
          <p:nvPr/>
        </p:nvSpPr>
        <p:spPr>
          <a:xfrm>
            <a:off x="7250987" y="5899339"/>
            <a:ext cx="546682" cy="362824"/>
          </a:xfrm>
          <a:prstGeom prst="arc">
            <a:avLst>
              <a:gd name="adj1" fmla="val 11319686"/>
              <a:gd name="adj2" fmla="val 0"/>
            </a:avLst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Дуга 46"/>
          <p:cNvSpPr/>
          <p:nvPr/>
        </p:nvSpPr>
        <p:spPr>
          <a:xfrm>
            <a:off x="7434917" y="4362320"/>
            <a:ext cx="546682" cy="362824"/>
          </a:xfrm>
          <a:prstGeom prst="arc">
            <a:avLst>
              <a:gd name="adj1" fmla="val 11319686"/>
              <a:gd name="adj2" fmla="val 0"/>
            </a:avLst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Дуга 47"/>
          <p:cNvSpPr/>
          <p:nvPr/>
        </p:nvSpPr>
        <p:spPr>
          <a:xfrm>
            <a:off x="6516218" y="4362320"/>
            <a:ext cx="809970" cy="385684"/>
          </a:xfrm>
          <a:prstGeom prst="arc">
            <a:avLst>
              <a:gd name="adj1" fmla="val 11319686"/>
              <a:gd name="adj2" fmla="val 0"/>
            </a:avLst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1467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5" grpId="0"/>
      <p:bldP spid="16" grpId="0"/>
      <p:bldP spid="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Способы образования слов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836712"/>
            <a:ext cx="8640960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6. Аббревиация</a:t>
            </a:r>
          </a:p>
          <a:p>
            <a:pPr marL="0" indent="0"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 (образование сложносокращённых слов</a:t>
            </a:r>
            <a:r>
              <a:rPr lang="ru-RU" sz="2800" dirty="0" smtClean="0"/>
              <a:t> )</a:t>
            </a:r>
          </a:p>
          <a:p>
            <a:pPr marL="0" indent="0"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а</a:t>
            </a:r>
            <a:r>
              <a:rPr lang="ru-RU" sz="2800" dirty="0" smtClean="0">
                <a:solidFill>
                  <a:srgbClr val="002060"/>
                </a:solidFill>
              </a:rPr>
              <a:t>) </a:t>
            </a:r>
            <a:r>
              <a:rPr lang="ru-RU" sz="2800" b="1" dirty="0" smtClean="0">
                <a:solidFill>
                  <a:srgbClr val="002060"/>
                </a:solidFill>
              </a:rPr>
              <a:t>звуковая</a:t>
            </a:r>
            <a:r>
              <a:rPr lang="ru-RU" sz="2800" dirty="0" smtClean="0">
                <a:solidFill>
                  <a:srgbClr val="002060"/>
                </a:solidFill>
              </a:rPr>
              <a:t> </a:t>
            </a:r>
            <a:r>
              <a:rPr lang="ru-RU" sz="2800" dirty="0" smtClean="0"/>
              <a:t>вуз, БАМ, МХАТ, ТЮЗ</a:t>
            </a:r>
          </a:p>
          <a:p>
            <a:pPr marL="0" indent="0"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б) буквенная </a:t>
            </a:r>
            <a:r>
              <a:rPr lang="ru-RU" sz="2800" dirty="0" smtClean="0"/>
              <a:t>КПД</a:t>
            </a:r>
            <a:r>
              <a:rPr lang="ru-RU" sz="2800" b="1" dirty="0" smtClean="0"/>
              <a:t>,</a:t>
            </a:r>
            <a:r>
              <a:rPr lang="ru-RU" sz="2800" b="1" dirty="0" smtClean="0">
                <a:solidFill>
                  <a:srgbClr val="002060"/>
                </a:solidFill>
              </a:rPr>
              <a:t> </a:t>
            </a:r>
            <a:r>
              <a:rPr lang="ru-RU" sz="2800" dirty="0" smtClean="0"/>
              <a:t>МГУ, МТС</a:t>
            </a:r>
          </a:p>
          <a:p>
            <a:pPr marL="0" indent="0">
              <a:buNone/>
            </a:pPr>
            <a:r>
              <a:rPr lang="ru-RU" sz="2800" b="1" dirty="0">
                <a:solidFill>
                  <a:srgbClr val="002060"/>
                </a:solidFill>
              </a:rPr>
              <a:t>в</a:t>
            </a:r>
            <a:r>
              <a:rPr lang="ru-RU" sz="2800" b="1" dirty="0" smtClean="0">
                <a:solidFill>
                  <a:srgbClr val="002060"/>
                </a:solidFill>
              </a:rPr>
              <a:t>) </a:t>
            </a:r>
            <a:r>
              <a:rPr lang="ru-RU" sz="2800" b="1" dirty="0" err="1" smtClean="0">
                <a:solidFill>
                  <a:srgbClr val="002060"/>
                </a:solidFill>
              </a:rPr>
              <a:t>буквенно</a:t>
            </a:r>
            <a:r>
              <a:rPr lang="ru-RU" sz="2800" b="1" dirty="0" smtClean="0">
                <a:solidFill>
                  <a:srgbClr val="002060"/>
                </a:solidFill>
              </a:rPr>
              <a:t> – звуковая </a:t>
            </a:r>
            <a:r>
              <a:rPr lang="ru-RU" sz="2800" dirty="0" smtClean="0"/>
              <a:t>самбо, завуч</a:t>
            </a:r>
          </a:p>
          <a:p>
            <a:pPr marL="0" indent="0"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г) усечение основ </a:t>
            </a:r>
            <a:r>
              <a:rPr lang="ru-RU" sz="2800" dirty="0" smtClean="0"/>
              <a:t>завхоз, спецкор, лавсан          лаборатория высокомолекулярных соединений Академии наук</a:t>
            </a:r>
            <a:endParaRPr lang="ru-RU" sz="2800" b="1" dirty="0">
              <a:solidFill>
                <a:srgbClr val="002060"/>
              </a:solidFill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6804248" y="3717032"/>
            <a:ext cx="648072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6901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Способы образования</a:t>
            </a: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слов.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Неморфологический способ.</a:t>
            </a:r>
          </a:p>
          <a:p>
            <a:pPr marL="0" indent="0"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1)морфолого-синтаксический (переход одной части речи в другую)</a:t>
            </a:r>
          </a:p>
          <a:p>
            <a:pPr marL="0" indent="0"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         </a:t>
            </a:r>
            <a:r>
              <a:rPr lang="ru-RU" sz="2000" b="1" dirty="0" smtClean="0">
                <a:solidFill>
                  <a:srgbClr val="FF0000"/>
                </a:solidFill>
              </a:rPr>
              <a:t>где</a:t>
            </a:r>
            <a:r>
              <a:rPr lang="ru-RU" sz="2400" b="1" dirty="0" smtClean="0">
                <a:solidFill>
                  <a:srgbClr val="FF0000"/>
                </a:solidFill>
              </a:rPr>
              <a:t>?</a:t>
            </a:r>
          </a:p>
          <a:p>
            <a:pPr marL="0" indent="0">
              <a:buNone/>
            </a:pPr>
            <a:r>
              <a:rPr lang="ru-RU" sz="2400" dirty="0" smtClean="0"/>
              <a:t>Шёл </a:t>
            </a:r>
            <a:r>
              <a:rPr lang="ru-RU" sz="2400" u="dotDashHeavy" dirty="0" smtClean="0">
                <a:uFill>
                  <a:solidFill>
                    <a:srgbClr val="FF0000"/>
                  </a:solidFill>
                </a:uFill>
              </a:rPr>
              <a:t>мимо  </a:t>
            </a:r>
            <a:r>
              <a:rPr lang="ru-RU" sz="2400" dirty="0" smtClean="0">
                <a:uFill>
                  <a:solidFill>
                    <a:srgbClr val="FF0000"/>
                  </a:solidFill>
                </a:uFill>
              </a:rPr>
              <a:t>(наречие</a:t>
            </a:r>
            <a:r>
              <a:rPr lang="ru-RU" sz="2400" dirty="0">
                <a:uFill>
                  <a:solidFill>
                    <a:srgbClr val="FF0000"/>
                  </a:solidFill>
                </a:uFill>
              </a:rPr>
              <a:t>)</a:t>
            </a:r>
            <a:r>
              <a:rPr lang="ru-RU" sz="2400" dirty="0" smtClean="0">
                <a:uFill>
                  <a:solidFill>
                    <a:srgbClr val="FF0000"/>
                  </a:solidFill>
                </a:uFill>
              </a:rPr>
              <a:t>             шёл мимо </a:t>
            </a:r>
            <a:r>
              <a:rPr lang="ru-RU" sz="2400" u="dashLong" dirty="0" smtClean="0">
                <a:uFill>
                  <a:solidFill>
                    <a:srgbClr val="FF0000"/>
                  </a:solidFill>
                </a:uFill>
              </a:rPr>
              <a:t>дома (</a:t>
            </a:r>
            <a:r>
              <a:rPr lang="ru-RU" sz="2400" dirty="0" smtClean="0">
                <a:uFill>
                  <a:solidFill>
                    <a:srgbClr val="FF0000"/>
                  </a:solidFill>
                </a:uFill>
              </a:rPr>
              <a:t>предлог)</a:t>
            </a:r>
          </a:p>
          <a:p>
            <a:pPr marL="0" indent="0">
              <a:buNone/>
            </a:pPr>
            <a:r>
              <a:rPr lang="ru-RU" sz="2400" u="wavy" dirty="0" smtClean="0">
                <a:uFill>
                  <a:solidFill>
                    <a:srgbClr val="FF0000"/>
                  </a:solidFill>
                </a:uFill>
              </a:rPr>
              <a:t>Дежурный</a:t>
            </a:r>
            <a:r>
              <a:rPr lang="ru-RU" sz="2400" dirty="0" smtClean="0">
                <a:uFill>
                  <a:solidFill>
                    <a:srgbClr val="FF0000"/>
                  </a:solidFill>
                </a:uFill>
              </a:rPr>
              <a:t> врач   (</a:t>
            </a:r>
            <a:r>
              <a:rPr lang="ru-RU" sz="2400" dirty="0" err="1" smtClean="0">
                <a:uFill>
                  <a:solidFill>
                    <a:srgbClr val="FF0000"/>
                  </a:solidFill>
                </a:uFill>
              </a:rPr>
              <a:t>прилаг</a:t>
            </a:r>
            <a:r>
              <a:rPr lang="ru-RU" sz="2400" dirty="0">
                <a:uFill>
                  <a:solidFill>
                    <a:srgbClr val="FF0000"/>
                  </a:solidFill>
                </a:uFill>
              </a:rPr>
              <a:t>.</a:t>
            </a:r>
            <a:r>
              <a:rPr lang="ru-RU" sz="2400" dirty="0" smtClean="0">
                <a:uFill>
                  <a:solidFill>
                    <a:srgbClr val="FF0000"/>
                  </a:solidFill>
                </a:uFill>
              </a:rPr>
              <a:t>)             </a:t>
            </a:r>
            <a:r>
              <a:rPr lang="ru-RU" sz="2400" u="sng" dirty="0" smtClean="0">
                <a:uFill>
                  <a:solidFill>
                    <a:srgbClr val="FF0000"/>
                  </a:solidFill>
                </a:uFill>
              </a:rPr>
              <a:t>дежурный</a:t>
            </a:r>
            <a:r>
              <a:rPr lang="ru-RU" sz="2400" dirty="0" smtClean="0">
                <a:uFill>
                  <a:solidFill>
                    <a:srgbClr val="FF0000"/>
                  </a:solidFill>
                </a:uFill>
              </a:rPr>
              <a:t>  по части (сущ.)</a:t>
            </a:r>
          </a:p>
          <a:p>
            <a:pPr marL="0" indent="0">
              <a:buNone/>
            </a:pPr>
            <a:r>
              <a:rPr lang="ru-RU" sz="2400" b="1" dirty="0" smtClean="0">
                <a:solidFill>
                  <a:srgbClr val="002060"/>
                </a:solidFill>
                <a:uFill>
                  <a:solidFill>
                    <a:srgbClr val="FF0000"/>
                  </a:solidFill>
                </a:uFill>
              </a:rPr>
              <a:t>2) лексико-синтаксический (в одно слово сливается несколько слов) </a:t>
            </a:r>
            <a:r>
              <a:rPr lang="ru-RU" sz="2400" dirty="0" smtClean="0">
                <a:uFill>
                  <a:solidFill>
                    <a:srgbClr val="FF0000"/>
                  </a:solidFill>
                </a:uFill>
              </a:rPr>
              <a:t>сумасшедший, </a:t>
            </a:r>
            <a:r>
              <a:rPr lang="ru-RU" sz="2400" dirty="0" err="1" smtClean="0">
                <a:uFill>
                  <a:solidFill>
                    <a:srgbClr val="FF0000"/>
                  </a:solidFill>
                </a:uFill>
              </a:rPr>
              <a:t>умалишённый,близсидящий</a:t>
            </a:r>
            <a:endParaRPr lang="ru-RU" sz="2400" dirty="0" smtClean="0">
              <a:uFill>
                <a:solidFill>
                  <a:srgbClr val="FF0000"/>
                </a:solidFill>
              </a:uFill>
            </a:endParaRPr>
          </a:p>
          <a:p>
            <a:pPr marL="0" indent="0">
              <a:buNone/>
            </a:pPr>
            <a:r>
              <a:rPr lang="ru-RU" sz="2400" b="1" dirty="0" smtClean="0">
                <a:solidFill>
                  <a:srgbClr val="002060"/>
                </a:solidFill>
                <a:uFill>
                  <a:solidFill>
                    <a:srgbClr val="FF0000"/>
                  </a:solidFill>
                </a:uFill>
              </a:rPr>
              <a:t>3) лексико-семантический (слово получает новое значение)</a:t>
            </a:r>
          </a:p>
          <a:p>
            <a:pPr marL="0" indent="0">
              <a:buNone/>
            </a:pPr>
            <a:r>
              <a:rPr lang="ru-RU" sz="2400" b="1" dirty="0" smtClean="0">
                <a:solidFill>
                  <a:srgbClr val="002060"/>
                </a:solidFill>
                <a:uFill>
                  <a:solidFill>
                    <a:srgbClr val="FF0000"/>
                  </a:solidFill>
                </a:uFill>
              </a:rPr>
              <a:t>Ясли </a:t>
            </a:r>
            <a:r>
              <a:rPr lang="ru-RU" sz="2400" dirty="0" smtClean="0">
                <a:uFill>
                  <a:solidFill>
                    <a:srgbClr val="FF0000"/>
                  </a:solidFill>
                </a:uFill>
              </a:rPr>
              <a:t>- кормушка для скота                    </a:t>
            </a:r>
            <a:r>
              <a:rPr lang="ru-RU" sz="2400" b="1" dirty="0" smtClean="0">
                <a:solidFill>
                  <a:srgbClr val="002060"/>
                </a:solidFill>
                <a:uFill>
                  <a:solidFill>
                    <a:srgbClr val="FF0000"/>
                  </a:solidFill>
                </a:uFill>
              </a:rPr>
              <a:t>ясли</a:t>
            </a:r>
            <a:r>
              <a:rPr lang="ru-RU" sz="2400" dirty="0" smtClean="0">
                <a:uFill>
                  <a:solidFill>
                    <a:srgbClr val="FF0000"/>
                  </a:solidFill>
                </a:uFill>
              </a:rPr>
              <a:t> – детский сад</a:t>
            </a:r>
            <a:endParaRPr lang="ru-RU" sz="2400" b="1" dirty="0" smtClean="0">
              <a:solidFill>
                <a:srgbClr val="002060"/>
              </a:solidFill>
              <a:uFill>
                <a:solidFill>
                  <a:srgbClr val="FF0000"/>
                </a:solidFill>
              </a:uFill>
            </a:endParaRPr>
          </a:p>
          <a:p>
            <a:pPr marL="0" indent="0" algn="r">
              <a:buNone/>
            </a:pPr>
            <a:r>
              <a:rPr lang="ru-RU" sz="2400" b="1" dirty="0" smtClean="0">
                <a:solidFill>
                  <a:srgbClr val="002060"/>
                </a:solidFill>
                <a:uFill>
                  <a:solidFill>
                    <a:srgbClr val="FF0000"/>
                  </a:solidFill>
                </a:uFill>
              </a:rPr>
              <a:t>Олимпиец </a:t>
            </a:r>
            <a:r>
              <a:rPr lang="ru-RU" sz="2400" dirty="0" smtClean="0">
                <a:uFill>
                  <a:solidFill>
                    <a:srgbClr val="FF0000"/>
                  </a:solidFill>
                </a:uFill>
              </a:rPr>
              <a:t>– обитатель Олимпа           </a:t>
            </a:r>
            <a:r>
              <a:rPr lang="ru-RU" sz="2400" b="1" dirty="0" smtClean="0">
                <a:solidFill>
                  <a:srgbClr val="002060"/>
                </a:solidFill>
                <a:uFill>
                  <a:solidFill>
                    <a:srgbClr val="FF0000"/>
                  </a:solidFill>
                </a:uFill>
              </a:rPr>
              <a:t>олимпиец </a:t>
            </a:r>
            <a:r>
              <a:rPr lang="ru-RU" sz="2400" dirty="0" smtClean="0">
                <a:uFill>
                  <a:solidFill>
                    <a:srgbClr val="FF0000"/>
                  </a:solidFill>
                </a:uFill>
              </a:rPr>
              <a:t>- участник      олимпиады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13919" y="2492896"/>
            <a:ext cx="144016" cy="1440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х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29375" y="2276872"/>
            <a:ext cx="576064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p:sp>
        <p:nvSpPr>
          <p:cNvPr id="7" name="Выгнутая вверх стрелка 6"/>
          <p:cNvSpPr/>
          <p:nvPr/>
        </p:nvSpPr>
        <p:spPr>
          <a:xfrm>
            <a:off x="1129375" y="2492896"/>
            <a:ext cx="418289" cy="144016"/>
          </a:xfrm>
          <a:prstGeom prst="curved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3779912" y="2772176"/>
            <a:ext cx="36004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4355976" y="2492896"/>
            <a:ext cx="216024" cy="14401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х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1" name="Выгнутая вверх стрелка 10"/>
          <p:cNvSpPr/>
          <p:nvPr/>
        </p:nvSpPr>
        <p:spPr>
          <a:xfrm>
            <a:off x="4572000" y="2384884"/>
            <a:ext cx="1296144" cy="252028"/>
          </a:xfrm>
          <a:prstGeom prst="curved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721344" y="2107156"/>
            <a:ext cx="1512168" cy="27772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rgbClr val="FF0000"/>
                </a:solidFill>
              </a:rPr>
              <a:t>Мимо чего</a:t>
            </a:r>
            <a:r>
              <a:rPr lang="ru-RU" dirty="0" smtClean="0">
                <a:solidFill>
                  <a:srgbClr val="FF0000"/>
                </a:solidFill>
              </a:rPr>
              <a:t>?</a:t>
            </a:r>
            <a:endParaRPr lang="ru-RU" dirty="0">
              <a:solidFill>
                <a:srgbClr val="FF0000"/>
              </a:solidFill>
            </a:endParaRPr>
          </a:p>
        </p:txBody>
      </p:sp>
      <p:cxnSp>
        <p:nvCxnSpPr>
          <p:cNvPr id="14" name="Прямая со стрелкой 13"/>
          <p:cNvCxnSpPr/>
          <p:nvPr/>
        </p:nvCxnSpPr>
        <p:spPr>
          <a:xfrm>
            <a:off x="4139952" y="3256032"/>
            <a:ext cx="432048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4139952" y="4869160"/>
            <a:ext cx="581392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5204628" y="5301208"/>
            <a:ext cx="432048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9968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501122" cy="582594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Словообразовательная разминка.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928670"/>
            <a:ext cx="8572560" cy="5572164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2400" b="1" i="1" dirty="0" smtClean="0"/>
              <a:t>1)Укажите способ образования слова </a:t>
            </a:r>
            <a:r>
              <a:rPr lang="ru-RU" sz="2400" b="1" i="1" dirty="0" smtClean="0">
                <a:solidFill>
                  <a:schemeClr val="tx2"/>
                </a:solidFill>
              </a:rPr>
              <a:t>ПАНИЧЕСКИ</a:t>
            </a:r>
            <a:r>
              <a:rPr lang="ru-RU" sz="2400" b="1" i="1" dirty="0" smtClean="0"/>
              <a:t> в предложении: </a:t>
            </a:r>
          </a:p>
          <a:p>
            <a:r>
              <a:rPr lang="ru-RU" sz="2400" i="1" dirty="0" smtClean="0"/>
              <a:t>Бойтесь, панически бойтесь этой духовной пустоты.</a:t>
            </a:r>
          </a:p>
          <a:p>
            <a:r>
              <a:rPr lang="ru-RU" sz="2400" i="1" dirty="0" smtClean="0">
                <a:solidFill>
                  <a:srgbClr val="FF0000"/>
                </a:solidFill>
              </a:rPr>
              <a:t>суффиксальный</a:t>
            </a:r>
          </a:p>
          <a:p>
            <a:r>
              <a:rPr lang="ru-RU" sz="2400" b="1" i="1" dirty="0" smtClean="0"/>
              <a:t>2)Укажите способ образования слова </a:t>
            </a:r>
            <a:r>
              <a:rPr lang="ru-RU" sz="2400" b="1" i="1" dirty="0" smtClean="0">
                <a:solidFill>
                  <a:schemeClr val="tx2"/>
                </a:solidFill>
              </a:rPr>
              <a:t>БЕСПОМОЩНОСТИ</a:t>
            </a:r>
            <a:r>
              <a:rPr lang="ru-RU" sz="2400" b="1" i="1" dirty="0" smtClean="0"/>
              <a:t> в предложении: </a:t>
            </a:r>
          </a:p>
          <a:p>
            <a:pPr>
              <a:buNone/>
            </a:pPr>
            <a:r>
              <a:rPr lang="ru-RU" sz="2400" i="1" dirty="0" smtClean="0"/>
              <a:t>Ничто не повергает меня в такое чувство беспомощности ,</a:t>
            </a:r>
          </a:p>
          <a:p>
            <a:pPr>
              <a:buNone/>
            </a:pPr>
            <a:r>
              <a:rPr lang="ru-RU" sz="2400" i="1" dirty="0"/>
              <a:t>к</a:t>
            </a:r>
            <a:r>
              <a:rPr lang="ru-RU" sz="2400" i="1" dirty="0" smtClean="0"/>
              <a:t>ак одиноко светящееся окно.</a:t>
            </a:r>
          </a:p>
          <a:p>
            <a:pPr>
              <a:buNone/>
            </a:pPr>
            <a:r>
              <a:rPr lang="ru-RU" sz="2400" i="1" dirty="0" smtClean="0">
                <a:solidFill>
                  <a:srgbClr val="FF0000"/>
                </a:solidFill>
              </a:rPr>
              <a:t>Суффиксальный</a:t>
            </a:r>
          </a:p>
          <a:p>
            <a:pPr>
              <a:buNone/>
            </a:pPr>
            <a:r>
              <a:rPr lang="ru-RU" sz="2400" b="1" i="1" dirty="0" smtClean="0"/>
              <a:t> 3)Укажите способ образования слова </a:t>
            </a:r>
            <a:r>
              <a:rPr lang="ru-RU" sz="2400" b="1" i="1" dirty="0" smtClean="0">
                <a:solidFill>
                  <a:schemeClr val="tx2"/>
                </a:solidFill>
              </a:rPr>
              <a:t>ПОЗНАНИЕ </a:t>
            </a:r>
            <a:r>
              <a:rPr lang="ru-RU" sz="2400" b="1" i="1" dirty="0" smtClean="0"/>
              <a:t>в предложении: </a:t>
            </a:r>
          </a:p>
          <a:p>
            <a:pPr>
              <a:buNone/>
            </a:pPr>
            <a:r>
              <a:rPr lang="ru-RU" sz="2400" i="1" dirty="0" smtClean="0"/>
              <a:t>Цель поэзии, конечно, познание мира.</a:t>
            </a:r>
          </a:p>
          <a:p>
            <a:pPr>
              <a:buNone/>
            </a:pPr>
            <a:r>
              <a:rPr lang="ru-RU" sz="2400" i="1" dirty="0" smtClean="0">
                <a:solidFill>
                  <a:srgbClr val="FF0000"/>
                </a:solidFill>
              </a:rPr>
              <a:t>суффиксальный</a:t>
            </a:r>
          </a:p>
          <a:p>
            <a:pPr>
              <a:buNone/>
            </a:pPr>
            <a:endParaRPr lang="ru-RU" sz="2400" i="1" dirty="0" smtClean="0">
              <a:solidFill>
                <a:srgbClr val="FF0000"/>
              </a:solidFill>
            </a:endParaRPr>
          </a:p>
          <a:p>
            <a:endParaRPr lang="ru-RU" sz="2400" i="1" dirty="0" smtClean="0"/>
          </a:p>
          <a:p>
            <a:endParaRPr lang="ru-RU" sz="2400" i="1" dirty="0"/>
          </a:p>
        </p:txBody>
      </p:sp>
    </p:spTree>
    <p:extLst>
      <p:ext uri="{BB962C8B-B14F-4D97-AF65-F5344CB8AC3E}">
        <p14:creationId xmlns:p14="http://schemas.microsoft.com/office/powerpoint/2010/main" val="429634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643998" cy="72547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Словообразовательная разминка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26" y="1071546"/>
            <a:ext cx="8572592" cy="5786454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ru-RU" sz="2400" b="1" dirty="0" smtClean="0">
                <a:solidFill>
                  <a:schemeClr val="tx2"/>
                </a:solidFill>
              </a:rPr>
              <a:t>1. </a:t>
            </a:r>
            <a:r>
              <a:rPr lang="ru-RU" sz="2400" b="1" i="1" dirty="0" smtClean="0">
                <a:solidFill>
                  <a:schemeClr val="tx2"/>
                </a:solidFill>
              </a:rPr>
              <a:t>В каком ряду все слова образованы  приставочным способом?</a:t>
            </a:r>
          </a:p>
          <a:p>
            <a:r>
              <a:rPr lang="ru-RU" sz="2400" dirty="0" smtClean="0"/>
              <a:t>1)соученик, всевозможный          3)антинаучный, прописать</a:t>
            </a:r>
          </a:p>
          <a:p>
            <a:r>
              <a:rPr lang="ru-RU" sz="2400" dirty="0" smtClean="0"/>
              <a:t>2) оправдать, изгнать                 4)договаривать, преинтересный</a:t>
            </a:r>
          </a:p>
          <a:p>
            <a:r>
              <a:rPr lang="ru-RU" sz="2400" b="1" i="1" dirty="0" smtClean="0">
                <a:solidFill>
                  <a:schemeClr val="tx2"/>
                </a:solidFill>
              </a:rPr>
              <a:t>2. Укажите слово образованное </a:t>
            </a:r>
            <a:r>
              <a:rPr lang="ru-RU" sz="2400" b="1" i="1" dirty="0" err="1" smtClean="0">
                <a:solidFill>
                  <a:schemeClr val="tx2"/>
                </a:solidFill>
              </a:rPr>
              <a:t>бессуффиксным</a:t>
            </a:r>
            <a:r>
              <a:rPr lang="ru-RU" sz="2400" b="1" i="1" dirty="0" smtClean="0">
                <a:solidFill>
                  <a:schemeClr val="tx2"/>
                </a:solidFill>
              </a:rPr>
              <a:t>  способом.</a:t>
            </a:r>
          </a:p>
          <a:p>
            <a:r>
              <a:rPr lang="ru-RU" sz="2400" dirty="0" smtClean="0"/>
              <a:t>1) чернозём,               2) прогул,         3) нищий             4) вред</a:t>
            </a:r>
          </a:p>
          <a:p>
            <a:r>
              <a:rPr lang="ru-RU" sz="2400" b="1" i="1" dirty="0" smtClean="0">
                <a:solidFill>
                  <a:schemeClr val="tx2"/>
                </a:solidFill>
              </a:rPr>
              <a:t>3. Каким способом образовано слово </a:t>
            </a:r>
            <a:r>
              <a:rPr lang="ru-RU" sz="2400" b="1" i="1" dirty="0" smtClean="0">
                <a:solidFill>
                  <a:srgbClr val="FF0000"/>
                </a:solidFill>
              </a:rPr>
              <a:t>описывать</a:t>
            </a:r>
            <a:r>
              <a:rPr lang="ru-RU" sz="2400" b="1" i="1" dirty="0" smtClean="0">
                <a:solidFill>
                  <a:schemeClr val="tx2"/>
                </a:solidFill>
              </a:rPr>
              <a:t>?</a:t>
            </a:r>
          </a:p>
          <a:p>
            <a:r>
              <a:rPr lang="ru-RU" sz="2400" b="1" i="1" dirty="0" smtClean="0">
                <a:solidFill>
                  <a:schemeClr val="tx2"/>
                </a:solidFill>
              </a:rPr>
              <a:t>4. Каким способом образовано слово </a:t>
            </a:r>
            <a:r>
              <a:rPr lang="ru-RU" sz="2400" b="1" i="1" dirty="0" smtClean="0">
                <a:solidFill>
                  <a:srgbClr val="FF0000"/>
                </a:solidFill>
              </a:rPr>
              <a:t>недавно </a:t>
            </a:r>
            <a:r>
              <a:rPr lang="ru-RU" sz="2400" b="1" i="1" dirty="0" smtClean="0">
                <a:solidFill>
                  <a:schemeClr val="tx2"/>
                </a:solidFill>
              </a:rPr>
              <a:t>?</a:t>
            </a:r>
          </a:p>
          <a:p>
            <a:r>
              <a:rPr lang="ru-RU" sz="2400" b="1" i="1" dirty="0" smtClean="0">
                <a:solidFill>
                  <a:schemeClr val="tx2"/>
                </a:solidFill>
              </a:rPr>
              <a:t>5. Укажите способ образования слова </a:t>
            </a:r>
            <a:r>
              <a:rPr lang="ru-RU" sz="2400" b="1" i="1" dirty="0" smtClean="0">
                <a:solidFill>
                  <a:srgbClr val="FF0000"/>
                </a:solidFill>
              </a:rPr>
              <a:t>узнавать </a:t>
            </a:r>
            <a:r>
              <a:rPr lang="ru-RU" sz="2400" b="1" i="1" dirty="0" smtClean="0">
                <a:solidFill>
                  <a:schemeClr val="tx2"/>
                </a:solidFill>
              </a:rPr>
              <a:t>?</a:t>
            </a:r>
          </a:p>
          <a:p>
            <a:r>
              <a:rPr lang="ru-RU" sz="2400" b="1" i="1" dirty="0" smtClean="0">
                <a:solidFill>
                  <a:schemeClr val="tx2"/>
                </a:solidFill>
              </a:rPr>
              <a:t>6. Укажите способ образования слова </a:t>
            </a:r>
            <a:r>
              <a:rPr lang="ru-RU" sz="2400" b="1" i="1" dirty="0" smtClean="0">
                <a:solidFill>
                  <a:srgbClr val="FF0000"/>
                </a:solidFill>
              </a:rPr>
              <a:t>повзрослев </a:t>
            </a:r>
            <a:r>
              <a:rPr lang="ru-RU" sz="2400" b="1" i="1" dirty="0" smtClean="0">
                <a:solidFill>
                  <a:schemeClr val="tx2"/>
                </a:solidFill>
              </a:rPr>
              <a:t>?</a:t>
            </a:r>
          </a:p>
          <a:p>
            <a:r>
              <a:rPr lang="ru-RU" sz="2400" b="1" i="1" dirty="0" smtClean="0">
                <a:solidFill>
                  <a:schemeClr val="tx2"/>
                </a:solidFill>
              </a:rPr>
              <a:t>7. Укажите способ образования слова  </a:t>
            </a:r>
            <a:r>
              <a:rPr lang="ru-RU" sz="2400" b="1" i="1" dirty="0" smtClean="0">
                <a:solidFill>
                  <a:srgbClr val="FF0000"/>
                </a:solidFill>
              </a:rPr>
              <a:t>бесспорно </a:t>
            </a:r>
            <a:r>
              <a:rPr lang="ru-RU" sz="2400" b="1" i="1" dirty="0" smtClean="0">
                <a:solidFill>
                  <a:schemeClr val="tx2"/>
                </a:solidFill>
              </a:rPr>
              <a:t>?</a:t>
            </a:r>
          </a:p>
          <a:p>
            <a:r>
              <a:rPr lang="ru-RU" sz="2400" b="1" i="1" dirty="0" smtClean="0">
                <a:solidFill>
                  <a:schemeClr val="tx2"/>
                </a:solidFill>
              </a:rPr>
              <a:t>8. Укажите способ образования слова </a:t>
            </a:r>
            <a:r>
              <a:rPr lang="ru-RU" sz="2400" b="1" i="1" dirty="0" smtClean="0">
                <a:solidFill>
                  <a:srgbClr val="FF0000"/>
                </a:solidFill>
              </a:rPr>
              <a:t>радиоволна </a:t>
            </a:r>
            <a:r>
              <a:rPr lang="ru-RU" sz="2400" b="1" i="1" dirty="0" smtClean="0">
                <a:solidFill>
                  <a:schemeClr val="tx2"/>
                </a:solidFill>
              </a:rPr>
              <a:t>?</a:t>
            </a:r>
          </a:p>
          <a:p>
            <a:r>
              <a:rPr lang="ru-RU" sz="2400" b="1" i="1" dirty="0" smtClean="0">
                <a:solidFill>
                  <a:schemeClr val="tx2"/>
                </a:solidFill>
              </a:rPr>
              <a:t>9. Укажите способ образования слова </a:t>
            </a:r>
            <a:r>
              <a:rPr lang="ru-RU" sz="2400" b="1" i="1" dirty="0" smtClean="0">
                <a:solidFill>
                  <a:srgbClr val="FF0000"/>
                </a:solidFill>
              </a:rPr>
              <a:t>гладь </a:t>
            </a:r>
            <a:r>
              <a:rPr lang="ru-RU" sz="2400" b="1" i="1" dirty="0" smtClean="0">
                <a:solidFill>
                  <a:schemeClr val="tx2"/>
                </a:solidFill>
              </a:rPr>
              <a:t>?</a:t>
            </a:r>
          </a:p>
          <a:p>
            <a:endParaRPr lang="ru-RU" sz="2400" b="1" i="1" dirty="0" smtClean="0">
              <a:solidFill>
                <a:srgbClr val="FF0000"/>
              </a:solidFill>
            </a:endParaRPr>
          </a:p>
          <a:p>
            <a:endParaRPr lang="ru-RU" sz="2400" dirty="0"/>
          </a:p>
        </p:txBody>
      </p:sp>
      <p:sp>
        <p:nvSpPr>
          <p:cNvPr id="4" name="Кольцо 3"/>
          <p:cNvSpPr/>
          <p:nvPr/>
        </p:nvSpPr>
        <p:spPr>
          <a:xfrm>
            <a:off x="4644008" y="1916832"/>
            <a:ext cx="288032" cy="288032"/>
          </a:xfrm>
          <a:prstGeom prst="donut">
            <a:avLst>
              <a:gd name="adj" fmla="val 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Кольцо 4"/>
          <p:cNvSpPr/>
          <p:nvPr/>
        </p:nvSpPr>
        <p:spPr>
          <a:xfrm>
            <a:off x="3203848" y="3140968"/>
            <a:ext cx="288032" cy="288032"/>
          </a:xfrm>
          <a:prstGeom prst="donut">
            <a:avLst>
              <a:gd name="adj" fmla="val 0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7247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643998" cy="72547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Словообразовательная разминка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26" y="1071546"/>
            <a:ext cx="8572592" cy="5786454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ru-RU" sz="2400" b="1" dirty="0" smtClean="0">
                <a:solidFill>
                  <a:schemeClr val="tx2"/>
                </a:solidFill>
              </a:rPr>
              <a:t>1. </a:t>
            </a:r>
            <a:r>
              <a:rPr lang="ru-RU" sz="2400" b="1" i="1" dirty="0" smtClean="0">
                <a:solidFill>
                  <a:schemeClr val="tx2"/>
                </a:solidFill>
              </a:rPr>
              <a:t>В каком ряду все слова образованы  приставочным способом?</a:t>
            </a:r>
          </a:p>
          <a:p>
            <a:r>
              <a:rPr lang="ru-RU" sz="2400" dirty="0" smtClean="0"/>
              <a:t>1)соученик, всевозможный          3)антинаучный, прописать</a:t>
            </a:r>
          </a:p>
          <a:p>
            <a:r>
              <a:rPr lang="ru-RU" sz="2400" dirty="0" smtClean="0"/>
              <a:t>2) оправдать, изгнать                 4)договаривать, преинтересный</a:t>
            </a:r>
          </a:p>
          <a:p>
            <a:r>
              <a:rPr lang="ru-RU" sz="2400" b="1" i="1" dirty="0" smtClean="0">
                <a:solidFill>
                  <a:schemeClr val="tx2"/>
                </a:solidFill>
              </a:rPr>
              <a:t>2. Укажите слово образованное </a:t>
            </a:r>
            <a:r>
              <a:rPr lang="ru-RU" sz="2400" b="1" i="1" dirty="0" err="1" smtClean="0">
                <a:solidFill>
                  <a:schemeClr val="tx2"/>
                </a:solidFill>
              </a:rPr>
              <a:t>бессуффиксным</a:t>
            </a:r>
            <a:r>
              <a:rPr lang="ru-RU" sz="2400" b="1" i="1" dirty="0" smtClean="0">
                <a:solidFill>
                  <a:schemeClr val="tx2"/>
                </a:solidFill>
              </a:rPr>
              <a:t>  способом.</a:t>
            </a:r>
          </a:p>
          <a:p>
            <a:r>
              <a:rPr lang="ru-RU" sz="2400" dirty="0" smtClean="0"/>
              <a:t>1) чернозём,               2) прогул,         3) нищий             4) вред</a:t>
            </a:r>
          </a:p>
          <a:p>
            <a:r>
              <a:rPr lang="ru-RU" sz="2400" b="1" i="1" dirty="0" smtClean="0">
                <a:solidFill>
                  <a:schemeClr val="tx2"/>
                </a:solidFill>
              </a:rPr>
              <a:t>3. Каким способом образовано слово </a:t>
            </a:r>
            <a:r>
              <a:rPr lang="ru-RU" sz="2400" b="1" i="1" dirty="0" smtClean="0">
                <a:solidFill>
                  <a:srgbClr val="FF0000"/>
                </a:solidFill>
              </a:rPr>
              <a:t>описывать</a:t>
            </a:r>
            <a:r>
              <a:rPr lang="ru-RU" sz="2400" b="1" i="1" dirty="0" smtClean="0">
                <a:solidFill>
                  <a:schemeClr val="tx2"/>
                </a:solidFill>
              </a:rPr>
              <a:t>?</a:t>
            </a:r>
          </a:p>
          <a:p>
            <a:r>
              <a:rPr lang="ru-RU" sz="2400" b="1" i="1" dirty="0" smtClean="0">
                <a:solidFill>
                  <a:schemeClr val="tx2"/>
                </a:solidFill>
              </a:rPr>
              <a:t>4. Каким способом образовано слово </a:t>
            </a:r>
            <a:r>
              <a:rPr lang="ru-RU" sz="2400" b="1" i="1" dirty="0" smtClean="0">
                <a:solidFill>
                  <a:srgbClr val="FF0000"/>
                </a:solidFill>
              </a:rPr>
              <a:t>недавно </a:t>
            </a:r>
            <a:r>
              <a:rPr lang="ru-RU" sz="2400" b="1" i="1" dirty="0" smtClean="0">
                <a:solidFill>
                  <a:schemeClr val="tx2"/>
                </a:solidFill>
              </a:rPr>
              <a:t>?</a:t>
            </a:r>
          </a:p>
          <a:p>
            <a:r>
              <a:rPr lang="ru-RU" sz="2400" b="1" i="1" dirty="0" smtClean="0">
                <a:solidFill>
                  <a:schemeClr val="tx2"/>
                </a:solidFill>
              </a:rPr>
              <a:t>5. Укажите способ образования слова </a:t>
            </a:r>
            <a:r>
              <a:rPr lang="ru-RU" sz="2400" b="1" i="1" dirty="0" smtClean="0">
                <a:solidFill>
                  <a:srgbClr val="FF0000"/>
                </a:solidFill>
              </a:rPr>
              <a:t>узнавать </a:t>
            </a:r>
            <a:r>
              <a:rPr lang="ru-RU" sz="2400" b="1" i="1" dirty="0" smtClean="0">
                <a:solidFill>
                  <a:schemeClr val="tx2"/>
                </a:solidFill>
              </a:rPr>
              <a:t>?</a:t>
            </a:r>
          </a:p>
          <a:p>
            <a:r>
              <a:rPr lang="ru-RU" sz="2400" b="1" i="1" dirty="0" smtClean="0">
                <a:solidFill>
                  <a:schemeClr val="tx2"/>
                </a:solidFill>
              </a:rPr>
              <a:t>6. Укажите способ образования слова </a:t>
            </a:r>
            <a:r>
              <a:rPr lang="ru-RU" sz="2400" b="1" i="1" dirty="0" smtClean="0">
                <a:solidFill>
                  <a:srgbClr val="FF0000"/>
                </a:solidFill>
              </a:rPr>
              <a:t>повзрослев </a:t>
            </a:r>
            <a:r>
              <a:rPr lang="ru-RU" sz="2400" b="1" i="1" dirty="0" smtClean="0">
                <a:solidFill>
                  <a:schemeClr val="tx2"/>
                </a:solidFill>
              </a:rPr>
              <a:t>?</a:t>
            </a:r>
          </a:p>
          <a:p>
            <a:r>
              <a:rPr lang="ru-RU" sz="2400" b="1" i="1" dirty="0" smtClean="0">
                <a:solidFill>
                  <a:schemeClr val="tx2"/>
                </a:solidFill>
              </a:rPr>
              <a:t>7. Укажите способ образования слова  </a:t>
            </a:r>
            <a:r>
              <a:rPr lang="ru-RU" sz="2400" b="1" i="1" dirty="0" smtClean="0">
                <a:solidFill>
                  <a:srgbClr val="FF0000"/>
                </a:solidFill>
              </a:rPr>
              <a:t>бесспорно </a:t>
            </a:r>
            <a:r>
              <a:rPr lang="ru-RU" sz="2400" b="1" i="1" dirty="0" smtClean="0">
                <a:solidFill>
                  <a:schemeClr val="tx2"/>
                </a:solidFill>
              </a:rPr>
              <a:t>?</a:t>
            </a:r>
          </a:p>
          <a:p>
            <a:r>
              <a:rPr lang="ru-RU" sz="2400" b="1" i="1" dirty="0" smtClean="0">
                <a:solidFill>
                  <a:schemeClr val="tx2"/>
                </a:solidFill>
              </a:rPr>
              <a:t>8. Укажите способ образования слова </a:t>
            </a:r>
            <a:r>
              <a:rPr lang="ru-RU" sz="2400" b="1" i="1" dirty="0" smtClean="0">
                <a:solidFill>
                  <a:srgbClr val="FF0000"/>
                </a:solidFill>
              </a:rPr>
              <a:t>радиоволна </a:t>
            </a:r>
            <a:r>
              <a:rPr lang="ru-RU" sz="2400" b="1" i="1" dirty="0" smtClean="0">
                <a:solidFill>
                  <a:schemeClr val="tx2"/>
                </a:solidFill>
              </a:rPr>
              <a:t>?</a:t>
            </a:r>
          </a:p>
          <a:p>
            <a:r>
              <a:rPr lang="ru-RU" sz="2400" b="1" i="1" dirty="0" smtClean="0">
                <a:solidFill>
                  <a:schemeClr val="tx2"/>
                </a:solidFill>
              </a:rPr>
              <a:t>9. Укажите способ образования слова </a:t>
            </a:r>
            <a:r>
              <a:rPr lang="ru-RU" sz="2400" b="1" i="1" dirty="0" smtClean="0">
                <a:solidFill>
                  <a:srgbClr val="FF0000"/>
                </a:solidFill>
              </a:rPr>
              <a:t>гладь </a:t>
            </a:r>
            <a:r>
              <a:rPr lang="ru-RU" sz="2400" b="1" i="1" dirty="0" smtClean="0">
                <a:solidFill>
                  <a:schemeClr val="tx2"/>
                </a:solidFill>
              </a:rPr>
              <a:t>?</a:t>
            </a:r>
          </a:p>
          <a:p>
            <a:endParaRPr lang="ru-RU" sz="2400" b="1" i="1" dirty="0" smtClean="0">
              <a:solidFill>
                <a:srgbClr val="FF0000"/>
              </a:solidFill>
            </a:endParaRP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197247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520</Words>
  <Application>Microsoft Office PowerPoint</Application>
  <PresentationFormat>Экран (4:3)</PresentationFormat>
  <Paragraphs>83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Способы образования слов</vt:lpstr>
      <vt:lpstr>Способы образования слов.</vt:lpstr>
      <vt:lpstr>Способы образования слов</vt:lpstr>
      <vt:lpstr>Способы образования слов.</vt:lpstr>
      <vt:lpstr>Словообразовательная разминка.</vt:lpstr>
      <vt:lpstr>Словообразовательная разминка</vt:lpstr>
      <vt:lpstr>Словообразовательная разминка</vt:lpstr>
    </vt:vector>
  </TitlesOfParts>
  <Company>DG Win&amp;Soft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Способы образования слов</dc:title>
  <dc:creator>FOX</dc:creator>
  <cp:lastModifiedBy>FOX</cp:lastModifiedBy>
  <cp:revision>17</cp:revision>
  <dcterms:created xsi:type="dcterms:W3CDTF">2013-01-15T08:05:53Z</dcterms:created>
  <dcterms:modified xsi:type="dcterms:W3CDTF">2013-01-16T22:04:16Z</dcterms:modified>
</cp:coreProperties>
</file>