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2"/>
  </p:notesMasterIdLst>
  <p:sldIdLst>
    <p:sldId id="267" r:id="rId2"/>
    <p:sldId id="256" r:id="rId3"/>
    <p:sldId id="260" r:id="rId4"/>
    <p:sldId id="257" r:id="rId5"/>
    <p:sldId id="258" r:id="rId6"/>
    <p:sldId id="261" r:id="rId7"/>
    <p:sldId id="259" r:id="rId8"/>
    <p:sldId id="262" r:id="rId9"/>
    <p:sldId id="273" r:id="rId10"/>
    <p:sldId id="272" r:id="rId11"/>
    <p:sldId id="274" r:id="rId12"/>
    <p:sldId id="265" r:id="rId13"/>
    <p:sldId id="275" r:id="rId14"/>
    <p:sldId id="276" r:id="rId15"/>
    <p:sldId id="277" r:id="rId16"/>
    <p:sldId id="266" r:id="rId17"/>
    <p:sldId id="268" r:id="rId18"/>
    <p:sldId id="278" r:id="rId19"/>
    <p:sldId id="279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C649E-D693-449A-8373-108C0AD9AAE4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8DF81-C330-4429-A00D-027777E30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8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8DF81-C330-4429-A00D-027777E30A2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75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0E1-A967-4928-9D62-46EC51BCF75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0DA-4502-4EAA-A380-8C68589F7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0E1-A967-4928-9D62-46EC51BCF75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0DA-4502-4EAA-A380-8C68589F7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0E1-A967-4928-9D62-46EC51BCF75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0DA-4502-4EAA-A380-8C68589F74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0E1-A967-4928-9D62-46EC51BCF75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0DA-4502-4EAA-A380-8C68589F7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0E1-A967-4928-9D62-46EC51BCF75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0DA-4502-4EAA-A380-8C68589F7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0E1-A967-4928-9D62-46EC51BCF75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0DA-4502-4EAA-A380-8C68589F7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0E1-A967-4928-9D62-46EC51BCF75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0DA-4502-4EAA-A380-8C68589F7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0E1-A967-4928-9D62-46EC51BCF75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0DA-4502-4EAA-A380-8C68589F7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0E1-A967-4928-9D62-46EC51BCF75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0DA-4502-4EAA-A380-8C68589F7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0E1-A967-4928-9D62-46EC51BCF75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0DA-4502-4EAA-A380-8C68589F7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0E1-A967-4928-9D62-46EC51BCF75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C0DA-4502-4EAA-A380-8C68589F7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7C80E1-A967-4928-9D62-46EC51BCF753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5B3C0DA-4502-4EAA-A380-8C68589F74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140968"/>
            <a:ext cx="4356472" cy="38164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Докучаева Ирина Сергеевна</a:t>
            </a:r>
          </a:p>
          <a:p>
            <a:pPr marL="0" indent="0">
              <a:buNone/>
            </a:pPr>
            <a:r>
              <a:rPr lang="ru-RU" dirty="0" smtClean="0"/>
              <a:t>Заместитель директора</a:t>
            </a:r>
          </a:p>
          <a:p>
            <a:pPr marL="0" indent="0">
              <a:buNone/>
            </a:pPr>
            <a:r>
              <a:rPr lang="ru-RU" dirty="0" smtClean="0"/>
              <a:t>ПОУ «Северодвинский колледж управления и информационных технологий» </a:t>
            </a:r>
          </a:p>
          <a:p>
            <a:pPr marL="0" indent="0">
              <a:buNone/>
            </a:pPr>
            <a:r>
              <a:rPr lang="ru-RU" dirty="0" smtClean="0"/>
              <a:t>Архангельская область</a:t>
            </a:r>
          </a:p>
          <a:p>
            <a:pPr marL="0" indent="0">
              <a:buNone/>
            </a:pPr>
            <a:r>
              <a:rPr lang="ru-RU" dirty="0" smtClean="0"/>
              <a:t>г. Северодвинск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Интерактивные методики обучения в среднем профессиональном образовании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7555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4224" y="2852936"/>
            <a:ext cx="3816424" cy="34506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i="1" dirty="0"/>
              <a:t>проектная </a:t>
            </a:r>
            <a:r>
              <a:rPr lang="ru-RU" i="1" dirty="0" smtClean="0"/>
              <a:t>деятельность</a:t>
            </a:r>
            <a:endParaRPr lang="en-US" i="1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активный познавательный творческий процесс, в котором происходит как закрепление имеющихся знаний по предмету, так и получение новых знаний);</a:t>
            </a:r>
          </a:p>
          <a:p>
            <a:endParaRPr lang="ru-RU" dirty="0"/>
          </a:p>
        </p:txBody>
      </p:sp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Инструменты и результаты применения интерактивных методик обучения в СПО: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73652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640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2941934"/>
            <a:ext cx="4039327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4. </a:t>
            </a:r>
            <a:r>
              <a:rPr lang="ru-RU" i="1" dirty="0" smtClean="0"/>
              <a:t>«мозговой </a:t>
            </a:r>
            <a:r>
              <a:rPr lang="ru-RU" i="1" dirty="0"/>
              <a:t>штурм»</a:t>
            </a:r>
            <a:r>
              <a:rPr lang="ru-RU" dirty="0"/>
              <a:t> (процесс совместного решения проблемных задач, «одна идея порождает другие идеи», дух соревнования активизирует мыслительную деятельность обучающихся);</a:t>
            </a:r>
          </a:p>
          <a:p>
            <a:endParaRPr lang="ru-RU" dirty="0"/>
          </a:p>
        </p:txBody>
      </p:sp>
      <p:pic>
        <p:nvPicPr>
          <p:cNvPr id="4" name="Содержимое 3" descr="lrkY-eFEj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4601633" cy="3451225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Инструменты и результаты применения интерактивных методик обучения в СПО: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767434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20072" y="2980475"/>
            <a:ext cx="3672407" cy="33288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2600" i="1" dirty="0" smtClean="0"/>
              <a:t>исследование  </a:t>
            </a:r>
            <a:r>
              <a:rPr lang="ru-RU" sz="2600" dirty="0" smtClean="0"/>
              <a:t>(поисковая деятельность, самостоятельность в </a:t>
            </a:r>
            <a:r>
              <a:rPr lang="ru-RU" sz="2600" dirty="0"/>
              <a:t>принятии </a:t>
            </a:r>
            <a:r>
              <a:rPr lang="ru-RU" sz="2600" dirty="0" smtClean="0"/>
              <a:t>решений);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Инструменты и результаты применения интерактивных методик обучения в СПО:</a:t>
            </a:r>
          </a:p>
        </p:txBody>
      </p:sp>
      <p:pic>
        <p:nvPicPr>
          <p:cNvPr id="4" name="Содержимое 5" descr="4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80474"/>
            <a:ext cx="4699033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556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5661248"/>
            <a:ext cx="7408333" cy="969557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ru-RU" i="1" dirty="0"/>
              <a:t>дискуссии (</a:t>
            </a:r>
            <a:r>
              <a:rPr lang="ru-RU" dirty="0"/>
              <a:t>решение групповых задач или воздействие на мнение и установки участников</a:t>
            </a:r>
            <a:r>
              <a:rPr lang="ru-RU" dirty="0" smtClean="0"/>
              <a:t>);</a:t>
            </a:r>
            <a:endParaRPr lang="ru-RU" dirty="0"/>
          </a:p>
        </p:txBody>
      </p:sp>
      <p:pic>
        <p:nvPicPr>
          <p:cNvPr id="4" name="Содержимое 11" descr="k__vd9B4qV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5135" y="2708920"/>
            <a:ext cx="6120680" cy="2964521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Инструменты и результаты применения интерактивных методик обучения в СПО:</a:t>
            </a:r>
          </a:p>
        </p:txBody>
      </p:sp>
    </p:spTree>
    <p:extLst>
      <p:ext uri="{BB962C8B-B14F-4D97-AF65-F5344CB8AC3E}">
        <p14:creationId xmlns:p14="http://schemas.microsoft.com/office/powerpoint/2010/main" xmlns="" val="357154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6947" y="3140968"/>
            <a:ext cx="3960440" cy="237626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ru-RU" i="1" dirty="0"/>
              <a:t>ролевая игра </a:t>
            </a:r>
            <a:r>
              <a:rPr lang="ru-RU" dirty="0"/>
              <a:t>(познание, ориентирование в нестандартных ситуациях, пополнение запаса представлений и понятий, развитие фантазии);</a:t>
            </a:r>
          </a:p>
          <a:p>
            <a:endParaRPr lang="ru-RU" dirty="0"/>
          </a:p>
        </p:txBody>
      </p:sp>
      <p:pic>
        <p:nvPicPr>
          <p:cNvPr id="4" name="Содержимое 3" descr="_TM_2exHL2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4608512" cy="3071142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Инструменты и результаты применения интерактивных методик обучения в СПО:</a:t>
            </a:r>
          </a:p>
        </p:txBody>
      </p:sp>
    </p:spTree>
    <p:extLst>
      <p:ext uri="{BB962C8B-B14F-4D97-AF65-F5344CB8AC3E}">
        <p14:creationId xmlns:p14="http://schemas.microsoft.com/office/powerpoint/2010/main" xmlns="" val="280529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3140968"/>
            <a:ext cx="38164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ru-RU" sz="2600" i="1" dirty="0" err="1">
                <a:solidFill>
                  <a:schemeClr val="accent2">
                    <a:lumMod val="50000"/>
                  </a:schemeClr>
                </a:solidFill>
              </a:rPr>
              <a:t>синквейн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</a:rPr>
              <a:t>(развитие творческого мышления, выражение своего отношения к теме);</a:t>
            </a:r>
          </a:p>
          <a:p>
            <a:endParaRPr lang="ru-RU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603534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Инструменты и результаты применения интерактивных методик обучения в СПО:</a:t>
            </a:r>
          </a:p>
        </p:txBody>
      </p:sp>
    </p:spTree>
    <p:extLst>
      <p:ext uri="{BB962C8B-B14F-4D97-AF65-F5344CB8AC3E}">
        <p14:creationId xmlns:p14="http://schemas.microsoft.com/office/powerpoint/2010/main" xmlns="" val="748709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2675466"/>
            <a:ext cx="4248471" cy="3993893"/>
          </a:xfrm>
        </p:spPr>
        <p:txBody>
          <a:bodyPr numCol="1"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ru-RU" i="1" dirty="0"/>
              <a:t>компьютерные обучающие программы, цифровые образовательные ресурсы </a:t>
            </a:r>
            <a:r>
              <a:rPr lang="ru-RU" dirty="0"/>
              <a:t>(наглядность, информативность </a:t>
            </a:r>
            <a:r>
              <a:rPr lang="ru-RU" dirty="0" smtClean="0"/>
              <a:t> и </a:t>
            </a:r>
            <a:r>
              <a:rPr lang="ru-RU" dirty="0"/>
              <a:t>достоверность, усиление эмоционального восприятия учебного материала</a:t>
            </a:r>
            <a:r>
              <a:rPr lang="ru-RU" dirty="0" smtClean="0"/>
              <a:t>);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Инструменты и результаты применения интерактивных методик обучения в СПО: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57" y="2852936"/>
            <a:ext cx="4153744" cy="311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8805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3140968"/>
            <a:ext cx="3888432" cy="3450696"/>
          </a:xfrm>
        </p:spPr>
        <p:txBody>
          <a:bodyPr numCol="1">
            <a:norm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ru-RU" i="1" dirty="0"/>
              <a:t>использование общественных ресурсов </a:t>
            </a:r>
            <a:r>
              <a:rPr lang="ru-RU" dirty="0"/>
              <a:t>(рассмотрение проблемы с точки зрения приглашенного специалиста);</a:t>
            </a:r>
          </a:p>
          <a:p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Инструменты и результаты применения интерактивных методик обучения в СПО: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661" y="3068960"/>
            <a:ext cx="4195120" cy="314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2924943"/>
            <a:ext cx="3960440" cy="3201219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ru-RU" i="1" dirty="0"/>
              <a:t>работа с документами </a:t>
            </a:r>
            <a:r>
              <a:rPr lang="ru-RU" dirty="0"/>
              <a:t>(составление, заполнение документов с целью приобретения практических навыков</a:t>
            </a:r>
            <a:r>
              <a:rPr lang="ru-RU" dirty="0" smtClean="0"/>
              <a:t>);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460216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Инструменты и результаты применения интерактивных методик обучения в СПО:</a:t>
            </a:r>
          </a:p>
        </p:txBody>
      </p:sp>
    </p:spTree>
    <p:extLst>
      <p:ext uri="{BB962C8B-B14F-4D97-AF65-F5344CB8AC3E}">
        <p14:creationId xmlns:p14="http://schemas.microsoft.com/office/powerpoint/2010/main" xmlns="" val="3718679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349846"/>
            <a:ext cx="8316912" cy="1508154"/>
          </a:xfrm>
        </p:spPr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ru-RU" i="1" dirty="0"/>
              <a:t>кейсы</a:t>
            </a:r>
            <a:r>
              <a:rPr lang="ru-RU" dirty="0"/>
              <a:t> (формирование у обучающихся новых качеств и умений).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Инструменты и результаты применения интерактивных методик обучения в СПО:</a:t>
            </a:r>
          </a:p>
        </p:txBody>
      </p:sp>
      <p:pic>
        <p:nvPicPr>
          <p:cNvPr id="5" name="Содержимое 5" descr="a6rvf5pV94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420888"/>
            <a:ext cx="4395153" cy="2928958"/>
          </a:xfrm>
          <a:prstGeom prst="rect">
            <a:avLst/>
          </a:prstGeom>
        </p:spPr>
      </p:pic>
      <p:pic>
        <p:nvPicPr>
          <p:cNvPr id="6" name="Содержимое 3" descr="3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96952"/>
            <a:ext cx="4029911" cy="2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326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4653136"/>
            <a:ext cx="8496943" cy="2016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Под «интерактивными методами» понимаются </a:t>
            </a:r>
            <a:r>
              <a:rPr lang="ru-RU" dirty="0" smtClean="0"/>
              <a:t>такие методы</a:t>
            </a:r>
            <a:r>
              <a:rPr lang="ru-RU" dirty="0"/>
              <a:t>, </a:t>
            </a:r>
            <a:r>
              <a:rPr lang="ru-RU" dirty="0" smtClean="0"/>
              <a:t>при которых происходит двусторонний обмен </a:t>
            </a:r>
            <a:r>
              <a:rPr lang="ru-RU" dirty="0"/>
              <a:t>информацией между обучаемыми и </a:t>
            </a:r>
            <a:r>
              <a:rPr lang="ru-RU" dirty="0" smtClean="0"/>
              <a:t>преподавателем. Интерактивные методики способствуют </a:t>
            </a:r>
            <a:r>
              <a:rPr lang="ru-RU" dirty="0"/>
              <a:t>более активной и творческой работе студентов, </a:t>
            </a:r>
            <a:r>
              <a:rPr lang="ru-RU" dirty="0" smtClean="0"/>
              <a:t>раскрывают </a:t>
            </a:r>
            <a:r>
              <a:rPr lang="ru-RU" dirty="0"/>
              <a:t>их </a:t>
            </a:r>
            <a:r>
              <a:rPr lang="ru-RU" dirty="0" smtClean="0"/>
              <a:t>потенциал.</a:t>
            </a:r>
            <a:endParaRPr lang="ru-RU" dirty="0"/>
          </a:p>
          <a:p>
            <a:pPr marL="0" indent="0" algn="r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Интерактивные методики обучения в среднем профессиональном образовании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43688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6"/>
            <a:ext cx="8640959" cy="3993893"/>
          </a:xfrm>
        </p:spPr>
        <p:txBody>
          <a:bodyPr>
            <a:normAutofit lnSpcReduction="10000"/>
          </a:bodyPr>
          <a:lstStyle/>
          <a:p>
            <a:pPr marL="457200" indent="-432000">
              <a:lnSpc>
                <a:spcPct val="125000"/>
              </a:lnSpc>
              <a:buAutoNum type="arabicPeriod"/>
            </a:pPr>
            <a:r>
              <a:rPr lang="ru-RU" sz="2800" dirty="0" smtClean="0"/>
              <a:t>Повышение интереса обучающихся к выбранной профессии;</a:t>
            </a:r>
          </a:p>
          <a:p>
            <a:pPr marL="457200" indent="-432000">
              <a:lnSpc>
                <a:spcPct val="125000"/>
              </a:lnSpc>
              <a:buAutoNum type="arabicPeriod"/>
            </a:pPr>
            <a:r>
              <a:rPr lang="ru-RU" sz="2800" dirty="0" smtClean="0"/>
              <a:t>Повышение качества образования (успеваемости);</a:t>
            </a:r>
          </a:p>
          <a:p>
            <a:pPr marL="457200" indent="-432000">
              <a:lnSpc>
                <a:spcPct val="125000"/>
              </a:lnSpc>
              <a:buAutoNum type="arabicPeriod"/>
            </a:pPr>
            <a:r>
              <a:rPr lang="ru-RU" sz="2800" dirty="0" smtClean="0"/>
              <a:t>Формирование реальных практических навыков обучающихся;</a:t>
            </a:r>
          </a:p>
          <a:p>
            <a:pPr marL="457200" indent="-432000">
              <a:lnSpc>
                <a:spcPct val="125000"/>
              </a:lnSpc>
              <a:buAutoNum type="arabicPeriod"/>
            </a:pPr>
            <a:r>
              <a:rPr lang="ru-RU" sz="2800" dirty="0" smtClean="0"/>
              <a:t>Приобретение навыков коллективной работы;</a:t>
            </a:r>
          </a:p>
          <a:p>
            <a:pPr marL="457200" indent="-432000">
              <a:lnSpc>
                <a:spcPct val="125000"/>
              </a:lnSpc>
              <a:buAutoNum type="arabicPeriod"/>
            </a:pPr>
            <a:r>
              <a:rPr lang="ru-RU" sz="2800" dirty="0" smtClean="0"/>
              <a:t>Повышение самостоятельности обучающихся.</a:t>
            </a:r>
          </a:p>
          <a:p>
            <a:pPr marL="457200" indent="-457200">
              <a:buAutoNum type="arabicPeriod"/>
            </a:pPr>
            <a:endParaRPr lang="ru-RU" sz="2800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Ожидаемый эффект от применения интерактивных методик в учреждениях среднего профессионального образования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4861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7"/>
            <a:ext cx="8712967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1. Взаимодействие обучающихся </a:t>
            </a:r>
            <a:r>
              <a:rPr lang="ru-RU" sz="2800" dirty="0"/>
              <a:t>не только с </a:t>
            </a:r>
            <a:r>
              <a:rPr lang="ru-RU" sz="2800" dirty="0" smtClean="0"/>
              <a:t>преподавателем</a:t>
            </a:r>
            <a:r>
              <a:rPr lang="ru-RU" sz="2800" dirty="0"/>
              <a:t>, но и друг с </a:t>
            </a:r>
            <a:r>
              <a:rPr lang="ru-RU" sz="2800" dirty="0" smtClean="0"/>
              <a:t>другом;</a:t>
            </a:r>
          </a:p>
          <a:p>
            <a:pPr marL="0" indent="0">
              <a:buNone/>
            </a:pPr>
            <a:r>
              <a:rPr lang="ru-RU" sz="2800" dirty="0" smtClean="0"/>
              <a:t>2. Повышение </a:t>
            </a:r>
            <a:r>
              <a:rPr lang="ru-RU" sz="2800" dirty="0"/>
              <a:t>активности </a:t>
            </a:r>
            <a:r>
              <a:rPr lang="ru-RU" sz="2800" dirty="0" smtClean="0"/>
              <a:t>студентов </a:t>
            </a:r>
            <a:r>
              <a:rPr lang="ru-RU" sz="2800" dirty="0"/>
              <a:t>в процессе </a:t>
            </a:r>
            <a:r>
              <a:rPr lang="ru-RU" sz="2800" dirty="0" smtClean="0"/>
              <a:t>обучения;</a:t>
            </a:r>
          </a:p>
          <a:p>
            <a:pPr marL="0" indent="0">
              <a:buNone/>
            </a:pPr>
            <a:r>
              <a:rPr lang="ru-RU" sz="2800" dirty="0" smtClean="0"/>
              <a:t>3. Преподаватель - координатор, который следит </a:t>
            </a:r>
            <a:r>
              <a:rPr lang="ru-RU" sz="2800" dirty="0"/>
              <a:t>за работой </a:t>
            </a:r>
            <a:r>
              <a:rPr lang="ru-RU" sz="2800" dirty="0" smtClean="0"/>
              <a:t>обучающихся, направленной на достижение </a:t>
            </a:r>
            <a:r>
              <a:rPr lang="ru-RU" sz="2800" dirty="0"/>
              <a:t>поставленных в начале занятия </a:t>
            </a:r>
            <a:r>
              <a:rPr lang="ru-RU" sz="2800" dirty="0" smtClean="0"/>
              <a:t>целей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Принципы интерактивного обучения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51314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972808"/>
          </a:xfrm>
        </p:spPr>
        <p:txBody>
          <a:bodyPr>
            <a:noAutofit/>
          </a:bodyPr>
          <a:lstStyle/>
          <a:p>
            <a:r>
              <a:rPr lang="ru-RU" sz="3200" b="1" u="sng" dirty="0"/>
              <a:t>Интерактивное обучение </a:t>
            </a:r>
            <a:r>
              <a:rPr lang="ru-RU" sz="3200" b="1" dirty="0"/>
              <a:t>– это сложный процесс взаимодействия </a:t>
            </a:r>
            <a:r>
              <a:rPr lang="ru-RU" sz="3200" b="1" dirty="0" smtClean="0"/>
              <a:t>преподавателя </a:t>
            </a:r>
            <a:r>
              <a:rPr lang="ru-RU" sz="3200" b="1" dirty="0"/>
              <a:t>и </a:t>
            </a:r>
            <a:r>
              <a:rPr lang="ru-RU" sz="3200" b="1" dirty="0" smtClean="0"/>
              <a:t>студентов, </a:t>
            </a:r>
            <a:r>
              <a:rPr lang="ru-RU" sz="3200" b="1" dirty="0"/>
              <a:t>основанный на </a:t>
            </a:r>
            <a:r>
              <a:rPr lang="ru-RU" sz="3200" b="1" dirty="0" smtClean="0"/>
              <a:t>диалоге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96391"/>
            <a:ext cx="3322637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712968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/>
              <a:t>Участие в диалоге требует </a:t>
            </a:r>
            <a:r>
              <a:rPr lang="ru-RU" sz="3200" i="1" dirty="0" smtClean="0"/>
              <a:t>от участника не только умения </a:t>
            </a:r>
            <a:r>
              <a:rPr lang="ru-RU" sz="3200" b="1" i="1" dirty="0" smtClean="0"/>
              <a:t>слушать</a:t>
            </a:r>
            <a:r>
              <a:rPr lang="ru-RU" sz="3200" i="1" dirty="0"/>
              <a:t>, но и </a:t>
            </a:r>
            <a:r>
              <a:rPr lang="ru-RU" sz="3200" b="1" i="1" dirty="0" smtClean="0"/>
              <a:t>слышать</a:t>
            </a:r>
            <a:r>
              <a:rPr lang="ru-RU" sz="3200" i="1" dirty="0" smtClean="0"/>
              <a:t>. Не </a:t>
            </a:r>
            <a:r>
              <a:rPr lang="ru-RU" sz="3200" i="1" dirty="0"/>
              <a:t>только </a:t>
            </a:r>
            <a:r>
              <a:rPr lang="ru-RU" sz="3200" i="1" dirty="0" smtClean="0"/>
              <a:t>говорить</a:t>
            </a:r>
            <a:r>
              <a:rPr lang="ru-RU" sz="3200" i="1" dirty="0"/>
              <a:t>, но и быть </a:t>
            </a:r>
            <a:r>
              <a:rPr lang="ru-RU" sz="3200" i="1" dirty="0" smtClean="0"/>
              <a:t>понятым.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276290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640960" cy="39218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Преподаватель, использующий интерактивные методы, реализует в рамках одного занятия сразу несколько важных функций:</a:t>
            </a:r>
          </a:p>
          <a:p>
            <a:pPr marL="0" indent="722313">
              <a:buNone/>
            </a:pPr>
            <a:r>
              <a:rPr lang="ru-RU" sz="3600" dirty="0" smtClean="0"/>
              <a:t>- обучение;</a:t>
            </a:r>
          </a:p>
          <a:p>
            <a:pPr marL="0" indent="722313">
              <a:buNone/>
            </a:pPr>
            <a:r>
              <a:rPr lang="ru-RU" sz="3600" dirty="0" smtClean="0"/>
              <a:t>- воспитание;</a:t>
            </a:r>
          </a:p>
          <a:p>
            <a:pPr marL="0" indent="722313">
              <a:buNone/>
            </a:pPr>
            <a:r>
              <a:rPr lang="ru-RU" sz="3600" dirty="0" smtClean="0"/>
              <a:t>- социализация обучающихся</a:t>
            </a:r>
            <a:r>
              <a:rPr lang="ru-RU" sz="3600" dirty="0"/>
              <a:t>.</a:t>
            </a:r>
            <a:endParaRPr lang="ru-RU" sz="3600" dirty="0" smtClean="0"/>
          </a:p>
          <a:p>
            <a:pPr marL="0" indent="0" algn="r">
              <a:buNone/>
            </a:pPr>
            <a:endParaRPr lang="ru-RU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Autofit/>
          </a:bodyPr>
          <a:lstStyle/>
          <a:p>
            <a:r>
              <a:rPr lang="ru-RU" sz="3600" b="1" dirty="0"/>
              <a:t>Интерактивные методы </a:t>
            </a:r>
            <a:r>
              <a:rPr lang="ru-RU" sz="3600" b="1" dirty="0" smtClean="0"/>
              <a:t>позволяют реализовывать новые ФГОС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31159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564904"/>
            <a:ext cx="8568951" cy="3882744"/>
          </a:xfrm>
        </p:spPr>
        <p:txBody>
          <a:bodyPr>
            <a:noAutofit/>
          </a:bodyPr>
          <a:lstStyle/>
          <a:p>
            <a:pPr lvl="0">
              <a:lnSpc>
                <a:spcPct val="125000"/>
              </a:lnSpc>
            </a:pPr>
            <a:r>
              <a:rPr lang="ru-RU" sz="3600" dirty="0" smtClean="0"/>
              <a:t>ответственность </a:t>
            </a:r>
            <a:r>
              <a:rPr lang="ru-RU" sz="3600" dirty="0"/>
              <a:t>при принятии </a:t>
            </a:r>
            <a:r>
              <a:rPr lang="ru-RU" sz="3600" dirty="0" smtClean="0"/>
              <a:t>решений</a:t>
            </a:r>
            <a:endParaRPr lang="ru-RU" sz="3600" dirty="0"/>
          </a:p>
          <a:p>
            <a:pPr lvl="0">
              <a:lnSpc>
                <a:spcPct val="125000"/>
              </a:lnSpc>
            </a:pPr>
            <a:r>
              <a:rPr lang="ru-RU" sz="3600" dirty="0" smtClean="0"/>
              <a:t>толерантность</a:t>
            </a:r>
            <a:endParaRPr lang="ru-RU" sz="3600" dirty="0"/>
          </a:p>
          <a:p>
            <a:pPr lvl="0">
              <a:lnSpc>
                <a:spcPct val="125000"/>
              </a:lnSpc>
            </a:pPr>
            <a:r>
              <a:rPr lang="ru-RU" sz="3600" dirty="0" smtClean="0"/>
              <a:t>работа </a:t>
            </a:r>
            <a:r>
              <a:rPr lang="ru-RU" sz="3600" dirty="0"/>
              <a:t>с различными </a:t>
            </a:r>
            <a:r>
              <a:rPr lang="ru-RU" sz="3600" dirty="0" smtClean="0"/>
              <a:t>типами информации</a:t>
            </a:r>
            <a:endParaRPr lang="ru-RU" sz="3600" dirty="0"/>
          </a:p>
          <a:p>
            <a:pPr lvl="0">
              <a:lnSpc>
                <a:spcPct val="125000"/>
              </a:lnSpc>
            </a:pPr>
            <a:r>
              <a:rPr lang="ru-RU" sz="3600" dirty="0" smtClean="0"/>
              <a:t>повышение уровня образования</a:t>
            </a:r>
            <a:endParaRPr lang="ru-RU" sz="3600" dirty="0"/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ключевых компетенций у обучающихся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50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20888"/>
            <a:ext cx="8640959" cy="424847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1. Уровень </a:t>
            </a:r>
            <a:r>
              <a:rPr lang="ru-RU" dirty="0"/>
              <a:t>теоретической подготовки </a:t>
            </a:r>
            <a:r>
              <a:rPr lang="ru-RU" dirty="0" smtClean="0"/>
              <a:t>обучающихся;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2. Наличие </a:t>
            </a:r>
            <a:r>
              <a:rPr lang="ru-RU" dirty="0"/>
              <a:t>социального </a:t>
            </a:r>
            <a:r>
              <a:rPr lang="ru-RU" dirty="0" smtClean="0"/>
              <a:t>опыта у обучающихся </a:t>
            </a:r>
            <a:r>
              <a:rPr lang="ru-RU" dirty="0"/>
              <a:t>по рассматриваемой </a:t>
            </a:r>
            <a:r>
              <a:rPr lang="ru-RU" dirty="0" smtClean="0"/>
              <a:t>теме;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3. Наличие </a:t>
            </a:r>
            <a:r>
              <a:rPr lang="ru-RU" dirty="0"/>
              <a:t>или отсутствие </a:t>
            </a:r>
            <a:r>
              <a:rPr lang="ru-RU" dirty="0" smtClean="0"/>
              <a:t>навыков строить </a:t>
            </a:r>
            <a:r>
              <a:rPr lang="ru-RU" dirty="0"/>
              <a:t>эффективную </a:t>
            </a:r>
            <a:r>
              <a:rPr lang="ru-RU" dirty="0" smtClean="0"/>
              <a:t>коммуникацию;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4. Степень </a:t>
            </a:r>
            <a:r>
              <a:rPr lang="ru-RU" dirty="0"/>
              <a:t>мотивации студентов к </a:t>
            </a:r>
            <a:r>
              <a:rPr lang="ru-RU" dirty="0" smtClean="0"/>
              <a:t>обучению;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5. Доступность источников </a:t>
            </a:r>
            <a:r>
              <a:rPr lang="ru-RU" dirty="0"/>
              <a:t>информации и навыки работы с </a:t>
            </a:r>
            <a:r>
              <a:rPr lang="ru-RU" dirty="0" smtClean="0"/>
              <a:t>ними;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6. Количество студентов;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7. Индивидуальные </a:t>
            </a:r>
            <a:r>
              <a:rPr lang="ru-RU" dirty="0"/>
              <a:t>особенности преподавателя (темперамент, уровень владения материалом, интересы</a:t>
            </a:r>
            <a:r>
              <a:rPr lang="ru-RU" dirty="0" smtClean="0"/>
              <a:t>);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8. Внешние </a:t>
            </a:r>
            <a:r>
              <a:rPr lang="ru-RU" dirty="0"/>
              <a:t>ограничения (количество времени, общий объем материала, </a:t>
            </a:r>
            <a:r>
              <a:rPr lang="ru-RU" dirty="0" smtClean="0"/>
              <a:t>форма контроля - </a:t>
            </a:r>
            <a:r>
              <a:rPr lang="ru-RU" dirty="0"/>
              <a:t>тесты, экзаменационные вопросы, устные ответы или </a:t>
            </a:r>
            <a:r>
              <a:rPr lang="ru-RU" dirty="0" smtClean="0"/>
              <a:t>др.)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Факторы, влияющие на выбор интерактивных приемов: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0595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068960"/>
            <a:ext cx="4157213" cy="27363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i="1" dirty="0" smtClean="0"/>
              <a:t>творческие задания </a:t>
            </a:r>
            <a:r>
              <a:rPr lang="ru-RU" sz="2600" dirty="0" smtClean="0"/>
              <a:t>(подготовка </a:t>
            </a:r>
            <a:r>
              <a:rPr lang="ru-RU" sz="2600" dirty="0"/>
              <a:t>доклада, реферата, </a:t>
            </a:r>
            <a:r>
              <a:rPr lang="ru-RU" sz="2600" dirty="0" smtClean="0"/>
              <a:t>кроссворда);</a:t>
            </a:r>
            <a:r>
              <a:rPr lang="en-US" sz="2600" dirty="0" smtClean="0"/>
              <a:t> </a:t>
            </a:r>
            <a:endParaRPr lang="ru-RU" sz="2600" dirty="0"/>
          </a:p>
          <a:p>
            <a:pPr marL="514350" indent="-514350">
              <a:buFont typeface="+mj-lt"/>
              <a:buAutoNum type="arabicPeriod"/>
            </a:pPr>
            <a:endParaRPr lang="en-US" sz="2600" i="1" dirty="0" smtClean="0"/>
          </a:p>
          <a:p>
            <a:pPr marL="514350" indent="-514350">
              <a:buFont typeface="+mj-lt"/>
              <a:buAutoNum type="arabicPeriod"/>
            </a:pPr>
            <a:endParaRPr lang="en-US" sz="2600" i="1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Инструменты и результаты применения интерактивных методик </a:t>
            </a:r>
            <a:r>
              <a:rPr lang="ru-RU" sz="3200" b="1" dirty="0"/>
              <a:t>обучения в </a:t>
            </a:r>
            <a:r>
              <a:rPr lang="ru-RU" sz="3200" b="1" dirty="0" smtClean="0"/>
              <a:t>СПО:</a:t>
            </a:r>
            <a:endParaRPr lang="ru-RU" sz="3200" b="1" dirty="0"/>
          </a:p>
        </p:txBody>
      </p:sp>
      <p:pic>
        <p:nvPicPr>
          <p:cNvPr id="4" name="Содержимое 3" descr="20170524_115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12976"/>
            <a:ext cx="4293478" cy="24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36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 txBox="1">
            <a:spLocks noGrp="1"/>
          </p:cNvSpPr>
          <p:nvPr>
            <p:ph idx="1"/>
          </p:nvPr>
        </p:nvSpPr>
        <p:spPr>
          <a:xfrm>
            <a:off x="3563888" y="2996952"/>
            <a:ext cx="5220568" cy="3450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i="1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ru-RU" sz="2600" i="1" dirty="0" smtClean="0"/>
              <a:t>работа в малых группах  </a:t>
            </a:r>
            <a:r>
              <a:rPr lang="ru-RU" sz="2600" dirty="0" smtClean="0"/>
              <a:t>(возможность участия в работе группы, практика навыков сотрудничества, межличностного общения);</a:t>
            </a:r>
          </a:p>
          <a:p>
            <a:endParaRPr lang="ru-RU" sz="2600" dirty="0" smtClean="0"/>
          </a:p>
          <a:p>
            <a:endParaRPr lang="ru-RU" sz="2600" dirty="0" smtClean="0"/>
          </a:p>
          <a:p>
            <a:endParaRPr lang="ru-RU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448272" cy="412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Инструменты и результаты применения интерактивных методик обучения в СПО: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74259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615</TotalTime>
  <Words>651</Words>
  <Application>Microsoft Office PowerPoint</Application>
  <PresentationFormat>Экран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Интерактивные методики обучения в среднем профессиональном образовании</vt:lpstr>
      <vt:lpstr>Интерактивные методики обучения в среднем профессиональном образовании</vt:lpstr>
      <vt:lpstr>Принципы интерактивного обучения </vt:lpstr>
      <vt:lpstr>Интерактивное обучение – это сложный процесс взаимодействия преподавателя и студентов, основанный на диалоге </vt:lpstr>
      <vt:lpstr>Интерактивные методы позволяют реализовывать новые ФГОС</vt:lpstr>
      <vt:lpstr>Формирование ключевых компетенций у обучающихся</vt:lpstr>
      <vt:lpstr>Факторы, влияющие на выбор интерактивных приемов:</vt:lpstr>
      <vt:lpstr>Инструменты и результаты применения интерактивных методик обучения в СПО:</vt:lpstr>
      <vt:lpstr>Слайд 9</vt:lpstr>
      <vt:lpstr>Инструменты и результаты применения интерактивных методик обучения в СПО:</vt:lpstr>
      <vt:lpstr>Инструменты и результаты применения интерактивных методик обучения в СПО:</vt:lpstr>
      <vt:lpstr>Инструменты и результаты применения интерактивных методик обучения в СПО:</vt:lpstr>
      <vt:lpstr>Инструменты и результаты применения интерактивных методик обучения в СПО:</vt:lpstr>
      <vt:lpstr>Инструменты и результаты применения интерактивных методик обучения в СПО:</vt:lpstr>
      <vt:lpstr>Инструменты и результаты применения интерактивных методик обучения в СПО:</vt:lpstr>
      <vt:lpstr>Инструменты и результаты применения интерактивных методик обучения в СПО:</vt:lpstr>
      <vt:lpstr>Инструменты и результаты применения интерактивных методик обучения в СПО:</vt:lpstr>
      <vt:lpstr>Инструменты и результаты применения интерактивных методик обучения в СПО:</vt:lpstr>
      <vt:lpstr>Инструменты и результаты применения интерактивных методик обучения в СПО:</vt:lpstr>
      <vt:lpstr>Ожидаемый эффект от применения интерактивных методик в учреждениях среднего профессионального образования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Liza</cp:lastModifiedBy>
  <cp:revision>31</cp:revision>
  <dcterms:created xsi:type="dcterms:W3CDTF">2018-11-27T12:44:40Z</dcterms:created>
  <dcterms:modified xsi:type="dcterms:W3CDTF">2018-11-30T11:00:29Z</dcterms:modified>
</cp:coreProperties>
</file>