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6"/>
  </p:notesMasterIdLst>
  <p:sldIdLst>
    <p:sldId id="257" r:id="rId4"/>
    <p:sldId id="261" r:id="rId5"/>
    <p:sldId id="264" r:id="rId6"/>
    <p:sldId id="274" r:id="rId7"/>
    <p:sldId id="266" r:id="rId8"/>
    <p:sldId id="262" r:id="rId9"/>
    <p:sldId id="259" r:id="rId10"/>
    <p:sldId id="258" r:id="rId11"/>
    <p:sldId id="265" r:id="rId12"/>
    <p:sldId id="277" r:id="rId13"/>
    <p:sldId id="273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450065-0A5D-4EA6-A585-46A219B1212F}" type="doc">
      <dgm:prSet loTypeId="urn:microsoft.com/office/officeart/2005/8/layout/radial5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544DC6E-C7FE-4ADC-B5D7-9F850D32AD19}">
      <dgm:prSet phldrT="[Текст]" custT="1"/>
      <dgm:spPr>
        <a:xfrm>
          <a:off x="2659037" y="2228119"/>
          <a:ext cx="3303231" cy="2094687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Формирование коммуникативных навыков у детей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с ОВЗ</a:t>
          </a:r>
        </a:p>
      </dgm:t>
    </dgm:pt>
    <dgm:pt modelId="{5B992CE8-4567-403F-BFF3-8E1C73DEFE20}" type="parTrans" cxnId="{EC1A96F5-62AC-490E-B8CA-F9660E890AF3}">
      <dgm:prSet/>
      <dgm:spPr/>
      <dgm:t>
        <a:bodyPr/>
        <a:lstStyle/>
        <a:p>
          <a:endParaRPr lang="ru-RU"/>
        </a:p>
      </dgm:t>
    </dgm:pt>
    <dgm:pt modelId="{156E5937-692D-4513-A96C-61072872DE93}" type="sibTrans" cxnId="{EC1A96F5-62AC-490E-B8CA-F9660E890AF3}">
      <dgm:prSet/>
      <dgm:spPr/>
      <dgm:t>
        <a:bodyPr/>
        <a:lstStyle/>
        <a:p>
          <a:endParaRPr lang="ru-RU"/>
        </a:p>
      </dgm:t>
    </dgm:pt>
    <dgm:pt modelId="{D9CD17F6-C3D7-48A2-88AC-AF585F7D4620}">
      <dgm:prSet phldrT="[Текст]" custT="1"/>
      <dgm:spPr>
        <a:xfrm>
          <a:off x="1934089" y="0"/>
          <a:ext cx="3224591" cy="1721866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Устная и письменная речь</a:t>
          </a:r>
        </a:p>
      </dgm:t>
    </dgm:pt>
    <dgm:pt modelId="{6DA023ED-97A8-4436-9B06-4EC8A7925371}" type="parTrans" cxnId="{CA5E0F97-E41C-4AE2-BF43-66F1D53E1E59}">
      <dgm:prSet/>
      <dgm:spPr>
        <a:xfrm rot="15146156">
          <a:off x="3753154" y="1694578"/>
          <a:ext cx="299513" cy="585434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6D1FBDC-3449-470B-A82E-78A9AB41BE5C}" type="sibTrans" cxnId="{CA5E0F97-E41C-4AE2-BF43-66F1D53E1E59}">
      <dgm:prSet/>
      <dgm:spPr/>
      <dgm:t>
        <a:bodyPr/>
        <a:lstStyle/>
        <a:p>
          <a:endParaRPr lang="ru-RU"/>
        </a:p>
      </dgm:t>
    </dgm:pt>
    <dgm:pt modelId="{229302C3-DA20-4D26-AE4C-B0C88BD086AE}">
      <dgm:prSet phldrT="[Текст]" custT="1"/>
      <dgm:spPr>
        <a:xfrm>
          <a:off x="5159397" y="182527"/>
          <a:ext cx="3612700" cy="1946536"/>
        </a:xfrm>
        <a:prstGeom prst="ellipse">
          <a:avLst/>
        </a:prstGeom>
        <a:solidFill>
          <a:srgbClr val="FFC000">
            <a:hueOff val="2079139"/>
            <a:satOff val="-9594"/>
            <a:lumOff val="35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Ребенок + ребенок</a:t>
          </a:r>
          <a:br>
            <a:rPr lang="ru-RU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ru-RU" sz="2000" b="1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ребенок</a:t>
          </a:r>
          <a:r>
            <a:rPr lang="ru-RU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+ взрослый</a:t>
          </a:r>
        </a:p>
      </dgm:t>
    </dgm:pt>
    <dgm:pt modelId="{E2C8FDE2-8FD2-4E5D-9FDD-629056B4A67E}" type="parTrans" cxnId="{B744F91F-4B25-4CE6-BFD7-ADF415A9A8F9}">
      <dgm:prSet/>
      <dgm:spPr>
        <a:xfrm rot="19283894">
          <a:off x="5427991" y="1923614"/>
          <a:ext cx="418656" cy="585434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2079139"/>
            <a:satOff val="-9594"/>
            <a:lumOff val="353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3D635E46-BEF7-4C9A-924D-4BD1A8E12F10}" type="sibTrans" cxnId="{B744F91F-4B25-4CE6-BFD7-ADF415A9A8F9}">
      <dgm:prSet/>
      <dgm:spPr/>
      <dgm:t>
        <a:bodyPr/>
        <a:lstStyle/>
        <a:p>
          <a:endParaRPr lang="ru-RU"/>
        </a:p>
      </dgm:t>
    </dgm:pt>
    <dgm:pt modelId="{22256588-4535-4D4D-9291-75171F465617}">
      <dgm:prSet phldrT="[Текст]" custT="1"/>
      <dgm:spPr>
        <a:xfrm>
          <a:off x="5421224" y="3346854"/>
          <a:ext cx="3350873" cy="1721866"/>
        </a:xfrm>
        <a:prstGeom prst="ellipse">
          <a:avLst/>
        </a:prstGeom>
        <a:solidFill>
          <a:srgbClr val="FFC000">
            <a:hueOff val="4158277"/>
            <a:satOff val="-19187"/>
            <a:lumOff val="70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Социализация через игровую деятельность</a:t>
          </a:r>
        </a:p>
      </dgm:t>
    </dgm:pt>
    <dgm:pt modelId="{54D6AD72-DCB2-4531-A41A-6DA1D1A433A2}" type="parTrans" cxnId="{B5AB8B8C-EF91-43DE-A5C4-7FE7CBF5A59D}">
      <dgm:prSet/>
      <dgm:spPr>
        <a:xfrm rot="11910155">
          <a:off x="5711226" y="3458796"/>
          <a:ext cx="43956" cy="585434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4158277"/>
            <a:satOff val="-19187"/>
            <a:lumOff val="706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E5969E43-D0DA-4313-8374-8E1BBD54A687}" type="sibTrans" cxnId="{B5AB8B8C-EF91-43DE-A5C4-7FE7CBF5A59D}">
      <dgm:prSet/>
      <dgm:spPr/>
      <dgm:t>
        <a:bodyPr/>
        <a:lstStyle/>
        <a:p>
          <a:endParaRPr lang="ru-RU"/>
        </a:p>
      </dgm:t>
    </dgm:pt>
    <dgm:pt modelId="{93D0DC25-940C-4F3C-A34A-CEC7C2076805}">
      <dgm:prSet phldrT="[Текст]" custT="1"/>
      <dgm:spPr>
        <a:xfrm>
          <a:off x="3631977" y="4756855"/>
          <a:ext cx="2449166" cy="1721866"/>
        </a:xfrm>
        <a:prstGeom prst="ellipse">
          <a:avLst/>
        </a:prstGeom>
        <a:solidFill>
          <a:srgbClr val="FFC000">
            <a:hueOff val="6237416"/>
            <a:satOff val="-28781"/>
            <a:lumOff val="105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Ситуация успеха</a:t>
          </a:r>
        </a:p>
      </dgm:t>
    </dgm:pt>
    <dgm:pt modelId="{1131413D-4D64-401F-9B42-E310E610E425}" type="parTrans" cxnId="{B1FC1235-63AE-402A-8BB8-4CCCE25A448F}">
      <dgm:prSet/>
      <dgm:spPr>
        <a:xfrm rot="4612842">
          <a:off x="4479491" y="4240301"/>
          <a:ext cx="248501" cy="585434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6237416"/>
            <a:satOff val="-28781"/>
            <a:lumOff val="1059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84767C88-3533-4F0F-860E-C2816B929F6C}" type="sibTrans" cxnId="{B1FC1235-63AE-402A-8BB8-4CCCE25A448F}">
      <dgm:prSet/>
      <dgm:spPr/>
      <dgm:t>
        <a:bodyPr/>
        <a:lstStyle/>
        <a:p>
          <a:endParaRPr lang="ru-RU"/>
        </a:p>
      </dgm:t>
    </dgm:pt>
    <dgm:pt modelId="{01AB7AEB-AD31-46CB-8B57-70EC8D7FA2E2}">
      <dgm:prSet phldrT="[Текст]" custT="1"/>
      <dgm:spPr>
        <a:xfrm>
          <a:off x="0" y="4056526"/>
          <a:ext cx="3311115" cy="1721866"/>
        </a:xfrm>
        <a:prstGeom prst="ellipse">
          <a:avLst/>
        </a:prstGeom>
        <a:solidFill>
          <a:srgbClr val="FFC000">
            <a:hueOff val="8316554"/>
            <a:satOff val="-38374"/>
            <a:lumOff val="141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Комфортная обстановка</a:t>
          </a:r>
        </a:p>
      </dgm:t>
    </dgm:pt>
    <dgm:pt modelId="{11E29E5F-1D22-43D5-BBD2-E9EB4E94CFE4}" type="parTrans" cxnId="{EF2A09B3-150C-4911-AD7C-E212B23AE97E}">
      <dgm:prSet/>
      <dgm:spPr>
        <a:xfrm rot="8895960">
          <a:off x="2803880" y="3836120"/>
          <a:ext cx="253743" cy="585434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8316554"/>
            <a:satOff val="-38374"/>
            <a:lumOff val="1412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9672F06-D83D-4E81-9EB4-E9A2CF065243}" type="sibTrans" cxnId="{EF2A09B3-150C-4911-AD7C-E212B23AE97E}">
      <dgm:prSet/>
      <dgm:spPr/>
      <dgm:t>
        <a:bodyPr/>
        <a:lstStyle/>
        <a:p>
          <a:endParaRPr lang="ru-RU"/>
        </a:p>
      </dgm:t>
    </dgm:pt>
    <dgm:pt modelId="{751D7FF5-5DD6-4B6D-B690-1D6B42154F84}">
      <dgm:prSet phldrT="[Текст]" custT="1"/>
      <dgm:spPr>
        <a:xfrm>
          <a:off x="0" y="1317238"/>
          <a:ext cx="3108933" cy="1400635"/>
        </a:xfrm>
        <a:prstGeom prst="ellipse">
          <a:avLst/>
        </a:prstGeom>
        <a:solidFill>
          <a:srgbClr val="FFC000">
            <a:hueOff val="10395693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sz="2000" b="1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Система поощрения</a:t>
          </a:r>
        </a:p>
      </dgm:t>
    </dgm:pt>
    <dgm:pt modelId="{7B0D6B3B-FA4A-483F-B0E4-88886A7E15C8}" type="parTrans" cxnId="{7777A135-F3F0-47AC-9FDD-558AAB78144C}">
      <dgm:prSet/>
      <dgm:spPr>
        <a:xfrm rot="12271900">
          <a:off x="2718896" y="2299302"/>
          <a:ext cx="188543" cy="585434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10395693"/>
            <a:satOff val="-47968"/>
            <a:lumOff val="1765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819A38E-E6F8-4F62-9FE5-C99E89D9173A}" type="sibTrans" cxnId="{7777A135-F3F0-47AC-9FDD-558AAB78144C}">
      <dgm:prSet/>
      <dgm:spPr/>
      <dgm:t>
        <a:bodyPr/>
        <a:lstStyle/>
        <a:p>
          <a:endParaRPr lang="ru-RU"/>
        </a:p>
      </dgm:t>
    </dgm:pt>
    <dgm:pt modelId="{A4B13474-6C0F-447D-B2B2-FF542C83B9AE}" type="pres">
      <dgm:prSet presAssocID="{F1450065-0A5D-4EA6-A585-46A219B1212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EE9AADD-3C54-46EE-B5D3-615E471B6E6F}" type="pres">
      <dgm:prSet presAssocID="{0544DC6E-C7FE-4ADC-B5D7-9F850D32AD19}" presName="centerShape" presStyleLbl="node0" presStyleIdx="0" presStyleCnt="1" custScaleX="206973" custScaleY="102212"/>
      <dgm:spPr/>
    </dgm:pt>
    <dgm:pt modelId="{5C44D86D-C42E-4071-B99D-D2CADC41C61C}" type="pres">
      <dgm:prSet presAssocID="{6DA023ED-97A8-4436-9B06-4EC8A7925371}" presName="parTrans" presStyleLbl="sibTrans2D1" presStyleIdx="0" presStyleCnt="6" custScaleX="85149"/>
      <dgm:spPr/>
    </dgm:pt>
    <dgm:pt modelId="{699B38A1-E038-4F65-8FCF-2EEB6E3D7682}" type="pres">
      <dgm:prSet presAssocID="{6DA023ED-97A8-4436-9B06-4EC8A7925371}" presName="connectorText" presStyleLbl="sibTrans2D1" presStyleIdx="0" presStyleCnt="6"/>
      <dgm:spPr/>
    </dgm:pt>
    <dgm:pt modelId="{C887620B-E5A0-4CB4-9D34-1F5AC4BA518E}" type="pres">
      <dgm:prSet presAssocID="{D9CD17F6-C3D7-48A2-88AC-AF585F7D4620}" presName="node" presStyleLbl="node1" presStyleIdx="0" presStyleCnt="6" custScaleX="157258" custScaleY="61301" custRadScaleRad="108846" custRadScaleInc="-56449">
        <dgm:presLayoutVars>
          <dgm:bulletEnabled val="1"/>
        </dgm:presLayoutVars>
      </dgm:prSet>
      <dgm:spPr/>
    </dgm:pt>
    <dgm:pt modelId="{790F75C4-F1A8-48EA-B009-2B544A77D608}" type="pres">
      <dgm:prSet presAssocID="{E2C8FDE2-8FD2-4E5D-9FDD-629056B4A67E}" presName="parTrans" presStyleLbl="sibTrans2D1" presStyleIdx="1" presStyleCnt="6"/>
      <dgm:spPr/>
    </dgm:pt>
    <dgm:pt modelId="{6231B432-3B3D-405F-B4CC-F8789629BBBF}" type="pres">
      <dgm:prSet presAssocID="{E2C8FDE2-8FD2-4E5D-9FDD-629056B4A67E}" presName="connectorText" presStyleLbl="sibTrans2D1" presStyleIdx="1" presStyleCnt="6"/>
      <dgm:spPr/>
    </dgm:pt>
    <dgm:pt modelId="{8B3D8A41-639E-4CF5-A30B-C5E5C07688E5}" type="pres">
      <dgm:prSet presAssocID="{229302C3-DA20-4D26-AE4C-B0C88BD086AE}" presName="node" presStyleLbl="node1" presStyleIdx="1" presStyleCnt="6" custScaleX="171257" custScaleY="71917" custRadScaleRad="122571" custRadScaleInc="-39877">
        <dgm:presLayoutVars>
          <dgm:bulletEnabled val="1"/>
        </dgm:presLayoutVars>
      </dgm:prSet>
      <dgm:spPr/>
    </dgm:pt>
    <dgm:pt modelId="{F32ED336-0615-40C0-88DC-3681E0DFB810}" type="pres">
      <dgm:prSet presAssocID="{54D6AD72-DCB2-4531-A41A-6DA1D1A433A2}" presName="parTrans" presStyleLbl="sibTrans2D1" presStyleIdx="2" presStyleCnt="6" custScaleX="203723" custLinFactX="100000" custLinFactNeighborX="117071" custLinFactNeighborY="-41301"/>
      <dgm:spPr/>
    </dgm:pt>
    <dgm:pt modelId="{FE3E3797-DEED-4F7A-9801-1D2510A72295}" type="pres">
      <dgm:prSet presAssocID="{54D6AD72-DCB2-4531-A41A-6DA1D1A433A2}" presName="connectorText" presStyleLbl="sibTrans2D1" presStyleIdx="2" presStyleCnt="6"/>
      <dgm:spPr/>
    </dgm:pt>
    <dgm:pt modelId="{415F8167-5CE1-41C6-9770-CB82F831F11B}" type="pres">
      <dgm:prSet presAssocID="{22256588-4535-4D4D-9291-75171F465617}" presName="node" presStyleLbl="node1" presStyleIdx="2" presStyleCnt="6" custScaleX="157043" custScaleY="82436" custRadScaleRad="112452" custRadScaleInc="-15357">
        <dgm:presLayoutVars>
          <dgm:bulletEnabled val="1"/>
        </dgm:presLayoutVars>
      </dgm:prSet>
      <dgm:spPr/>
    </dgm:pt>
    <dgm:pt modelId="{A4888C2D-0CB5-4238-93BA-4D5D83BBA66A}" type="pres">
      <dgm:prSet presAssocID="{1131413D-4D64-401F-9B42-E310E610E425}" presName="parTrans" presStyleLbl="sibTrans2D1" presStyleIdx="3" presStyleCnt="6"/>
      <dgm:spPr/>
    </dgm:pt>
    <dgm:pt modelId="{EF673FBD-BFAC-478B-B023-1E0D1419E9A8}" type="pres">
      <dgm:prSet presAssocID="{1131413D-4D64-401F-9B42-E310E610E425}" presName="connectorText" presStyleLbl="sibTrans2D1" presStyleIdx="3" presStyleCnt="6"/>
      <dgm:spPr/>
    </dgm:pt>
    <dgm:pt modelId="{D12E16FD-5136-485A-B63A-622E878EB447}" type="pres">
      <dgm:prSet presAssocID="{93D0DC25-940C-4F3C-A34A-CEC7C2076805}" presName="node" presStyleLbl="node1" presStyleIdx="3" presStyleCnt="6" custScaleX="124767" custScaleY="85963" custRadScaleRad="99773" custRadScaleInc="-43731">
        <dgm:presLayoutVars>
          <dgm:bulletEnabled val="1"/>
        </dgm:presLayoutVars>
      </dgm:prSet>
      <dgm:spPr/>
    </dgm:pt>
    <dgm:pt modelId="{C35FEEE2-CE8F-4386-B8E3-6FE1E3DAA4B5}" type="pres">
      <dgm:prSet presAssocID="{11E29E5F-1D22-43D5-BBD2-E9EB4E94CFE4}" presName="parTrans" presStyleLbl="sibTrans2D1" presStyleIdx="4" presStyleCnt="6"/>
      <dgm:spPr/>
    </dgm:pt>
    <dgm:pt modelId="{941B2411-11E2-466F-B9A3-425807E7A887}" type="pres">
      <dgm:prSet presAssocID="{11E29E5F-1D22-43D5-BBD2-E9EB4E94CFE4}" presName="connectorText" presStyleLbl="sibTrans2D1" presStyleIdx="4" presStyleCnt="6"/>
      <dgm:spPr/>
    </dgm:pt>
    <dgm:pt modelId="{F8FE62FC-1C25-4EB6-97F3-394301E6C98E}" type="pres">
      <dgm:prSet presAssocID="{01AB7AEB-AD31-46CB-8B57-70EC8D7FA2E2}" presName="node" presStyleLbl="node1" presStyleIdx="4" presStyleCnt="6" custScaleX="143903" custScaleY="74947" custRadScaleRad="167335" custRadScaleInc="19931">
        <dgm:presLayoutVars>
          <dgm:bulletEnabled val="1"/>
        </dgm:presLayoutVars>
      </dgm:prSet>
      <dgm:spPr/>
    </dgm:pt>
    <dgm:pt modelId="{2BF64E07-EF5F-4122-AB1D-26D250B52869}" type="pres">
      <dgm:prSet presAssocID="{7B0D6B3B-FA4A-483F-B0E4-88886A7E15C8}" presName="parTrans" presStyleLbl="sibTrans2D1" presStyleIdx="5" presStyleCnt="6" custAng="446104" custScaleX="152376" custLinFactNeighborX="-56701" custLinFactNeighborY="13217"/>
      <dgm:spPr/>
    </dgm:pt>
    <dgm:pt modelId="{1CD5EBD0-511F-4A0A-ABFD-9C2AE47B93F8}" type="pres">
      <dgm:prSet presAssocID="{7B0D6B3B-FA4A-483F-B0E4-88886A7E15C8}" presName="connectorText" presStyleLbl="sibTrans2D1" presStyleIdx="5" presStyleCnt="6"/>
      <dgm:spPr/>
    </dgm:pt>
    <dgm:pt modelId="{2D4D2F5A-2DFA-4785-BB18-EEB0FEE70346}" type="pres">
      <dgm:prSet presAssocID="{751D7FF5-5DD6-4B6D-B690-1D6B42154F84}" presName="node" presStyleLbl="node1" presStyleIdx="5" presStyleCnt="6" custScaleX="145508" custScaleY="64767" custRadScaleRad="111924" custRadScaleInc="1426">
        <dgm:presLayoutVars>
          <dgm:bulletEnabled val="1"/>
        </dgm:presLayoutVars>
      </dgm:prSet>
      <dgm:spPr/>
    </dgm:pt>
  </dgm:ptLst>
  <dgm:cxnLst>
    <dgm:cxn modelId="{B46C9800-1CDC-4C77-B9AB-DFFC8EF191CA}" type="presOf" srcId="{7B0D6B3B-FA4A-483F-B0E4-88886A7E15C8}" destId="{1CD5EBD0-511F-4A0A-ABFD-9C2AE47B93F8}" srcOrd="1" destOrd="0" presId="urn:microsoft.com/office/officeart/2005/8/layout/radial5"/>
    <dgm:cxn modelId="{09EED000-D028-4DB6-A310-09901B831845}" type="presOf" srcId="{F1450065-0A5D-4EA6-A585-46A219B1212F}" destId="{A4B13474-6C0F-447D-B2B2-FF542C83B9AE}" srcOrd="0" destOrd="0" presId="urn:microsoft.com/office/officeart/2005/8/layout/radial5"/>
    <dgm:cxn modelId="{DF00961B-6771-4C19-BB60-3B45DAC53085}" type="presOf" srcId="{6DA023ED-97A8-4436-9B06-4EC8A7925371}" destId="{5C44D86D-C42E-4071-B99D-D2CADC41C61C}" srcOrd="0" destOrd="0" presId="urn:microsoft.com/office/officeart/2005/8/layout/radial5"/>
    <dgm:cxn modelId="{4CB03A1C-5173-485E-88A4-E6E6DCE3E2A9}" type="presOf" srcId="{22256588-4535-4D4D-9291-75171F465617}" destId="{415F8167-5CE1-41C6-9770-CB82F831F11B}" srcOrd="0" destOrd="0" presId="urn:microsoft.com/office/officeart/2005/8/layout/radial5"/>
    <dgm:cxn modelId="{CB96BD1C-5834-40FF-A9AC-C4C16CDF029C}" type="presOf" srcId="{93D0DC25-940C-4F3C-A34A-CEC7C2076805}" destId="{D12E16FD-5136-485A-B63A-622E878EB447}" srcOrd="0" destOrd="0" presId="urn:microsoft.com/office/officeart/2005/8/layout/radial5"/>
    <dgm:cxn modelId="{B744F91F-4B25-4CE6-BFD7-ADF415A9A8F9}" srcId="{0544DC6E-C7FE-4ADC-B5D7-9F850D32AD19}" destId="{229302C3-DA20-4D26-AE4C-B0C88BD086AE}" srcOrd="1" destOrd="0" parTransId="{E2C8FDE2-8FD2-4E5D-9FDD-629056B4A67E}" sibTransId="{3D635E46-BEF7-4C9A-924D-4BD1A8E12F10}"/>
    <dgm:cxn modelId="{B1FC1235-63AE-402A-8BB8-4CCCE25A448F}" srcId="{0544DC6E-C7FE-4ADC-B5D7-9F850D32AD19}" destId="{93D0DC25-940C-4F3C-A34A-CEC7C2076805}" srcOrd="3" destOrd="0" parTransId="{1131413D-4D64-401F-9B42-E310E610E425}" sibTransId="{84767C88-3533-4F0F-860E-C2816B929F6C}"/>
    <dgm:cxn modelId="{7777A135-F3F0-47AC-9FDD-558AAB78144C}" srcId="{0544DC6E-C7FE-4ADC-B5D7-9F850D32AD19}" destId="{751D7FF5-5DD6-4B6D-B690-1D6B42154F84}" srcOrd="5" destOrd="0" parTransId="{7B0D6B3B-FA4A-483F-B0E4-88886A7E15C8}" sibTransId="{9819A38E-E6F8-4F62-9FE5-C99E89D9173A}"/>
    <dgm:cxn modelId="{7259175C-B749-4497-97A1-FDFEBE37A45E}" type="presOf" srcId="{01AB7AEB-AD31-46CB-8B57-70EC8D7FA2E2}" destId="{F8FE62FC-1C25-4EB6-97F3-394301E6C98E}" srcOrd="0" destOrd="0" presId="urn:microsoft.com/office/officeart/2005/8/layout/radial5"/>
    <dgm:cxn modelId="{1840BB5F-A7F1-4D04-99BC-7664B03F0764}" type="presOf" srcId="{D9CD17F6-C3D7-48A2-88AC-AF585F7D4620}" destId="{C887620B-E5A0-4CB4-9D34-1F5AC4BA518E}" srcOrd="0" destOrd="0" presId="urn:microsoft.com/office/officeart/2005/8/layout/radial5"/>
    <dgm:cxn modelId="{2EFC5F48-4A95-4E91-B692-3226D9699E64}" type="presOf" srcId="{229302C3-DA20-4D26-AE4C-B0C88BD086AE}" destId="{8B3D8A41-639E-4CF5-A30B-C5E5C07688E5}" srcOrd="0" destOrd="0" presId="urn:microsoft.com/office/officeart/2005/8/layout/radial5"/>
    <dgm:cxn modelId="{4935B24B-7271-44E2-A080-1900FB62AFCF}" type="presOf" srcId="{11E29E5F-1D22-43D5-BBD2-E9EB4E94CFE4}" destId="{941B2411-11E2-466F-B9A3-425807E7A887}" srcOrd="1" destOrd="0" presId="urn:microsoft.com/office/officeart/2005/8/layout/radial5"/>
    <dgm:cxn modelId="{7EA37050-3F50-47C6-9DCE-D36DBBCE7F84}" type="presOf" srcId="{1131413D-4D64-401F-9B42-E310E610E425}" destId="{EF673FBD-BFAC-478B-B023-1E0D1419E9A8}" srcOrd="1" destOrd="0" presId="urn:microsoft.com/office/officeart/2005/8/layout/radial5"/>
    <dgm:cxn modelId="{63771755-93C8-4F1F-90FB-110EA1F5E99E}" type="presOf" srcId="{11E29E5F-1D22-43D5-BBD2-E9EB4E94CFE4}" destId="{C35FEEE2-CE8F-4386-B8E3-6FE1E3DAA4B5}" srcOrd="0" destOrd="0" presId="urn:microsoft.com/office/officeart/2005/8/layout/radial5"/>
    <dgm:cxn modelId="{B5AB8B8C-EF91-43DE-A5C4-7FE7CBF5A59D}" srcId="{0544DC6E-C7FE-4ADC-B5D7-9F850D32AD19}" destId="{22256588-4535-4D4D-9291-75171F465617}" srcOrd="2" destOrd="0" parTransId="{54D6AD72-DCB2-4531-A41A-6DA1D1A433A2}" sibTransId="{E5969E43-D0DA-4313-8374-8E1BBD54A687}"/>
    <dgm:cxn modelId="{2DB71791-5549-4352-B401-86E239F8171F}" type="presOf" srcId="{7B0D6B3B-FA4A-483F-B0E4-88886A7E15C8}" destId="{2BF64E07-EF5F-4122-AB1D-26D250B52869}" srcOrd="0" destOrd="0" presId="urn:microsoft.com/office/officeart/2005/8/layout/radial5"/>
    <dgm:cxn modelId="{ED023091-2611-42AD-B07E-45DF30451F99}" type="presOf" srcId="{6DA023ED-97A8-4436-9B06-4EC8A7925371}" destId="{699B38A1-E038-4F65-8FCF-2EEB6E3D7682}" srcOrd="1" destOrd="0" presId="urn:microsoft.com/office/officeart/2005/8/layout/radial5"/>
    <dgm:cxn modelId="{9E814794-2947-4F96-AD64-AE9438DFBDFF}" type="presOf" srcId="{751D7FF5-5DD6-4B6D-B690-1D6B42154F84}" destId="{2D4D2F5A-2DFA-4785-BB18-EEB0FEE70346}" srcOrd="0" destOrd="0" presId="urn:microsoft.com/office/officeart/2005/8/layout/radial5"/>
    <dgm:cxn modelId="{CA5E0F97-E41C-4AE2-BF43-66F1D53E1E59}" srcId="{0544DC6E-C7FE-4ADC-B5D7-9F850D32AD19}" destId="{D9CD17F6-C3D7-48A2-88AC-AF585F7D4620}" srcOrd="0" destOrd="0" parTransId="{6DA023ED-97A8-4436-9B06-4EC8A7925371}" sibTransId="{86D1FBDC-3449-470B-A82E-78A9AB41BE5C}"/>
    <dgm:cxn modelId="{48EC72AD-665F-46F1-AC66-73D7F16ED4DA}" type="presOf" srcId="{1131413D-4D64-401F-9B42-E310E610E425}" destId="{A4888C2D-0CB5-4238-93BA-4D5D83BBA66A}" srcOrd="0" destOrd="0" presId="urn:microsoft.com/office/officeart/2005/8/layout/radial5"/>
    <dgm:cxn modelId="{EF2A09B3-150C-4911-AD7C-E212B23AE97E}" srcId="{0544DC6E-C7FE-4ADC-B5D7-9F850D32AD19}" destId="{01AB7AEB-AD31-46CB-8B57-70EC8D7FA2E2}" srcOrd="4" destOrd="0" parTransId="{11E29E5F-1D22-43D5-BBD2-E9EB4E94CFE4}" sibTransId="{F9672F06-D83D-4E81-9EB4-E9A2CF065243}"/>
    <dgm:cxn modelId="{D54F90B3-AB5F-4C6D-8D81-1AD4311D02AB}" type="presOf" srcId="{E2C8FDE2-8FD2-4E5D-9FDD-629056B4A67E}" destId="{790F75C4-F1A8-48EA-B009-2B544A77D608}" srcOrd="0" destOrd="0" presId="urn:microsoft.com/office/officeart/2005/8/layout/radial5"/>
    <dgm:cxn modelId="{539A89C3-729C-4F74-9D4C-D6E05DD22FAF}" type="presOf" srcId="{E2C8FDE2-8FD2-4E5D-9FDD-629056B4A67E}" destId="{6231B432-3B3D-405F-B4CC-F8789629BBBF}" srcOrd="1" destOrd="0" presId="urn:microsoft.com/office/officeart/2005/8/layout/radial5"/>
    <dgm:cxn modelId="{676DA6C8-0B3C-478E-980A-A27858884602}" type="presOf" srcId="{54D6AD72-DCB2-4531-A41A-6DA1D1A433A2}" destId="{FE3E3797-DEED-4F7A-9801-1D2510A72295}" srcOrd="1" destOrd="0" presId="urn:microsoft.com/office/officeart/2005/8/layout/radial5"/>
    <dgm:cxn modelId="{8CA067EB-5C28-4402-BC02-6ED173E77766}" type="presOf" srcId="{54D6AD72-DCB2-4531-A41A-6DA1D1A433A2}" destId="{F32ED336-0615-40C0-88DC-3681E0DFB810}" srcOrd="0" destOrd="0" presId="urn:microsoft.com/office/officeart/2005/8/layout/radial5"/>
    <dgm:cxn modelId="{78C982F3-BACB-4C17-8584-DEBA9BA91EE2}" type="presOf" srcId="{0544DC6E-C7FE-4ADC-B5D7-9F850D32AD19}" destId="{EEE9AADD-3C54-46EE-B5D3-615E471B6E6F}" srcOrd="0" destOrd="0" presId="urn:microsoft.com/office/officeart/2005/8/layout/radial5"/>
    <dgm:cxn modelId="{EC1A96F5-62AC-490E-B8CA-F9660E890AF3}" srcId="{F1450065-0A5D-4EA6-A585-46A219B1212F}" destId="{0544DC6E-C7FE-4ADC-B5D7-9F850D32AD19}" srcOrd="0" destOrd="0" parTransId="{5B992CE8-4567-403F-BFF3-8E1C73DEFE20}" sibTransId="{156E5937-692D-4513-A96C-61072872DE93}"/>
    <dgm:cxn modelId="{7D756174-E56B-4219-AE2E-7892174FCDDF}" type="presParOf" srcId="{A4B13474-6C0F-447D-B2B2-FF542C83B9AE}" destId="{EEE9AADD-3C54-46EE-B5D3-615E471B6E6F}" srcOrd="0" destOrd="0" presId="urn:microsoft.com/office/officeart/2005/8/layout/radial5"/>
    <dgm:cxn modelId="{91E844CA-789C-4CF5-BAEC-40FE495AF449}" type="presParOf" srcId="{A4B13474-6C0F-447D-B2B2-FF542C83B9AE}" destId="{5C44D86D-C42E-4071-B99D-D2CADC41C61C}" srcOrd="1" destOrd="0" presId="urn:microsoft.com/office/officeart/2005/8/layout/radial5"/>
    <dgm:cxn modelId="{6D0B202F-2D13-4B42-A6F5-AD4A491853B8}" type="presParOf" srcId="{5C44D86D-C42E-4071-B99D-D2CADC41C61C}" destId="{699B38A1-E038-4F65-8FCF-2EEB6E3D7682}" srcOrd="0" destOrd="0" presId="urn:microsoft.com/office/officeart/2005/8/layout/radial5"/>
    <dgm:cxn modelId="{DDEA739C-BD1C-49C5-88B8-92EAEEFCE872}" type="presParOf" srcId="{A4B13474-6C0F-447D-B2B2-FF542C83B9AE}" destId="{C887620B-E5A0-4CB4-9D34-1F5AC4BA518E}" srcOrd="2" destOrd="0" presId="urn:microsoft.com/office/officeart/2005/8/layout/radial5"/>
    <dgm:cxn modelId="{C23462E2-0022-4081-BC1D-79752B3CFE2E}" type="presParOf" srcId="{A4B13474-6C0F-447D-B2B2-FF542C83B9AE}" destId="{790F75C4-F1A8-48EA-B009-2B544A77D608}" srcOrd="3" destOrd="0" presId="urn:microsoft.com/office/officeart/2005/8/layout/radial5"/>
    <dgm:cxn modelId="{72ABD5BA-C76D-49D2-AD21-72EFE50EA475}" type="presParOf" srcId="{790F75C4-F1A8-48EA-B009-2B544A77D608}" destId="{6231B432-3B3D-405F-B4CC-F8789629BBBF}" srcOrd="0" destOrd="0" presId="urn:microsoft.com/office/officeart/2005/8/layout/radial5"/>
    <dgm:cxn modelId="{31783270-0CAE-4E59-A7FD-029456ED5B34}" type="presParOf" srcId="{A4B13474-6C0F-447D-B2B2-FF542C83B9AE}" destId="{8B3D8A41-639E-4CF5-A30B-C5E5C07688E5}" srcOrd="4" destOrd="0" presId="urn:microsoft.com/office/officeart/2005/8/layout/radial5"/>
    <dgm:cxn modelId="{8E1F4370-068B-44F8-A46A-3EED3609CDE6}" type="presParOf" srcId="{A4B13474-6C0F-447D-B2B2-FF542C83B9AE}" destId="{F32ED336-0615-40C0-88DC-3681E0DFB810}" srcOrd="5" destOrd="0" presId="urn:microsoft.com/office/officeart/2005/8/layout/radial5"/>
    <dgm:cxn modelId="{707F54BC-3E30-451E-8B14-D78C76EC237F}" type="presParOf" srcId="{F32ED336-0615-40C0-88DC-3681E0DFB810}" destId="{FE3E3797-DEED-4F7A-9801-1D2510A72295}" srcOrd="0" destOrd="0" presId="urn:microsoft.com/office/officeart/2005/8/layout/radial5"/>
    <dgm:cxn modelId="{2AFE57FA-ABDA-4C34-B912-651CDA0D148E}" type="presParOf" srcId="{A4B13474-6C0F-447D-B2B2-FF542C83B9AE}" destId="{415F8167-5CE1-41C6-9770-CB82F831F11B}" srcOrd="6" destOrd="0" presId="urn:microsoft.com/office/officeart/2005/8/layout/radial5"/>
    <dgm:cxn modelId="{7F68E994-4529-43C8-ACB1-2CD8A3C9F87B}" type="presParOf" srcId="{A4B13474-6C0F-447D-B2B2-FF542C83B9AE}" destId="{A4888C2D-0CB5-4238-93BA-4D5D83BBA66A}" srcOrd="7" destOrd="0" presId="urn:microsoft.com/office/officeart/2005/8/layout/radial5"/>
    <dgm:cxn modelId="{A37661E4-977E-4447-9056-69BDE0D17723}" type="presParOf" srcId="{A4888C2D-0CB5-4238-93BA-4D5D83BBA66A}" destId="{EF673FBD-BFAC-478B-B023-1E0D1419E9A8}" srcOrd="0" destOrd="0" presId="urn:microsoft.com/office/officeart/2005/8/layout/radial5"/>
    <dgm:cxn modelId="{F1B43A20-0A6E-4666-AACC-6C3D77F86D87}" type="presParOf" srcId="{A4B13474-6C0F-447D-B2B2-FF542C83B9AE}" destId="{D12E16FD-5136-485A-B63A-622E878EB447}" srcOrd="8" destOrd="0" presId="urn:microsoft.com/office/officeart/2005/8/layout/radial5"/>
    <dgm:cxn modelId="{A911FA15-C620-4F51-A51F-C0ED90198401}" type="presParOf" srcId="{A4B13474-6C0F-447D-B2B2-FF542C83B9AE}" destId="{C35FEEE2-CE8F-4386-B8E3-6FE1E3DAA4B5}" srcOrd="9" destOrd="0" presId="urn:microsoft.com/office/officeart/2005/8/layout/radial5"/>
    <dgm:cxn modelId="{8898B4DE-EF93-464D-96ED-9F57A8F9F77F}" type="presParOf" srcId="{C35FEEE2-CE8F-4386-B8E3-6FE1E3DAA4B5}" destId="{941B2411-11E2-466F-B9A3-425807E7A887}" srcOrd="0" destOrd="0" presId="urn:microsoft.com/office/officeart/2005/8/layout/radial5"/>
    <dgm:cxn modelId="{2B9F74E5-2F07-4572-9056-CFD8D242B040}" type="presParOf" srcId="{A4B13474-6C0F-447D-B2B2-FF542C83B9AE}" destId="{F8FE62FC-1C25-4EB6-97F3-394301E6C98E}" srcOrd="10" destOrd="0" presId="urn:microsoft.com/office/officeart/2005/8/layout/radial5"/>
    <dgm:cxn modelId="{A97BAAB8-5A4B-4CF4-BB88-C6750D4C9F6E}" type="presParOf" srcId="{A4B13474-6C0F-447D-B2B2-FF542C83B9AE}" destId="{2BF64E07-EF5F-4122-AB1D-26D250B52869}" srcOrd="11" destOrd="0" presId="urn:microsoft.com/office/officeart/2005/8/layout/radial5"/>
    <dgm:cxn modelId="{25372EC7-7299-4DDA-8A84-B50709B2D283}" type="presParOf" srcId="{2BF64E07-EF5F-4122-AB1D-26D250B52869}" destId="{1CD5EBD0-511F-4A0A-ABFD-9C2AE47B93F8}" srcOrd="0" destOrd="0" presId="urn:microsoft.com/office/officeart/2005/8/layout/radial5"/>
    <dgm:cxn modelId="{8BDAFD9F-D2A0-4FDC-B033-384A5854F520}" type="presParOf" srcId="{A4B13474-6C0F-447D-B2B2-FF542C83B9AE}" destId="{2D4D2F5A-2DFA-4785-BB18-EEB0FEE7034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9AADD-3C54-46EE-B5D3-615E471B6E6F}">
      <dsp:nvSpPr>
        <dsp:cNvPr id="0" name=""/>
        <dsp:cNvSpPr/>
      </dsp:nvSpPr>
      <dsp:spPr>
        <a:xfrm>
          <a:off x="2016224" y="2397360"/>
          <a:ext cx="3126092" cy="1543796"/>
        </a:xfrm>
        <a:prstGeom prst="ellipse">
          <a:avLst/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Формирование коммуникативных навыков у детей 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с ОВЗ</a:t>
          </a:r>
        </a:p>
      </dsp:txBody>
      <dsp:txXfrm>
        <a:off x="2474030" y="2623444"/>
        <a:ext cx="2210480" cy="1091628"/>
      </dsp:txXfrm>
    </dsp:sp>
    <dsp:sp modelId="{5C44D86D-C42E-4071-B99D-D2CADC41C61C}">
      <dsp:nvSpPr>
        <dsp:cNvPr id="0" name=""/>
        <dsp:cNvSpPr/>
      </dsp:nvSpPr>
      <dsp:spPr>
        <a:xfrm rot="15183918">
          <a:off x="2878141" y="1520418"/>
          <a:ext cx="576492" cy="585668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989803" y="1720276"/>
        <a:ext cx="403544" cy="351400"/>
      </dsp:txXfrm>
    </dsp:sp>
    <dsp:sp modelId="{C887620B-E5A0-4CB4-9D34-1F5AC4BA518E}">
      <dsp:nvSpPr>
        <dsp:cNvPr id="0" name=""/>
        <dsp:cNvSpPr/>
      </dsp:nvSpPr>
      <dsp:spPr>
        <a:xfrm>
          <a:off x="1460694" y="131639"/>
          <a:ext cx="2708852" cy="1055942"/>
        </a:xfrm>
        <a:prstGeom prst="ellipse">
          <a:avLst/>
        </a:prstGeom>
        <a:solidFill>
          <a:srgbClr val="FFC000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Устная и письменная речь</a:t>
          </a:r>
        </a:p>
      </dsp:txBody>
      <dsp:txXfrm>
        <a:off x="1857396" y="286278"/>
        <a:ext cx="1915448" cy="746664"/>
      </dsp:txXfrm>
    </dsp:sp>
    <dsp:sp modelId="{790F75C4-F1A8-48EA-B009-2B544A77D608}">
      <dsp:nvSpPr>
        <dsp:cNvPr id="0" name=""/>
        <dsp:cNvSpPr/>
      </dsp:nvSpPr>
      <dsp:spPr>
        <a:xfrm rot="19082214">
          <a:off x="4437152" y="1842140"/>
          <a:ext cx="584593" cy="585668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2079139"/>
            <a:satOff val="-9594"/>
            <a:lumOff val="353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4459638" y="2017907"/>
        <a:ext cx="409215" cy="351400"/>
      </dsp:txXfrm>
    </dsp:sp>
    <dsp:sp modelId="{8B3D8A41-639E-4CF5-A30B-C5E5C07688E5}">
      <dsp:nvSpPr>
        <dsp:cNvPr id="0" name=""/>
        <dsp:cNvSpPr/>
      </dsp:nvSpPr>
      <dsp:spPr>
        <a:xfrm>
          <a:off x="4300949" y="574519"/>
          <a:ext cx="2949993" cy="1238808"/>
        </a:xfrm>
        <a:prstGeom prst="ellipse">
          <a:avLst/>
        </a:prstGeom>
        <a:solidFill>
          <a:srgbClr val="FFC000">
            <a:hueOff val="2079139"/>
            <a:satOff val="-9594"/>
            <a:lumOff val="35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Ребенок + ребенок</a:t>
          </a:r>
          <a:br>
            <a:rPr lang="ru-RU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</a:br>
          <a:r>
            <a:rPr lang="ru-RU" sz="2000" b="1" kern="1200" dirty="0" err="1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ребенок</a:t>
          </a:r>
          <a:r>
            <a:rPr lang="ru-RU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 + взрослый</a:t>
          </a:r>
        </a:p>
      </dsp:txBody>
      <dsp:txXfrm>
        <a:off x="4732965" y="755938"/>
        <a:ext cx="2085961" cy="875970"/>
      </dsp:txXfrm>
    </dsp:sp>
    <dsp:sp modelId="{F32ED336-0615-40C0-88DC-3681E0DFB810}">
      <dsp:nvSpPr>
        <dsp:cNvPr id="0" name=""/>
        <dsp:cNvSpPr/>
      </dsp:nvSpPr>
      <dsp:spPr>
        <a:xfrm rot="1523576">
          <a:off x="5075745" y="3242745"/>
          <a:ext cx="380508" cy="585668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4158277"/>
            <a:satOff val="-19187"/>
            <a:lumOff val="70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5081259" y="3335403"/>
        <a:ext cx="266356" cy="351400"/>
      </dsp:txXfrm>
    </dsp:sp>
    <dsp:sp modelId="{415F8167-5CE1-41C6-9770-CB82F831F11B}">
      <dsp:nvSpPr>
        <dsp:cNvPr id="0" name=""/>
        <dsp:cNvSpPr/>
      </dsp:nvSpPr>
      <dsp:spPr>
        <a:xfrm>
          <a:off x="4675162" y="3621504"/>
          <a:ext cx="2705149" cy="1420004"/>
        </a:xfrm>
        <a:prstGeom prst="ellipse">
          <a:avLst/>
        </a:prstGeom>
        <a:solidFill>
          <a:srgbClr val="FFC000">
            <a:hueOff val="4158277"/>
            <a:satOff val="-19187"/>
            <a:lumOff val="70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Социализация через игровую деятельность</a:t>
          </a:r>
        </a:p>
      </dsp:txBody>
      <dsp:txXfrm>
        <a:off x="5071322" y="3829459"/>
        <a:ext cx="1912829" cy="1004094"/>
      </dsp:txXfrm>
    </dsp:sp>
    <dsp:sp modelId="{A4888C2D-0CB5-4238-93BA-4D5D83BBA66A}">
      <dsp:nvSpPr>
        <dsp:cNvPr id="0" name=""/>
        <dsp:cNvSpPr/>
      </dsp:nvSpPr>
      <dsp:spPr>
        <a:xfrm rot="4612842">
          <a:off x="3623721" y="4052655"/>
          <a:ext cx="459369" cy="585668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6237416"/>
            <a:satOff val="-28781"/>
            <a:lumOff val="1059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3676986" y="4102682"/>
        <a:ext cx="321558" cy="351400"/>
      </dsp:txXfrm>
    </dsp:sp>
    <dsp:sp modelId="{D12E16FD-5136-485A-B63A-622E878EB447}">
      <dsp:nvSpPr>
        <dsp:cNvPr id="0" name=""/>
        <dsp:cNvSpPr/>
      </dsp:nvSpPr>
      <dsp:spPr>
        <a:xfrm>
          <a:off x="3050505" y="4770843"/>
          <a:ext cx="2149178" cy="1480758"/>
        </a:xfrm>
        <a:prstGeom prst="ellipse">
          <a:avLst/>
        </a:prstGeom>
        <a:solidFill>
          <a:srgbClr val="FFC000">
            <a:hueOff val="6237416"/>
            <a:satOff val="-28781"/>
            <a:lumOff val="1059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Ситуация успеха</a:t>
          </a:r>
        </a:p>
      </dsp:txBody>
      <dsp:txXfrm>
        <a:off x="3365245" y="4987695"/>
        <a:ext cx="1519698" cy="1047054"/>
      </dsp:txXfrm>
    </dsp:sp>
    <dsp:sp modelId="{C35FEEE2-CE8F-4386-B8E3-6FE1E3DAA4B5}">
      <dsp:nvSpPr>
        <dsp:cNvPr id="0" name=""/>
        <dsp:cNvSpPr/>
      </dsp:nvSpPr>
      <dsp:spPr>
        <a:xfrm rot="8696699">
          <a:off x="2112304" y="3746368"/>
          <a:ext cx="454189" cy="585668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8316554"/>
            <a:satOff val="-38374"/>
            <a:lumOff val="141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2236203" y="3824372"/>
        <a:ext cx="317932" cy="351400"/>
      </dsp:txXfrm>
    </dsp:sp>
    <dsp:sp modelId="{F8FE62FC-1C25-4EB6-97F3-394301E6C98E}">
      <dsp:nvSpPr>
        <dsp:cNvPr id="0" name=""/>
        <dsp:cNvSpPr/>
      </dsp:nvSpPr>
      <dsp:spPr>
        <a:xfrm>
          <a:off x="0" y="4165501"/>
          <a:ext cx="2478805" cy="1291002"/>
        </a:xfrm>
        <a:prstGeom prst="ellipse">
          <a:avLst/>
        </a:prstGeom>
        <a:solidFill>
          <a:srgbClr val="FFC000">
            <a:hueOff val="8316554"/>
            <a:satOff val="-38374"/>
            <a:lumOff val="141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Комфортная обстановка</a:t>
          </a:r>
        </a:p>
      </dsp:txBody>
      <dsp:txXfrm>
        <a:off x="363013" y="4354564"/>
        <a:ext cx="1752779" cy="912876"/>
      </dsp:txXfrm>
    </dsp:sp>
    <dsp:sp modelId="{2BF64E07-EF5F-4122-AB1D-26D250B52869}">
      <dsp:nvSpPr>
        <dsp:cNvPr id="0" name=""/>
        <dsp:cNvSpPr/>
      </dsp:nvSpPr>
      <dsp:spPr>
        <a:xfrm rot="13071774">
          <a:off x="1840170" y="2202578"/>
          <a:ext cx="527503" cy="585668"/>
        </a:xfrm>
        <a:prstGeom prst="rightArrow">
          <a:avLst>
            <a:gd name="adj1" fmla="val 60000"/>
            <a:gd name="adj2" fmla="val 50000"/>
          </a:avLst>
        </a:prstGeom>
        <a:solidFill>
          <a:srgbClr val="FFC000">
            <a:hueOff val="10395693"/>
            <a:satOff val="-47968"/>
            <a:lumOff val="1765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1981764" y="2368277"/>
        <a:ext cx="369252" cy="351400"/>
      </dsp:txXfrm>
    </dsp:sp>
    <dsp:sp modelId="{2D4D2F5A-2DFA-4785-BB18-EEB0FEE70346}">
      <dsp:nvSpPr>
        <dsp:cNvPr id="0" name=""/>
        <dsp:cNvSpPr/>
      </dsp:nvSpPr>
      <dsp:spPr>
        <a:xfrm>
          <a:off x="0" y="1245234"/>
          <a:ext cx="2506452" cy="1115646"/>
        </a:xfrm>
        <a:prstGeom prst="ellipse">
          <a:avLst/>
        </a:prstGeom>
        <a:solidFill>
          <a:srgbClr val="FFC000">
            <a:hueOff val="10395693"/>
            <a:satOff val="-47968"/>
            <a:lumOff val="176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ysClr val="windowText" lastClr="000000"/>
              </a:solidFill>
              <a:latin typeface="Calibri" panose="020F0502020204030204"/>
              <a:ea typeface="+mn-ea"/>
              <a:cs typeface="+mn-cs"/>
            </a:rPr>
            <a:t>Система поощрения</a:t>
          </a:r>
        </a:p>
      </dsp:txBody>
      <dsp:txXfrm>
        <a:off x="367061" y="1408617"/>
        <a:ext cx="1772330" cy="788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71891-2877-43E0-A658-F9DF2645EACF}" type="datetimeFigureOut">
              <a:rPr lang="ru-RU" smtClean="0"/>
              <a:pPr/>
              <a:t>10.03.2022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3334F-3BFA-4DCF-89FC-E49884B116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340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2A915B-AFF2-424A-BB7B-1F32B029AA82}" type="slidenum">
              <a:rPr lang="en-US" altLang="ru-RU">
                <a:solidFill>
                  <a:prstClr val="black"/>
                </a:solidFill>
              </a:rPr>
              <a:pPr/>
              <a:t>1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4400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FFB45A-EC88-4C43-84BB-796F0E7DAE8F}" type="slidenum">
              <a:rPr lang="en-US" altLang="ru-RU">
                <a:solidFill>
                  <a:prstClr val="black"/>
                </a:solidFill>
              </a:rPr>
              <a:pPr/>
              <a:t>10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01952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4FBA2-B1E6-4768-982B-423101C575E3}" type="slidenum">
              <a:rPr lang="en-US" altLang="ru-RU">
                <a:solidFill>
                  <a:prstClr val="black"/>
                </a:solidFill>
              </a:rPr>
              <a:pPr/>
              <a:t>11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7318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1A984-A8BB-4A30-8C11-05B6EA85118D}" type="slidenum">
              <a:rPr lang="en-US" altLang="ru-RU">
                <a:solidFill>
                  <a:prstClr val="black"/>
                </a:solidFill>
              </a:rPr>
              <a:pPr/>
              <a:t>12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24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AEF482-F8A5-4359-8EE2-E27C51DB3342}" type="slidenum">
              <a:rPr lang="en-US" altLang="ru-RU">
                <a:solidFill>
                  <a:prstClr val="black"/>
                </a:solidFill>
              </a:rPr>
              <a:pPr/>
              <a:t>2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1150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2C875-3F66-49B1-96DB-C5A204BE8C29}" type="slidenum">
              <a:rPr lang="en-US" altLang="ru-RU">
                <a:solidFill>
                  <a:prstClr val="black"/>
                </a:solidFill>
              </a:rPr>
              <a:pPr/>
              <a:t>3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387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8E473-0201-4D1F-8FD8-BF5CF10AA55C}" type="slidenum">
              <a:rPr lang="en-US" altLang="ru-RU">
                <a:solidFill>
                  <a:prstClr val="black"/>
                </a:solidFill>
              </a:rPr>
              <a:pPr/>
              <a:t>4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6295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E8E473-0201-4D1F-8FD8-BF5CF10AA55C}" type="slidenum">
              <a:rPr lang="en-US" altLang="ru-RU">
                <a:solidFill>
                  <a:prstClr val="black"/>
                </a:solidFill>
              </a:rPr>
              <a:pPr/>
              <a:t>5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85040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2C875-3F66-49B1-96DB-C5A204BE8C29}" type="slidenum">
              <a:rPr lang="en-US" altLang="ru-RU">
                <a:solidFill>
                  <a:prstClr val="black"/>
                </a:solidFill>
              </a:rPr>
              <a:pPr/>
              <a:t>6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90901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88FF4-A960-4B15-9831-A5782ED4BF17}" type="slidenum">
              <a:rPr lang="en-US" altLang="ru-RU">
                <a:solidFill>
                  <a:prstClr val="black"/>
                </a:solidFill>
              </a:rPr>
              <a:pPr/>
              <a:t>7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3264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88FF4-A960-4B15-9831-A5782ED4BF17}" type="slidenum">
              <a:rPr lang="en-US" altLang="ru-RU">
                <a:solidFill>
                  <a:prstClr val="black"/>
                </a:solidFill>
              </a:rPr>
              <a:pPr/>
              <a:t>8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1128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A2C875-3F66-49B1-96DB-C5A204BE8C29}" type="slidenum">
              <a:rPr lang="en-US" altLang="ru-RU">
                <a:solidFill>
                  <a:prstClr val="black"/>
                </a:solidFill>
              </a:rPr>
              <a:pPr/>
              <a:t>9</a:t>
            </a:fld>
            <a:endParaRPr lang="en-US" altLang="ru-RU">
              <a:solidFill>
                <a:prstClr val="black"/>
              </a:solidFill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3434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  <p:extLst>
      <p:ext uri="{BB962C8B-B14F-4D97-AF65-F5344CB8AC3E}">
        <p14:creationId xmlns:p14="http://schemas.microsoft.com/office/powerpoint/2010/main" val="205870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0596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5036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14400" y="1417638"/>
            <a:ext cx="7315200" cy="5211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33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4724400"/>
            <a:ext cx="65532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en-US" altLang="ru-RU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10200"/>
            <a:ext cx="65532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ru-RU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464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06476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9216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581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91791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998178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56705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47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0980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50170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9341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763639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2057400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0198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549160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</p:spTree>
    <p:extLst>
      <p:ext uri="{BB962C8B-B14F-4D97-AF65-F5344CB8AC3E}">
        <p14:creationId xmlns:p14="http://schemas.microsoft.com/office/powerpoint/2010/main" val="18684443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99811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3041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16099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98847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48494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408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855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0054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539032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08643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66300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914400" y="1417638"/>
            <a:ext cx="7315200" cy="52117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3067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0494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278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9601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8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59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800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9787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2296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315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989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97238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04775" y="447675"/>
            <a:ext cx="3505200" cy="1447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27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dirty="0">
                <a:solidFill>
                  <a:srgbClr val="5F5F5F"/>
                </a:solidFill>
              </a:rPr>
              <a:t>Проблемы инклюзивного образования и пути их решения.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0" y="4581128"/>
            <a:ext cx="3744416" cy="485775"/>
          </a:xfrm>
          <a:extLst>
            <a:ext uri="{AF507438-7753-43E0-B8FC-AC1667EBCBE1}">
              <a14:hiddenEffects xmlns:a14="http://schemas.microsoft.com/office/drawing/2010/main">
                <a:effectLst>
                  <a:outerShdw dist="127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1600" b="1" dirty="0">
                <a:solidFill>
                  <a:srgbClr val="5F5F5F"/>
                </a:solidFill>
              </a:rPr>
              <a:t>Презентацию составили:</a:t>
            </a:r>
          </a:p>
          <a:p>
            <a:pPr algn="ctr"/>
            <a:r>
              <a:rPr lang="ru-RU" altLang="ru-RU" sz="1600" u="sng" dirty="0">
                <a:solidFill>
                  <a:srgbClr val="5F5F5F"/>
                </a:solidFill>
              </a:rPr>
              <a:t>Педагог дополнительного образования</a:t>
            </a:r>
            <a:r>
              <a:rPr lang="ru-RU" altLang="ru-RU" sz="1600" dirty="0">
                <a:solidFill>
                  <a:srgbClr val="5F5F5F"/>
                </a:solidFill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Султанова Валерия Николаевна</a:t>
            </a:r>
          </a:p>
          <a:p>
            <a:pPr algn="ctr"/>
            <a:r>
              <a:rPr lang="ru-RU" altLang="ru-RU" sz="1600" u="sng" dirty="0">
                <a:solidFill>
                  <a:srgbClr val="5F5F5F"/>
                </a:solidFill>
              </a:rPr>
              <a:t>Учителя-логопеды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>Радиченко Ольга Владимировна</a:t>
            </a:r>
          </a:p>
          <a:p>
            <a:pPr algn="ctr"/>
            <a:r>
              <a:rPr lang="ru-RU" altLang="ru-RU" sz="1600" dirty="0" err="1">
                <a:solidFill>
                  <a:srgbClr val="5F5F5F"/>
                </a:solidFill>
              </a:rPr>
              <a:t>Китикова</a:t>
            </a:r>
            <a:r>
              <a:rPr lang="ru-RU" altLang="ru-RU" sz="1600" dirty="0">
                <a:solidFill>
                  <a:srgbClr val="5F5F5F"/>
                </a:solidFill>
              </a:rPr>
              <a:t> Алла Вениаминовна</a:t>
            </a:r>
          </a:p>
          <a:p>
            <a:pPr algn="ctr"/>
            <a:r>
              <a:rPr lang="ru-RU" altLang="ru-RU" sz="1600" dirty="0">
                <a:solidFill>
                  <a:srgbClr val="5F5F5F"/>
                </a:solidFill>
              </a:rPr>
              <a:t>Прохорова Ксения Игоревна</a:t>
            </a:r>
          </a:p>
          <a:p>
            <a:pPr algn="ctr"/>
            <a:endParaRPr lang="ru-RU" altLang="ru-RU" sz="1600" dirty="0">
              <a:solidFill>
                <a:srgbClr val="5F5F5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75648" y="0"/>
            <a:ext cx="31683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ГБОУ ДО СОШ № 635</a:t>
            </a:r>
          </a:p>
          <a:p>
            <a:pPr algn="ctr"/>
            <a:r>
              <a:rPr lang="ru-RU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Приморского района</a:t>
            </a:r>
          </a:p>
          <a:p>
            <a:pPr algn="ctr"/>
            <a:r>
              <a:rPr lang="ru-RU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 Петербурга</a:t>
            </a:r>
          </a:p>
          <a:p>
            <a:pPr algn="ctr"/>
            <a:r>
              <a:rPr lang="ru-RU" sz="1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г.</a:t>
            </a:r>
          </a:p>
        </p:txBody>
      </p:sp>
      <p:pic>
        <p:nvPicPr>
          <p:cNvPr id="2060" name="Picture 12" descr="http://icon-icons.com/icons2/52/PNG/256/wheelchair_medical_107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131" y="3140968"/>
            <a:ext cx="854224" cy="8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29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Freeform 8"/>
          <p:cNvSpPr>
            <a:spLocks/>
          </p:cNvSpPr>
          <p:nvPr/>
        </p:nvSpPr>
        <p:spPr bwMode="auto">
          <a:xfrm rot="5400000">
            <a:off x="4291996" y="2341927"/>
            <a:ext cx="1581150" cy="1336675"/>
          </a:xfrm>
          <a:custGeom>
            <a:avLst/>
            <a:gdLst>
              <a:gd name="T0" fmla="*/ 0 w 468"/>
              <a:gd name="T1" fmla="*/ 396 h 396"/>
              <a:gd name="T2" fmla="*/ 288 w 468"/>
              <a:gd name="T3" fmla="*/ 72 h 396"/>
              <a:gd name="T4" fmla="*/ 288 w 468"/>
              <a:gd name="T5" fmla="*/ 0 h 396"/>
              <a:gd name="T6" fmla="*/ 468 w 468"/>
              <a:gd name="T7" fmla="*/ 144 h 396"/>
              <a:gd name="T8" fmla="*/ 288 w 468"/>
              <a:gd name="T9" fmla="*/ 288 h 396"/>
              <a:gd name="T10" fmla="*/ 288 w 468"/>
              <a:gd name="T11" fmla="*/ 216 h 396"/>
              <a:gd name="T12" fmla="*/ 144 w 468"/>
              <a:gd name="T13" fmla="*/ 396 h 396"/>
              <a:gd name="T14" fmla="*/ 0 w 468"/>
              <a:gd name="T15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396">
                <a:moveTo>
                  <a:pt x="0" y="396"/>
                </a:moveTo>
                <a:cubicBezTo>
                  <a:pt x="0" y="396"/>
                  <a:pt x="0" y="72"/>
                  <a:pt x="288" y="72"/>
                </a:cubicBezTo>
                <a:cubicBezTo>
                  <a:pt x="288" y="0"/>
                  <a:pt x="288" y="0"/>
                  <a:pt x="288" y="0"/>
                </a:cubicBezTo>
                <a:cubicBezTo>
                  <a:pt x="468" y="144"/>
                  <a:pt x="468" y="144"/>
                  <a:pt x="468" y="144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16"/>
                  <a:pt x="288" y="216"/>
                  <a:pt x="288" y="216"/>
                </a:cubicBezTo>
                <a:cubicBezTo>
                  <a:pt x="288" y="216"/>
                  <a:pt x="144" y="180"/>
                  <a:pt x="144" y="396"/>
                </a:cubicBezTo>
                <a:lnTo>
                  <a:pt x="0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69" name="Freeform 13"/>
          <p:cNvSpPr>
            <a:spLocks/>
          </p:cNvSpPr>
          <p:nvPr/>
        </p:nvSpPr>
        <p:spPr bwMode="auto">
          <a:xfrm rot="10800000">
            <a:off x="4414980" y="3692524"/>
            <a:ext cx="1582737" cy="1336675"/>
          </a:xfrm>
          <a:custGeom>
            <a:avLst/>
            <a:gdLst>
              <a:gd name="T0" fmla="*/ 0 w 468"/>
              <a:gd name="T1" fmla="*/ 396 h 396"/>
              <a:gd name="T2" fmla="*/ 288 w 468"/>
              <a:gd name="T3" fmla="*/ 72 h 396"/>
              <a:gd name="T4" fmla="*/ 288 w 468"/>
              <a:gd name="T5" fmla="*/ 0 h 396"/>
              <a:gd name="T6" fmla="*/ 468 w 468"/>
              <a:gd name="T7" fmla="*/ 144 h 396"/>
              <a:gd name="T8" fmla="*/ 288 w 468"/>
              <a:gd name="T9" fmla="*/ 288 h 396"/>
              <a:gd name="T10" fmla="*/ 288 w 468"/>
              <a:gd name="T11" fmla="*/ 216 h 396"/>
              <a:gd name="T12" fmla="*/ 144 w 468"/>
              <a:gd name="T13" fmla="*/ 396 h 396"/>
              <a:gd name="T14" fmla="*/ 0 w 468"/>
              <a:gd name="T15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396">
                <a:moveTo>
                  <a:pt x="0" y="396"/>
                </a:moveTo>
                <a:cubicBezTo>
                  <a:pt x="0" y="396"/>
                  <a:pt x="0" y="72"/>
                  <a:pt x="288" y="72"/>
                </a:cubicBezTo>
                <a:cubicBezTo>
                  <a:pt x="288" y="0"/>
                  <a:pt x="288" y="0"/>
                  <a:pt x="288" y="0"/>
                </a:cubicBezTo>
                <a:cubicBezTo>
                  <a:pt x="468" y="144"/>
                  <a:pt x="468" y="144"/>
                  <a:pt x="468" y="144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16"/>
                  <a:pt x="288" y="216"/>
                  <a:pt x="288" y="216"/>
                </a:cubicBezTo>
                <a:cubicBezTo>
                  <a:pt x="288" y="216"/>
                  <a:pt x="144" y="180"/>
                  <a:pt x="144" y="396"/>
                </a:cubicBezTo>
                <a:lnTo>
                  <a:pt x="0" y="3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75" name="Freeform 19"/>
          <p:cNvSpPr>
            <a:spLocks/>
          </p:cNvSpPr>
          <p:nvPr/>
        </p:nvSpPr>
        <p:spPr bwMode="auto">
          <a:xfrm rot="16200000">
            <a:off x="3290543" y="4054004"/>
            <a:ext cx="1581150" cy="1336675"/>
          </a:xfrm>
          <a:custGeom>
            <a:avLst/>
            <a:gdLst>
              <a:gd name="T0" fmla="*/ 0 w 468"/>
              <a:gd name="T1" fmla="*/ 396 h 396"/>
              <a:gd name="T2" fmla="*/ 288 w 468"/>
              <a:gd name="T3" fmla="*/ 72 h 396"/>
              <a:gd name="T4" fmla="*/ 288 w 468"/>
              <a:gd name="T5" fmla="*/ 0 h 396"/>
              <a:gd name="T6" fmla="*/ 468 w 468"/>
              <a:gd name="T7" fmla="*/ 144 h 396"/>
              <a:gd name="T8" fmla="*/ 288 w 468"/>
              <a:gd name="T9" fmla="*/ 288 h 396"/>
              <a:gd name="T10" fmla="*/ 288 w 468"/>
              <a:gd name="T11" fmla="*/ 216 h 396"/>
              <a:gd name="T12" fmla="*/ 144 w 468"/>
              <a:gd name="T13" fmla="*/ 396 h 396"/>
              <a:gd name="T14" fmla="*/ 0 w 468"/>
              <a:gd name="T15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396">
                <a:moveTo>
                  <a:pt x="0" y="396"/>
                </a:moveTo>
                <a:cubicBezTo>
                  <a:pt x="0" y="396"/>
                  <a:pt x="0" y="72"/>
                  <a:pt x="288" y="72"/>
                </a:cubicBezTo>
                <a:cubicBezTo>
                  <a:pt x="288" y="0"/>
                  <a:pt x="288" y="0"/>
                  <a:pt x="288" y="0"/>
                </a:cubicBezTo>
                <a:cubicBezTo>
                  <a:pt x="468" y="144"/>
                  <a:pt x="468" y="144"/>
                  <a:pt x="468" y="144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16"/>
                  <a:pt x="288" y="216"/>
                  <a:pt x="288" y="216"/>
                </a:cubicBezTo>
                <a:cubicBezTo>
                  <a:pt x="288" y="216"/>
                  <a:pt x="144" y="180"/>
                  <a:pt x="144" y="396"/>
                </a:cubicBezTo>
                <a:lnTo>
                  <a:pt x="0" y="3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0678" name="Freeform 22"/>
          <p:cNvSpPr>
            <a:spLocks/>
          </p:cNvSpPr>
          <p:nvPr/>
        </p:nvSpPr>
        <p:spPr bwMode="auto">
          <a:xfrm>
            <a:off x="3177244" y="2686879"/>
            <a:ext cx="1582737" cy="1336675"/>
          </a:xfrm>
          <a:custGeom>
            <a:avLst/>
            <a:gdLst>
              <a:gd name="T0" fmla="*/ 0 w 468"/>
              <a:gd name="T1" fmla="*/ 396 h 396"/>
              <a:gd name="T2" fmla="*/ 288 w 468"/>
              <a:gd name="T3" fmla="*/ 72 h 396"/>
              <a:gd name="T4" fmla="*/ 288 w 468"/>
              <a:gd name="T5" fmla="*/ 0 h 396"/>
              <a:gd name="T6" fmla="*/ 468 w 468"/>
              <a:gd name="T7" fmla="*/ 144 h 396"/>
              <a:gd name="T8" fmla="*/ 288 w 468"/>
              <a:gd name="T9" fmla="*/ 288 h 396"/>
              <a:gd name="T10" fmla="*/ 288 w 468"/>
              <a:gd name="T11" fmla="*/ 216 h 396"/>
              <a:gd name="T12" fmla="*/ 144 w 468"/>
              <a:gd name="T13" fmla="*/ 396 h 396"/>
              <a:gd name="T14" fmla="*/ 0 w 468"/>
              <a:gd name="T15" fmla="*/ 396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396">
                <a:moveTo>
                  <a:pt x="0" y="396"/>
                </a:moveTo>
                <a:cubicBezTo>
                  <a:pt x="0" y="396"/>
                  <a:pt x="0" y="72"/>
                  <a:pt x="288" y="72"/>
                </a:cubicBezTo>
                <a:cubicBezTo>
                  <a:pt x="288" y="0"/>
                  <a:pt x="288" y="0"/>
                  <a:pt x="288" y="0"/>
                </a:cubicBezTo>
                <a:cubicBezTo>
                  <a:pt x="468" y="144"/>
                  <a:pt x="468" y="144"/>
                  <a:pt x="468" y="144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88" y="216"/>
                  <a:pt x="288" y="216"/>
                  <a:pt x="288" y="216"/>
                </a:cubicBezTo>
                <a:cubicBezTo>
                  <a:pt x="288" y="216"/>
                  <a:pt x="144" y="180"/>
                  <a:pt x="144" y="396"/>
                </a:cubicBezTo>
                <a:lnTo>
                  <a:pt x="0" y="396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70680" name="Group 24"/>
          <p:cNvGrpSpPr>
            <a:grpSpLocks/>
          </p:cNvGrpSpPr>
          <p:nvPr/>
        </p:nvGrpSpPr>
        <p:grpSpPr bwMode="auto">
          <a:xfrm>
            <a:off x="121894" y="762910"/>
            <a:ext cx="3514002" cy="2929615"/>
            <a:chOff x="1440" y="1606"/>
            <a:chExt cx="912" cy="998"/>
          </a:xfrm>
        </p:grpSpPr>
        <p:sp>
          <p:nvSpPr>
            <p:cNvPr id="70681" name="Oval 25"/>
            <p:cNvSpPr>
              <a:spLocks noChangeArrowheads="1"/>
            </p:cNvSpPr>
            <p:nvPr/>
          </p:nvSpPr>
          <p:spPr bwMode="auto">
            <a:xfrm>
              <a:off x="1440" y="1692"/>
              <a:ext cx="912" cy="91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0682" name="Oval 26"/>
            <p:cNvSpPr>
              <a:spLocks noChangeArrowheads="1"/>
            </p:cNvSpPr>
            <p:nvPr/>
          </p:nvSpPr>
          <p:spPr bwMode="auto">
            <a:xfrm>
              <a:off x="1463" y="1715"/>
              <a:ext cx="866" cy="86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0683" name="Oval 27"/>
            <p:cNvSpPr>
              <a:spLocks noChangeArrowheads="1"/>
            </p:cNvSpPr>
            <p:nvPr/>
          </p:nvSpPr>
          <p:spPr bwMode="auto">
            <a:xfrm flipH="1">
              <a:off x="1588" y="1728"/>
              <a:ext cx="619" cy="412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0684" name="AutoShape 28"/>
            <p:cNvSpPr>
              <a:spLocks noChangeArrowheads="1"/>
            </p:cNvSpPr>
            <p:nvPr/>
          </p:nvSpPr>
          <p:spPr bwMode="gray">
            <a:xfrm>
              <a:off x="1702" y="1606"/>
              <a:ext cx="391" cy="36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hlink"/>
                      </a:gs>
                      <a:gs pos="100000">
                        <a:schemeClr val="hlink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uk-UA" altLang="ko-KR" sz="2800" b="1" dirty="0">
                  <a:solidFill>
                    <a:srgbClr val="FFFF00"/>
                  </a:solidFill>
                  <a:latin typeface="Arial" charset="0"/>
                  <a:ea typeface="굴림" charset="-127"/>
                </a:rPr>
                <a:t>1</a:t>
              </a:r>
              <a:endParaRPr kumimoji="1" lang="en-US" altLang="ko-KR" sz="2800" b="1" dirty="0">
                <a:solidFill>
                  <a:srgbClr val="FFFF00"/>
                </a:solidFill>
                <a:latin typeface="Arial" charset="0"/>
                <a:ea typeface="굴림" charset="-127"/>
              </a:endParaRPr>
            </a:p>
          </p:txBody>
        </p:sp>
      </p:grpSp>
      <p:grpSp>
        <p:nvGrpSpPr>
          <p:cNvPr id="70701" name="Group 45"/>
          <p:cNvGrpSpPr>
            <a:grpSpLocks/>
          </p:cNvGrpSpPr>
          <p:nvPr/>
        </p:nvGrpSpPr>
        <p:grpSpPr bwMode="auto">
          <a:xfrm>
            <a:off x="5580114" y="762307"/>
            <a:ext cx="3384374" cy="2930217"/>
            <a:chOff x="4176" y="435"/>
            <a:chExt cx="912" cy="1005"/>
          </a:xfrm>
        </p:grpSpPr>
        <p:sp>
          <p:nvSpPr>
            <p:cNvPr id="70686" name="Oval 30"/>
            <p:cNvSpPr>
              <a:spLocks noChangeArrowheads="1"/>
            </p:cNvSpPr>
            <p:nvPr/>
          </p:nvSpPr>
          <p:spPr bwMode="auto">
            <a:xfrm>
              <a:off x="4176" y="528"/>
              <a:ext cx="912" cy="91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0687" name="Oval 31"/>
            <p:cNvSpPr>
              <a:spLocks noChangeArrowheads="1"/>
            </p:cNvSpPr>
            <p:nvPr/>
          </p:nvSpPr>
          <p:spPr bwMode="auto">
            <a:xfrm>
              <a:off x="4199" y="551"/>
              <a:ext cx="866" cy="86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0688" name="Oval 32"/>
            <p:cNvSpPr>
              <a:spLocks noChangeArrowheads="1"/>
            </p:cNvSpPr>
            <p:nvPr/>
          </p:nvSpPr>
          <p:spPr bwMode="auto">
            <a:xfrm flipH="1">
              <a:off x="4324" y="564"/>
              <a:ext cx="619" cy="41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0689" name="AutoShape 33"/>
            <p:cNvSpPr>
              <a:spLocks noChangeArrowheads="1"/>
            </p:cNvSpPr>
            <p:nvPr/>
          </p:nvSpPr>
          <p:spPr bwMode="gray">
            <a:xfrm>
              <a:off x="4434" y="435"/>
              <a:ext cx="391" cy="36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hlink"/>
                      </a:gs>
                      <a:gs pos="100000">
                        <a:schemeClr val="hlink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uk-UA" altLang="ko-KR" sz="2800" b="1" dirty="0">
                  <a:solidFill>
                    <a:srgbClr val="FFFF00"/>
                  </a:solidFill>
                  <a:latin typeface="Arial" charset="0"/>
                </a:rPr>
                <a:t>2</a:t>
              </a:r>
              <a:endParaRPr kumimoji="1" lang="en-US" altLang="ko-KR" sz="2800" b="1" dirty="0">
                <a:solidFill>
                  <a:srgbClr val="FFFF00"/>
                </a:solidFill>
                <a:latin typeface="Arial" charset="0"/>
                <a:ea typeface="굴림" charset="-127"/>
              </a:endParaRPr>
            </a:p>
          </p:txBody>
        </p:sp>
      </p:grpSp>
      <p:grpSp>
        <p:nvGrpSpPr>
          <p:cNvPr id="70702" name="Group 46"/>
          <p:cNvGrpSpPr>
            <a:grpSpLocks/>
          </p:cNvGrpSpPr>
          <p:nvPr/>
        </p:nvGrpSpPr>
        <p:grpSpPr bwMode="auto">
          <a:xfrm>
            <a:off x="5580113" y="3703128"/>
            <a:ext cx="3538668" cy="3136160"/>
            <a:chOff x="4176" y="2785"/>
            <a:chExt cx="912" cy="1007"/>
          </a:xfrm>
        </p:grpSpPr>
        <p:sp>
          <p:nvSpPr>
            <p:cNvPr id="70691" name="Oval 35"/>
            <p:cNvSpPr>
              <a:spLocks noChangeArrowheads="1"/>
            </p:cNvSpPr>
            <p:nvPr/>
          </p:nvSpPr>
          <p:spPr bwMode="auto">
            <a:xfrm>
              <a:off x="4176" y="2880"/>
              <a:ext cx="912" cy="91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0692" name="Oval 36"/>
            <p:cNvSpPr>
              <a:spLocks noChangeArrowheads="1"/>
            </p:cNvSpPr>
            <p:nvPr/>
          </p:nvSpPr>
          <p:spPr bwMode="auto">
            <a:xfrm>
              <a:off x="4199" y="2903"/>
              <a:ext cx="866" cy="86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0693" name="Oval 37"/>
            <p:cNvSpPr>
              <a:spLocks noChangeArrowheads="1"/>
            </p:cNvSpPr>
            <p:nvPr/>
          </p:nvSpPr>
          <p:spPr bwMode="auto">
            <a:xfrm flipH="1">
              <a:off x="4324" y="2916"/>
              <a:ext cx="619" cy="412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0694" name="AutoShape 38"/>
            <p:cNvSpPr>
              <a:spLocks noChangeArrowheads="1"/>
            </p:cNvSpPr>
            <p:nvPr/>
          </p:nvSpPr>
          <p:spPr bwMode="gray">
            <a:xfrm>
              <a:off x="4434" y="2785"/>
              <a:ext cx="391" cy="36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hlink"/>
                      </a:gs>
                      <a:gs pos="100000">
                        <a:schemeClr val="hlink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uk-UA" altLang="ko-KR" sz="2800" b="1" dirty="0">
                  <a:solidFill>
                    <a:srgbClr val="FFC000"/>
                  </a:solidFill>
                  <a:latin typeface="Arial" charset="0"/>
                </a:rPr>
                <a:t>3</a:t>
              </a:r>
              <a:endParaRPr kumimoji="1" lang="en-US" altLang="ko-KR" sz="2800" b="1" dirty="0">
                <a:solidFill>
                  <a:srgbClr val="FFC000"/>
                </a:solidFill>
                <a:latin typeface="Arial" charset="0"/>
                <a:ea typeface="굴림" charset="-127"/>
              </a:endParaRPr>
            </a:p>
          </p:txBody>
        </p:sp>
      </p:grpSp>
      <p:grpSp>
        <p:nvGrpSpPr>
          <p:cNvPr id="70700" name="Group 44"/>
          <p:cNvGrpSpPr>
            <a:grpSpLocks/>
          </p:cNvGrpSpPr>
          <p:nvPr/>
        </p:nvGrpSpPr>
        <p:grpSpPr bwMode="auto">
          <a:xfrm>
            <a:off x="195986" y="3702595"/>
            <a:ext cx="3439909" cy="3070758"/>
            <a:chOff x="1728" y="2806"/>
            <a:chExt cx="912" cy="986"/>
          </a:xfrm>
        </p:grpSpPr>
        <p:sp>
          <p:nvSpPr>
            <p:cNvPr id="70696" name="Oval 40"/>
            <p:cNvSpPr>
              <a:spLocks noChangeArrowheads="1"/>
            </p:cNvSpPr>
            <p:nvPr/>
          </p:nvSpPr>
          <p:spPr bwMode="auto">
            <a:xfrm>
              <a:off x="1728" y="2880"/>
              <a:ext cx="912" cy="912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0697" name="Oval 41"/>
            <p:cNvSpPr>
              <a:spLocks noChangeArrowheads="1"/>
            </p:cNvSpPr>
            <p:nvPr/>
          </p:nvSpPr>
          <p:spPr bwMode="auto">
            <a:xfrm>
              <a:off x="1751" y="2903"/>
              <a:ext cx="866" cy="866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0698" name="Oval 42"/>
            <p:cNvSpPr>
              <a:spLocks noChangeArrowheads="1"/>
            </p:cNvSpPr>
            <p:nvPr/>
          </p:nvSpPr>
          <p:spPr bwMode="auto">
            <a:xfrm flipH="1">
              <a:off x="1876" y="2916"/>
              <a:ext cx="619" cy="412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0699" name="AutoShape 43"/>
            <p:cNvSpPr>
              <a:spLocks noChangeArrowheads="1"/>
            </p:cNvSpPr>
            <p:nvPr/>
          </p:nvSpPr>
          <p:spPr bwMode="gray">
            <a:xfrm>
              <a:off x="1990" y="2806"/>
              <a:ext cx="391" cy="366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chemeClr val="hlink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hlink"/>
                      </a:gs>
                      <a:gs pos="100000">
                        <a:schemeClr val="hlink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 latinLnBrk="1">
                <a:spcBef>
                  <a:spcPct val="0"/>
                </a:spcBef>
                <a:spcAft>
                  <a:spcPct val="0"/>
                </a:spcAft>
              </a:pPr>
              <a:r>
                <a:rPr kumimoji="1" lang="uk-UA" altLang="ko-KR" sz="2800" b="1" dirty="0">
                  <a:solidFill>
                    <a:srgbClr val="FFC000"/>
                  </a:solidFill>
                  <a:latin typeface="Arial" charset="0"/>
                </a:rPr>
                <a:t>4</a:t>
              </a:r>
              <a:endParaRPr kumimoji="1" lang="en-US" altLang="ko-KR" sz="2800" b="1" dirty="0">
                <a:solidFill>
                  <a:srgbClr val="FFC000"/>
                </a:solidFill>
                <a:latin typeface="Arial" charset="0"/>
                <a:ea typeface="굴림" charset="-127"/>
              </a:endParaRPr>
            </a:p>
          </p:txBody>
        </p:sp>
      </p:grpSp>
      <p:sp>
        <p:nvSpPr>
          <p:cNvPr id="31" name="AutoShape 26"/>
          <p:cNvSpPr>
            <a:spLocks noChangeArrowheads="1"/>
          </p:cNvSpPr>
          <p:nvPr/>
        </p:nvSpPr>
        <p:spPr bwMode="auto">
          <a:xfrm>
            <a:off x="121894" y="1345895"/>
            <a:ext cx="3427249" cy="2303369"/>
          </a:xfrm>
          <a:prstGeom prst="roundRect">
            <a:avLst>
              <a:gd name="adj" fmla="val 23296"/>
            </a:avLst>
          </a:prstGeom>
          <a:solidFill>
            <a:schemeClr val="bg2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tx2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Индивидуальные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занятия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tx2"/>
              </a:solidFill>
              <a:latin typeface="Arial" charset="0"/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Arial" charset="0"/>
              </a:rPr>
              <a:t>Звукопроизношение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Arial" charset="0"/>
              </a:rPr>
              <a:t>Лексический запас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Arial" charset="0"/>
              </a:rPr>
              <a:t>Грамматический  строй речи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Arial" charset="0"/>
              </a:rPr>
              <a:t>Связная речь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tx2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2" name="AutoShape 44"/>
          <p:cNvSpPr>
            <a:spLocks noChangeArrowheads="1"/>
          </p:cNvSpPr>
          <p:nvPr/>
        </p:nvSpPr>
        <p:spPr bwMode="auto">
          <a:xfrm>
            <a:off x="5580114" y="1273409"/>
            <a:ext cx="3384373" cy="2527431"/>
          </a:xfrm>
          <a:prstGeom prst="roundRect">
            <a:avLst>
              <a:gd name="adj" fmla="val 23296"/>
            </a:avLst>
          </a:prstGeom>
          <a:solidFill>
            <a:schemeClr val="accent1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chemeClr val="bg2">
                  <a:lumMod val="75000"/>
                </a:schemeClr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Подгрупповые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занятия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FFFFFF"/>
              </a:solidFill>
              <a:latin typeface="Arial" charset="0"/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FFFF"/>
                </a:solidFill>
                <a:latin typeface="Arial" charset="0"/>
              </a:rPr>
              <a:t>Вступление в контакт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FFFFFF"/>
                </a:solidFill>
                <a:latin typeface="Arial" charset="0"/>
              </a:rPr>
              <a:t>и поддержание интереса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FFFF"/>
                </a:solidFill>
                <a:latin typeface="Arial" charset="0"/>
              </a:rPr>
              <a:t>Диалогическая речь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FFFFFF"/>
                </a:solidFill>
                <a:latin typeface="Arial" charset="0"/>
              </a:rPr>
              <a:t>Мотивация к общению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" name="AutoShape 48"/>
          <p:cNvSpPr>
            <a:spLocks noChangeArrowheads="1"/>
          </p:cNvSpPr>
          <p:nvPr/>
        </p:nvSpPr>
        <p:spPr bwMode="auto">
          <a:xfrm>
            <a:off x="5557804" y="3806065"/>
            <a:ext cx="3563886" cy="2941830"/>
          </a:xfrm>
          <a:prstGeom prst="roundRect">
            <a:avLst>
              <a:gd name="adj" fmla="val 23296"/>
            </a:avLst>
          </a:prstGeom>
          <a:solidFill>
            <a:schemeClr val="accent2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Групповые</a:t>
            </a:r>
            <a:r>
              <a:rPr lang="ru-RU" sz="28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занятия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FFFFFF"/>
              </a:solidFill>
              <a:latin typeface="Arial" charset="0"/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Отработка полученных ЗУН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в обществе при сохранении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комфортной окружающей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среды</a:t>
            </a:r>
          </a:p>
        </p:txBody>
      </p:sp>
      <p:sp>
        <p:nvSpPr>
          <p:cNvPr id="34" name="AutoShape 52"/>
          <p:cNvSpPr>
            <a:spLocks noChangeArrowheads="1"/>
          </p:cNvSpPr>
          <p:nvPr/>
        </p:nvSpPr>
        <p:spPr bwMode="auto">
          <a:xfrm>
            <a:off x="144037" y="4360862"/>
            <a:ext cx="3353158" cy="2678570"/>
          </a:xfrm>
          <a:prstGeom prst="roundRect">
            <a:avLst>
              <a:gd name="adj" fmla="val 23296"/>
            </a:avLst>
          </a:prstGeom>
          <a:solidFill>
            <a:schemeClr val="hlink">
              <a:alpha val="14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Работа в классе,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школе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FFFFFF"/>
              </a:solidFill>
              <a:latin typeface="Arial" charset="0"/>
            </a:endParaRP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Построение отношений в классе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Участие в классных и школьных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мероприятиях</a:t>
            </a:r>
          </a:p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Выступление перед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chemeClr val="bg2">
                    <a:lumMod val="75000"/>
                  </a:schemeClr>
                </a:solidFill>
                <a:latin typeface="Arial" charset="0"/>
              </a:rPr>
              <a:t>    классом, школой</a:t>
            </a:r>
          </a:p>
          <a:p>
            <a:pPr marL="342900" indent="-3429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9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9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9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4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9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700"/>
                            </p:stCondLst>
                            <p:childTnLst>
                              <p:par>
                                <p:cTn id="33" presetID="10" presetClass="entr" presetSubtype="0" fill="hold" grpId="2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0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1600"/>
                            </p:stCondLst>
                            <p:childTnLst>
                              <p:par>
                                <p:cTn id="37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100"/>
                            </p:stCondLst>
                            <p:childTnLst>
                              <p:par>
                                <p:cTn id="41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 animBg="1"/>
      <p:bldP spid="70664" grpId="1" animBg="1"/>
      <p:bldP spid="70664" grpId="2" animBg="1"/>
      <p:bldP spid="70669" grpId="0" animBg="1"/>
      <p:bldP spid="70669" grpId="1" animBg="1"/>
      <p:bldP spid="70669" grpId="2" animBg="1"/>
      <p:bldP spid="70675" grpId="0" animBg="1"/>
      <p:bldP spid="70678" grpId="0" animBg="1"/>
      <p:bldP spid="70678" grpId="1" animBg="1"/>
      <p:bldP spid="70678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icon-icons.com/icons2/52/PNG/256/wheelchair_medical_107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48565"/>
            <a:ext cx="219344" cy="2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45704103"/>
              </p:ext>
            </p:extLst>
          </p:nvPr>
        </p:nvGraphicFramePr>
        <p:xfrm>
          <a:off x="1763688" y="95534"/>
          <a:ext cx="7380312" cy="6550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3353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/>
              <a:t>Спасибо за внимание!</a:t>
            </a:r>
            <a:endParaRPr lang="ru-RU" alt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836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090" name="Group 2"/>
          <p:cNvGrpSpPr>
            <a:grpSpLocks/>
          </p:cNvGrpSpPr>
          <p:nvPr/>
        </p:nvGrpSpPr>
        <p:grpSpPr bwMode="auto">
          <a:xfrm>
            <a:off x="1829924" y="559228"/>
            <a:ext cx="3501228" cy="2856539"/>
            <a:chOff x="2976" y="2352"/>
            <a:chExt cx="864" cy="385"/>
          </a:xfrm>
        </p:grpSpPr>
        <p:grpSp>
          <p:nvGrpSpPr>
            <p:cNvPr id="89091" name="Group 3"/>
            <p:cNvGrpSpPr>
              <a:grpSpLocks/>
            </p:cNvGrpSpPr>
            <p:nvPr/>
          </p:nvGrpSpPr>
          <p:grpSpPr bwMode="auto">
            <a:xfrm>
              <a:off x="2976" y="2462"/>
              <a:ext cx="826" cy="275"/>
              <a:chOff x="2256" y="2939"/>
              <a:chExt cx="1276" cy="425"/>
            </a:xfrm>
          </p:grpSpPr>
          <p:sp>
            <p:nvSpPr>
              <p:cNvPr id="89092" name="Oval 4"/>
              <p:cNvSpPr>
                <a:spLocks noChangeArrowheads="1"/>
              </p:cNvSpPr>
              <p:nvPr/>
            </p:nvSpPr>
            <p:spPr bwMode="auto">
              <a:xfrm>
                <a:off x="2256" y="3024"/>
                <a:ext cx="1276" cy="3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093" name="Rectangle 5"/>
              <p:cNvSpPr>
                <a:spLocks noChangeArrowheads="1"/>
              </p:cNvSpPr>
              <p:nvPr/>
            </p:nvSpPr>
            <p:spPr bwMode="auto">
              <a:xfrm>
                <a:off x="2256" y="2939"/>
                <a:ext cx="1276" cy="25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89094" name="Oval 6"/>
            <p:cNvSpPr>
              <a:spLocks noChangeArrowheads="1"/>
            </p:cNvSpPr>
            <p:nvPr/>
          </p:nvSpPr>
          <p:spPr bwMode="auto">
            <a:xfrm>
              <a:off x="2976" y="2352"/>
              <a:ext cx="826" cy="2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9095" name="Oval 7"/>
            <p:cNvSpPr>
              <a:spLocks noChangeArrowheads="1"/>
            </p:cNvSpPr>
            <p:nvPr/>
          </p:nvSpPr>
          <p:spPr bwMode="auto">
            <a:xfrm>
              <a:off x="2981" y="2355"/>
              <a:ext cx="816" cy="212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tint val="67843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aseline="-25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9096" name="Freeform 8"/>
            <p:cNvSpPr>
              <a:spLocks/>
            </p:cNvSpPr>
            <p:nvPr/>
          </p:nvSpPr>
          <p:spPr bwMode="auto">
            <a:xfrm>
              <a:off x="3502" y="2369"/>
              <a:ext cx="338" cy="116"/>
            </a:xfrm>
            <a:custGeom>
              <a:avLst/>
              <a:gdLst>
                <a:gd name="T0" fmla="*/ 414 w 522"/>
                <a:gd name="T1" fmla="*/ 179 h 179"/>
                <a:gd name="T2" fmla="*/ 0 w 522"/>
                <a:gd name="T3" fmla="*/ 0 h 179"/>
                <a:gd name="T4" fmla="*/ 213 w 522"/>
                <a:gd name="T5" fmla="*/ 60 h 179"/>
                <a:gd name="T6" fmla="*/ 414 w 522"/>
                <a:gd name="T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2" h="179">
                  <a:moveTo>
                    <a:pt x="414" y="179"/>
                  </a:moveTo>
                  <a:cubicBezTo>
                    <a:pt x="522" y="89"/>
                    <a:pt x="202" y="10"/>
                    <a:pt x="0" y="0"/>
                  </a:cubicBezTo>
                  <a:cubicBezTo>
                    <a:pt x="64" y="15"/>
                    <a:pt x="79" y="12"/>
                    <a:pt x="213" y="60"/>
                  </a:cubicBezTo>
                  <a:cubicBezTo>
                    <a:pt x="347" y="108"/>
                    <a:pt x="388" y="160"/>
                    <a:pt x="414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89097" name="AutoShape 9"/>
          <p:cNvSpPr>
            <a:spLocks noChangeArrowheads="1"/>
          </p:cNvSpPr>
          <p:nvPr/>
        </p:nvSpPr>
        <p:spPr bwMode="auto">
          <a:xfrm rot="14945107" flipV="1">
            <a:off x="3482836" y="3778374"/>
            <a:ext cx="1891929" cy="20362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tint val="26667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89098" name="Group 10"/>
          <p:cNvGrpSpPr>
            <a:grpSpLocks/>
          </p:cNvGrpSpPr>
          <p:nvPr/>
        </p:nvGrpSpPr>
        <p:grpSpPr bwMode="auto">
          <a:xfrm>
            <a:off x="377713" y="3556488"/>
            <a:ext cx="3384306" cy="3068559"/>
            <a:chOff x="1518" y="2850"/>
            <a:chExt cx="1344" cy="595"/>
          </a:xfrm>
        </p:grpSpPr>
        <p:grpSp>
          <p:nvGrpSpPr>
            <p:cNvPr id="89099" name="Group 11"/>
            <p:cNvGrpSpPr>
              <a:grpSpLocks/>
            </p:cNvGrpSpPr>
            <p:nvPr/>
          </p:nvGrpSpPr>
          <p:grpSpPr bwMode="auto">
            <a:xfrm>
              <a:off x="1518" y="3020"/>
              <a:ext cx="1276" cy="425"/>
              <a:chOff x="2256" y="2939"/>
              <a:chExt cx="1276" cy="425"/>
            </a:xfrm>
          </p:grpSpPr>
          <p:sp>
            <p:nvSpPr>
              <p:cNvPr id="89100" name="Oval 12"/>
              <p:cNvSpPr>
                <a:spLocks noChangeArrowheads="1"/>
              </p:cNvSpPr>
              <p:nvPr/>
            </p:nvSpPr>
            <p:spPr bwMode="auto">
              <a:xfrm>
                <a:off x="2256" y="3024"/>
                <a:ext cx="1276" cy="3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101" name="Rectangle 13"/>
              <p:cNvSpPr>
                <a:spLocks noChangeArrowheads="1"/>
              </p:cNvSpPr>
              <p:nvPr/>
            </p:nvSpPr>
            <p:spPr bwMode="auto">
              <a:xfrm>
                <a:off x="2256" y="2939"/>
                <a:ext cx="1276" cy="25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89102" name="Oval 14"/>
            <p:cNvSpPr>
              <a:spLocks noChangeArrowheads="1"/>
            </p:cNvSpPr>
            <p:nvPr/>
          </p:nvSpPr>
          <p:spPr bwMode="auto">
            <a:xfrm>
              <a:off x="1518" y="2850"/>
              <a:ext cx="1276" cy="34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9103" name="Oval 15"/>
            <p:cNvSpPr>
              <a:spLocks noChangeArrowheads="1"/>
            </p:cNvSpPr>
            <p:nvPr/>
          </p:nvSpPr>
          <p:spPr bwMode="auto">
            <a:xfrm>
              <a:off x="1526" y="2854"/>
              <a:ext cx="1260" cy="328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7843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aseline="-25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9104" name="Freeform 16"/>
            <p:cNvSpPr>
              <a:spLocks/>
            </p:cNvSpPr>
            <p:nvPr/>
          </p:nvSpPr>
          <p:spPr bwMode="auto">
            <a:xfrm>
              <a:off x="2340" y="2876"/>
              <a:ext cx="522" cy="169"/>
            </a:xfrm>
            <a:custGeom>
              <a:avLst/>
              <a:gdLst>
                <a:gd name="T0" fmla="*/ 403 w 522"/>
                <a:gd name="T1" fmla="*/ 169 h 169"/>
                <a:gd name="T2" fmla="*/ 0 w 522"/>
                <a:gd name="T3" fmla="*/ 0 h 169"/>
                <a:gd name="T4" fmla="*/ 213 w 522"/>
                <a:gd name="T5" fmla="*/ 60 h 169"/>
                <a:gd name="T6" fmla="*/ 403 w 522"/>
                <a:gd name="T7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2" h="169">
                  <a:moveTo>
                    <a:pt x="403" y="169"/>
                  </a:moveTo>
                  <a:cubicBezTo>
                    <a:pt x="522" y="91"/>
                    <a:pt x="202" y="10"/>
                    <a:pt x="0" y="0"/>
                  </a:cubicBezTo>
                  <a:cubicBezTo>
                    <a:pt x="64" y="15"/>
                    <a:pt x="79" y="12"/>
                    <a:pt x="213" y="60"/>
                  </a:cubicBezTo>
                  <a:cubicBezTo>
                    <a:pt x="347" y="108"/>
                    <a:pt x="377" y="150"/>
                    <a:pt x="403" y="1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grpSp>
        <p:nvGrpSpPr>
          <p:cNvPr id="89105" name="Group 17"/>
          <p:cNvGrpSpPr>
            <a:grpSpLocks/>
          </p:cNvGrpSpPr>
          <p:nvPr/>
        </p:nvGrpSpPr>
        <p:grpSpPr bwMode="auto">
          <a:xfrm>
            <a:off x="5571095" y="1333821"/>
            <a:ext cx="3582666" cy="3248628"/>
            <a:chOff x="4176" y="2640"/>
            <a:chExt cx="1056" cy="471"/>
          </a:xfrm>
        </p:grpSpPr>
        <p:grpSp>
          <p:nvGrpSpPr>
            <p:cNvPr id="89106" name="Group 18"/>
            <p:cNvGrpSpPr>
              <a:grpSpLocks/>
            </p:cNvGrpSpPr>
            <p:nvPr/>
          </p:nvGrpSpPr>
          <p:grpSpPr bwMode="auto">
            <a:xfrm>
              <a:off x="4176" y="2775"/>
              <a:ext cx="1010" cy="336"/>
              <a:chOff x="2256" y="2939"/>
              <a:chExt cx="1276" cy="425"/>
            </a:xfrm>
          </p:grpSpPr>
          <p:sp>
            <p:nvSpPr>
              <p:cNvPr id="89107" name="Oval 19"/>
              <p:cNvSpPr>
                <a:spLocks noChangeArrowheads="1"/>
              </p:cNvSpPr>
              <p:nvPr/>
            </p:nvSpPr>
            <p:spPr bwMode="auto">
              <a:xfrm>
                <a:off x="2256" y="3024"/>
                <a:ext cx="1276" cy="3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108" name="Rectangle 20"/>
              <p:cNvSpPr>
                <a:spLocks noChangeArrowheads="1"/>
              </p:cNvSpPr>
              <p:nvPr/>
            </p:nvSpPr>
            <p:spPr bwMode="auto">
              <a:xfrm>
                <a:off x="2256" y="2939"/>
                <a:ext cx="1276" cy="25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89109" name="Oval 21"/>
            <p:cNvSpPr>
              <a:spLocks noChangeArrowheads="1"/>
            </p:cNvSpPr>
            <p:nvPr/>
          </p:nvSpPr>
          <p:spPr bwMode="auto">
            <a:xfrm>
              <a:off x="4176" y="2640"/>
              <a:ext cx="1010" cy="2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9110" name="Oval 22"/>
            <p:cNvSpPr>
              <a:spLocks noChangeArrowheads="1"/>
            </p:cNvSpPr>
            <p:nvPr/>
          </p:nvSpPr>
          <p:spPr bwMode="auto">
            <a:xfrm>
              <a:off x="4182" y="2643"/>
              <a:ext cx="998" cy="260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67843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aseline="-25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9111" name="Freeform 23"/>
            <p:cNvSpPr>
              <a:spLocks/>
            </p:cNvSpPr>
            <p:nvPr/>
          </p:nvSpPr>
          <p:spPr bwMode="auto">
            <a:xfrm>
              <a:off x="4819" y="2661"/>
              <a:ext cx="413" cy="141"/>
            </a:xfrm>
            <a:custGeom>
              <a:avLst/>
              <a:gdLst>
                <a:gd name="T0" fmla="*/ 414 w 522"/>
                <a:gd name="T1" fmla="*/ 179 h 179"/>
                <a:gd name="T2" fmla="*/ 0 w 522"/>
                <a:gd name="T3" fmla="*/ 0 h 179"/>
                <a:gd name="T4" fmla="*/ 213 w 522"/>
                <a:gd name="T5" fmla="*/ 60 h 179"/>
                <a:gd name="T6" fmla="*/ 414 w 522"/>
                <a:gd name="T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2" h="179">
                  <a:moveTo>
                    <a:pt x="414" y="179"/>
                  </a:moveTo>
                  <a:cubicBezTo>
                    <a:pt x="522" y="89"/>
                    <a:pt x="202" y="10"/>
                    <a:pt x="0" y="0"/>
                  </a:cubicBezTo>
                  <a:cubicBezTo>
                    <a:pt x="64" y="15"/>
                    <a:pt x="79" y="12"/>
                    <a:pt x="213" y="60"/>
                  </a:cubicBezTo>
                  <a:cubicBezTo>
                    <a:pt x="347" y="108"/>
                    <a:pt x="388" y="160"/>
                    <a:pt x="414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89112" name="AutoShape 24"/>
          <p:cNvSpPr>
            <a:spLocks noChangeArrowheads="1"/>
          </p:cNvSpPr>
          <p:nvPr/>
        </p:nvSpPr>
        <p:spPr bwMode="auto">
          <a:xfrm rot="18612790">
            <a:off x="6177576" y="4159688"/>
            <a:ext cx="1540640" cy="17888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tint val="26667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9113" name="AutoShape 25"/>
          <p:cNvSpPr>
            <a:spLocks noChangeArrowheads="1"/>
          </p:cNvSpPr>
          <p:nvPr/>
        </p:nvSpPr>
        <p:spPr bwMode="auto">
          <a:xfrm rot="1116907">
            <a:off x="2898092" y="5339474"/>
            <a:ext cx="1894010" cy="32303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>
                  <a:gamma/>
                  <a:tint val="26667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FFFFFF"/>
              </a:solidFill>
              <a:latin typeface="Arial" charset="0"/>
            </a:endParaRPr>
          </a:p>
        </p:txBody>
      </p:sp>
      <p:grpSp>
        <p:nvGrpSpPr>
          <p:cNvPr id="89114" name="Group 26"/>
          <p:cNvGrpSpPr>
            <a:grpSpLocks/>
          </p:cNvGrpSpPr>
          <p:nvPr/>
        </p:nvGrpSpPr>
        <p:grpSpPr bwMode="auto">
          <a:xfrm>
            <a:off x="4368703" y="4582449"/>
            <a:ext cx="3144838" cy="1982787"/>
            <a:chOff x="2976" y="3072"/>
            <a:chExt cx="1584" cy="707"/>
          </a:xfrm>
        </p:grpSpPr>
        <p:grpSp>
          <p:nvGrpSpPr>
            <p:cNvPr id="89115" name="Group 27"/>
            <p:cNvGrpSpPr>
              <a:grpSpLocks/>
            </p:cNvGrpSpPr>
            <p:nvPr/>
          </p:nvGrpSpPr>
          <p:grpSpPr bwMode="auto">
            <a:xfrm>
              <a:off x="2976" y="3274"/>
              <a:ext cx="1515" cy="505"/>
              <a:chOff x="2256" y="2939"/>
              <a:chExt cx="1276" cy="425"/>
            </a:xfrm>
          </p:grpSpPr>
          <p:sp>
            <p:nvSpPr>
              <p:cNvPr id="89116" name="Oval 28"/>
              <p:cNvSpPr>
                <a:spLocks noChangeArrowheads="1"/>
              </p:cNvSpPr>
              <p:nvPr/>
            </p:nvSpPr>
            <p:spPr bwMode="auto">
              <a:xfrm>
                <a:off x="2256" y="3024"/>
                <a:ext cx="1276" cy="34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89117" name="Rectangle 29"/>
              <p:cNvSpPr>
                <a:spLocks noChangeArrowheads="1"/>
              </p:cNvSpPr>
              <p:nvPr/>
            </p:nvSpPr>
            <p:spPr bwMode="auto">
              <a:xfrm>
                <a:off x="2256" y="2939"/>
                <a:ext cx="1276" cy="25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89118" name="Oval 30"/>
            <p:cNvSpPr>
              <a:spLocks noChangeArrowheads="1"/>
            </p:cNvSpPr>
            <p:nvPr/>
          </p:nvSpPr>
          <p:spPr bwMode="auto">
            <a:xfrm>
              <a:off x="2976" y="3072"/>
              <a:ext cx="1515" cy="40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9119" name="Oval 31"/>
            <p:cNvSpPr>
              <a:spLocks noChangeArrowheads="1"/>
            </p:cNvSpPr>
            <p:nvPr/>
          </p:nvSpPr>
          <p:spPr bwMode="auto">
            <a:xfrm>
              <a:off x="2985" y="3077"/>
              <a:ext cx="1497" cy="38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7843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baseline="-250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9120" name="Freeform 32"/>
            <p:cNvSpPr>
              <a:spLocks/>
            </p:cNvSpPr>
            <p:nvPr/>
          </p:nvSpPr>
          <p:spPr bwMode="auto">
            <a:xfrm>
              <a:off x="3940" y="3103"/>
              <a:ext cx="620" cy="213"/>
            </a:xfrm>
            <a:custGeom>
              <a:avLst/>
              <a:gdLst>
                <a:gd name="T0" fmla="*/ 414 w 522"/>
                <a:gd name="T1" fmla="*/ 179 h 179"/>
                <a:gd name="T2" fmla="*/ 0 w 522"/>
                <a:gd name="T3" fmla="*/ 0 h 179"/>
                <a:gd name="T4" fmla="*/ 213 w 522"/>
                <a:gd name="T5" fmla="*/ 60 h 179"/>
                <a:gd name="T6" fmla="*/ 414 w 522"/>
                <a:gd name="T7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2" h="179">
                  <a:moveTo>
                    <a:pt x="414" y="179"/>
                  </a:moveTo>
                  <a:cubicBezTo>
                    <a:pt x="522" y="89"/>
                    <a:pt x="202" y="10"/>
                    <a:pt x="0" y="0"/>
                  </a:cubicBezTo>
                  <a:cubicBezTo>
                    <a:pt x="64" y="15"/>
                    <a:pt x="79" y="12"/>
                    <a:pt x="213" y="60"/>
                  </a:cubicBezTo>
                  <a:cubicBezTo>
                    <a:pt x="347" y="108"/>
                    <a:pt x="388" y="160"/>
                    <a:pt x="414" y="1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89122" name="Text Box 34"/>
          <p:cNvSpPr txBox="1">
            <a:spLocks noChangeArrowheads="1"/>
          </p:cNvSpPr>
          <p:nvPr/>
        </p:nvSpPr>
        <p:spPr bwMode="auto">
          <a:xfrm>
            <a:off x="539552" y="4091524"/>
            <a:ext cx="27643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800" b="1" baseline="-25000" dirty="0">
                <a:solidFill>
                  <a:srgbClr val="FFFFFF"/>
                </a:solidFill>
                <a:latin typeface="Arial" charset="0"/>
                <a:ea typeface="굴림" charset="-127"/>
              </a:rPr>
              <a:t>Информированность родителей</a:t>
            </a:r>
            <a:endParaRPr lang="en-US" altLang="ru-RU" sz="2800" b="1" baseline="-25000" dirty="0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800" baseline="-25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9123" name="Text Box 35"/>
          <p:cNvSpPr txBox="1">
            <a:spLocks noChangeArrowheads="1"/>
          </p:cNvSpPr>
          <p:nvPr/>
        </p:nvSpPr>
        <p:spPr bwMode="auto">
          <a:xfrm>
            <a:off x="4300239" y="4730864"/>
            <a:ext cx="313372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4800" b="1" baseline="-25000" dirty="0">
                <a:solidFill>
                  <a:srgbClr val="000000"/>
                </a:solidFill>
                <a:latin typeface="Arial" charset="0"/>
                <a:ea typeface="굴림" charset="-127"/>
              </a:rPr>
              <a:t>Проблемы инклюзивного образования</a:t>
            </a:r>
            <a:endParaRPr lang="en-US" altLang="ru-RU" sz="4800" b="1" baseline="-250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4800" baseline="-25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Text Box 34"/>
          <p:cNvSpPr txBox="1">
            <a:spLocks noChangeArrowheads="1"/>
          </p:cNvSpPr>
          <p:nvPr/>
        </p:nvSpPr>
        <p:spPr bwMode="auto">
          <a:xfrm>
            <a:off x="2069866" y="736332"/>
            <a:ext cx="2764327" cy="152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800" b="1" baseline="-25000" dirty="0">
                <a:solidFill>
                  <a:srgbClr val="FFFFFF"/>
                </a:solidFill>
                <a:latin typeface="Arial" charset="0"/>
                <a:ea typeface="굴림" charset="-127"/>
              </a:rPr>
              <a:t>Отсутствие специального образования у педагогов</a:t>
            </a:r>
            <a:endParaRPr lang="en-US" altLang="ru-RU" sz="2800" b="1" baseline="-25000" dirty="0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800" baseline="-25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7" name="Text Box 34"/>
          <p:cNvSpPr txBox="1">
            <a:spLocks noChangeArrowheads="1"/>
          </p:cNvSpPr>
          <p:nvPr/>
        </p:nvSpPr>
        <p:spPr bwMode="auto">
          <a:xfrm>
            <a:off x="5742462" y="1572629"/>
            <a:ext cx="276432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800" b="1" baseline="-25000" dirty="0">
                <a:solidFill>
                  <a:srgbClr val="FFFFFF"/>
                </a:solidFill>
                <a:latin typeface="Arial" charset="0"/>
                <a:ea typeface="굴림" charset="-127"/>
              </a:rPr>
              <a:t>Организация работы по формированию коммуникативных навыков у детей с ОВЗ</a:t>
            </a:r>
            <a:endParaRPr lang="en-US" altLang="ru-RU" sz="2800" b="1" baseline="-25000" dirty="0">
              <a:solidFill>
                <a:srgbClr val="FFFFFF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800" baseline="-25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37" name="Picture 12" descr="http://icon-icons.com/icons2/52/PNG/256/wheelchair_medical_10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42" y="5767909"/>
            <a:ext cx="219344" cy="2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3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22" grpId="0"/>
      <p:bldP spid="89123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261338" y="1052736"/>
            <a:ext cx="5882662" cy="3816424"/>
          </a:xfrm>
        </p:spPr>
        <p:txBody>
          <a:bodyPr/>
          <a:lstStyle/>
          <a:p>
            <a:pPr algn="ctr"/>
            <a:r>
              <a:rPr lang="ru-RU" altLang="ru-RU" sz="5400" dirty="0">
                <a:solidFill>
                  <a:srgbClr val="FFFF00"/>
                </a:solidFill>
              </a:rPr>
              <a:t>Отсутствие специального образования у педагогов</a:t>
            </a:r>
          </a:p>
        </p:txBody>
      </p:sp>
      <p:pic>
        <p:nvPicPr>
          <p:cNvPr id="3" name="Picture 12" descr="http://icon-icons.com/icons2/52/PNG/256/wheelchair_medical_10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42" y="5767909"/>
            <a:ext cx="219344" cy="2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ped-kopilka.com.ua/images/photos/medium/artikl00/article108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6" b="8670"/>
          <a:stretch/>
        </p:blipFill>
        <p:spPr bwMode="auto">
          <a:xfrm>
            <a:off x="179512" y="4077072"/>
            <a:ext cx="34580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09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67" name="Freeform 59"/>
          <p:cNvSpPr>
            <a:spLocks/>
          </p:cNvSpPr>
          <p:nvPr/>
        </p:nvSpPr>
        <p:spPr bwMode="auto">
          <a:xfrm flipH="1">
            <a:off x="661095" y="3681412"/>
            <a:ext cx="3958529" cy="3176588"/>
          </a:xfrm>
          <a:custGeom>
            <a:avLst/>
            <a:gdLst>
              <a:gd name="T0" fmla="*/ 0 w 681"/>
              <a:gd name="T1" fmla="*/ 170 h 681"/>
              <a:gd name="T2" fmla="*/ 170 w 681"/>
              <a:gd name="T3" fmla="*/ 0 h 681"/>
              <a:gd name="T4" fmla="*/ 681 w 681"/>
              <a:gd name="T5" fmla="*/ 0 h 681"/>
              <a:gd name="T6" fmla="*/ 681 w 681"/>
              <a:gd name="T7" fmla="*/ 511 h 681"/>
              <a:gd name="T8" fmla="*/ 511 w 681"/>
              <a:gd name="T9" fmla="*/ 681 h 681"/>
              <a:gd name="T10" fmla="*/ 0 w 681"/>
              <a:gd name="T11" fmla="*/ 681 h 681"/>
              <a:gd name="T12" fmla="*/ 0 w 681"/>
              <a:gd name="T13" fmla="*/ 1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81">
                <a:moveTo>
                  <a:pt x="0" y="170"/>
                </a:moveTo>
                <a:cubicBezTo>
                  <a:pt x="0" y="21"/>
                  <a:pt x="21" y="0"/>
                  <a:pt x="170" y="0"/>
                </a:cubicBezTo>
                <a:cubicBezTo>
                  <a:pt x="319" y="0"/>
                  <a:pt x="681" y="0"/>
                  <a:pt x="681" y="0"/>
                </a:cubicBezTo>
                <a:cubicBezTo>
                  <a:pt x="681" y="0"/>
                  <a:pt x="681" y="362"/>
                  <a:pt x="681" y="511"/>
                </a:cubicBezTo>
                <a:cubicBezTo>
                  <a:pt x="681" y="659"/>
                  <a:pt x="659" y="681"/>
                  <a:pt x="511" y="681"/>
                </a:cubicBezTo>
                <a:cubicBezTo>
                  <a:pt x="362" y="681"/>
                  <a:pt x="0" y="681"/>
                  <a:pt x="0" y="681"/>
                </a:cubicBezTo>
                <a:cubicBezTo>
                  <a:pt x="0" y="681"/>
                  <a:pt x="0" y="319"/>
                  <a:pt x="0" y="17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Индивидуальные консультации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Тематические консультации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Рекомендации по обучению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Папки, буклеты, памятки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Информирование об учреждениях</a:t>
            </a:r>
          </a:p>
        </p:txBody>
      </p:sp>
      <p:sp>
        <p:nvSpPr>
          <p:cNvPr id="43068" name="Freeform 60"/>
          <p:cNvSpPr>
            <a:spLocks/>
          </p:cNvSpPr>
          <p:nvPr/>
        </p:nvSpPr>
        <p:spPr bwMode="auto">
          <a:xfrm flipH="1">
            <a:off x="661096" y="3698562"/>
            <a:ext cx="3931308" cy="1458629"/>
          </a:xfrm>
          <a:custGeom>
            <a:avLst/>
            <a:gdLst>
              <a:gd name="T0" fmla="*/ 0 w 902"/>
              <a:gd name="T1" fmla="*/ 224 h 696"/>
              <a:gd name="T2" fmla="*/ 224 w 902"/>
              <a:gd name="T3" fmla="*/ 0 h 696"/>
              <a:gd name="T4" fmla="*/ 896 w 902"/>
              <a:gd name="T5" fmla="*/ 0 h 696"/>
              <a:gd name="T6" fmla="*/ 902 w 902"/>
              <a:gd name="T7" fmla="*/ 402 h 696"/>
              <a:gd name="T8" fmla="*/ 586 w 902"/>
              <a:gd name="T9" fmla="*/ 672 h 696"/>
              <a:gd name="T10" fmla="*/ 4 w 902"/>
              <a:gd name="T11" fmla="*/ 684 h 696"/>
              <a:gd name="T12" fmla="*/ 0 w 902"/>
              <a:gd name="T13" fmla="*/ 224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" h="696">
                <a:moveTo>
                  <a:pt x="0" y="224"/>
                </a:moveTo>
                <a:cubicBezTo>
                  <a:pt x="0" y="28"/>
                  <a:pt x="28" y="0"/>
                  <a:pt x="224" y="0"/>
                </a:cubicBezTo>
                <a:cubicBezTo>
                  <a:pt x="420" y="0"/>
                  <a:pt x="896" y="0"/>
                  <a:pt x="896" y="0"/>
                </a:cubicBezTo>
                <a:cubicBezTo>
                  <a:pt x="896" y="0"/>
                  <a:pt x="902" y="206"/>
                  <a:pt x="902" y="402"/>
                </a:cubicBezTo>
                <a:cubicBezTo>
                  <a:pt x="902" y="597"/>
                  <a:pt x="706" y="654"/>
                  <a:pt x="586" y="672"/>
                </a:cubicBezTo>
                <a:cubicBezTo>
                  <a:pt x="148" y="696"/>
                  <a:pt x="436" y="684"/>
                  <a:pt x="4" y="684"/>
                </a:cubicBezTo>
                <a:cubicBezTo>
                  <a:pt x="4" y="684"/>
                  <a:pt x="0" y="420"/>
                  <a:pt x="0" y="224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3028" name="Freeform 20"/>
          <p:cNvSpPr>
            <a:spLocks/>
          </p:cNvSpPr>
          <p:nvPr/>
        </p:nvSpPr>
        <p:spPr bwMode="auto">
          <a:xfrm>
            <a:off x="4660900" y="980729"/>
            <a:ext cx="4231580" cy="3282466"/>
          </a:xfrm>
          <a:custGeom>
            <a:avLst/>
            <a:gdLst>
              <a:gd name="T0" fmla="*/ 170 w 681"/>
              <a:gd name="T1" fmla="*/ 681 h 681"/>
              <a:gd name="T2" fmla="*/ 0 w 681"/>
              <a:gd name="T3" fmla="*/ 511 h 681"/>
              <a:gd name="T4" fmla="*/ 0 w 681"/>
              <a:gd name="T5" fmla="*/ 0 h 681"/>
              <a:gd name="T6" fmla="*/ 511 w 681"/>
              <a:gd name="T7" fmla="*/ 0 h 681"/>
              <a:gd name="T8" fmla="*/ 681 w 681"/>
              <a:gd name="T9" fmla="*/ 170 h 681"/>
              <a:gd name="T10" fmla="*/ 681 w 681"/>
              <a:gd name="T11" fmla="*/ 681 h 681"/>
              <a:gd name="T12" fmla="*/ 170 w 681"/>
              <a:gd name="T13" fmla="*/ 681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81">
                <a:moveTo>
                  <a:pt x="170" y="681"/>
                </a:moveTo>
                <a:cubicBezTo>
                  <a:pt x="22" y="681"/>
                  <a:pt x="0" y="659"/>
                  <a:pt x="0" y="511"/>
                </a:cubicBezTo>
                <a:cubicBezTo>
                  <a:pt x="0" y="362"/>
                  <a:pt x="0" y="0"/>
                  <a:pt x="0" y="0"/>
                </a:cubicBezTo>
                <a:cubicBezTo>
                  <a:pt x="0" y="0"/>
                  <a:pt x="362" y="0"/>
                  <a:pt x="511" y="0"/>
                </a:cubicBezTo>
                <a:cubicBezTo>
                  <a:pt x="660" y="0"/>
                  <a:pt x="681" y="21"/>
                  <a:pt x="681" y="170"/>
                </a:cubicBezTo>
                <a:cubicBezTo>
                  <a:pt x="681" y="319"/>
                  <a:pt x="681" y="681"/>
                  <a:pt x="681" y="681"/>
                </a:cubicBezTo>
                <a:cubicBezTo>
                  <a:pt x="681" y="681"/>
                  <a:pt x="319" y="681"/>
                  <a:pt x="170" y="6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charset="0"/>
              </a:rPr>
              <a:t>Курсы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charset="0"/>
              </a:rPr>
              <a:t>Тренинги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charset="0"/>
              </a:rPr>
              <a:t>Практикумы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charset="0"/>
              </a:rPr>
              <a:t>Самообразование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FF"/>
                </a:solidFill>
                <a:latin typeface="Arial" charset="0"/>
              </a:rPr>
              <a:t>Метод. литература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3049" name="Freeform 41"/>
          <p:cNvSpPr>
            <a:spLocks/>
          </p:cNvSpPr>
          <p:nvPr/>
        </p:nvSpPr>
        <p:spPr bwMode="auto">
          <a:xfrm>
            <a:off x="4692650" y="980729"/>
            <a:ext cx="4199830" cy="1442640"/>
          </a:xfrm>
          <a:custGeom>
            <a:avLst/>
            <a:gdLst>
              <a:gd name="T0" fmla="*/ 420 w 896"/>
              <a:gd name="T1" fmla="*/ 690 h 742"/>
              <a:gd name="T2" fmla="*/ 0 w 896"/>
              <a:gd name="T3" fmla="*/ 526 h 742"/>
              <a:gd name="T4" fmla="*/ 6 w 896"/>
              <a:gd name="T5" fmla="*/ 0 h 742"/>
              <a:gd name="T6" fmla="*/ 674 w 896"/>
              <a:gd name="T7" fmla="*/ 0 h 742"/>
              <a:gd name="T8" fmla="*/ 896 w 896"/>
              <a:gd name="T9" fmla="*/ 222 h 742"/>
              <a:gd name="T10" fmla="*/ 876 w 896"/>
              <a:gd name="T11" fmla="*/ 528 h 742"/>
              <a:gd name="T12" fmla="*/ 702 w 896"/>
              <a:gd name="T13" fmla="*/ 678 h 742"/>
              <a:gd name="T14" fmla="*/ 420 w 896"/>
              <a:gd name="T15" fmla="*/ 690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896" h="742">
                <a:moveTo>
                  <a:pt x="420" y="690"/>
                </a:moveTo>
                <a:cubicBezTo>
                  <a:pt x="246" y="672"/>
                  <a:pt x="54" y="742"/>
                  <a:pt x="0" y="526"/>
                </a:cubicBezTo>
                <a:cubicBezTo>
                  <a:pt x="0" y="331"/>
                  <a:pt x="6" y="0"/>
                  <a:pt x="6" y="0"/>
                </a:cubicBezTo>
                <a:cubicBezTo>
                  <a:pt x="6" y="0"/>
                  <a:pt x="479" y="0"/>
                  <a:pt x="674" y="0"/>
                </a:cubicBezTo>
                <a:cubicBezTo>
                  <a:pt x="869" y="0"/>
                  <a:pt x="896" y="27"/>
                  <a:pt x="896" y="222"/>
                </a:cubicBezTo>
                <a:cubicBezTo>
                  <a:pt x="896" y="417"/>
                  <a:pt x="894" y="456"/>
                  <a:pt x="876" y="528"/>
                </a:cubicBezTo>
                <a:cubicBezTo>
                  <a:pt x="831" y="608"/>
                  <a:pt x="778" y="651"/>
                  <a:pt x="702" y="678"/>
                </a:cubicBezTo>
                <a:cubicBezTo>
                  <a:pt x="626" y="705"/>
                  <a:pt x="479" y="688"/>
                  <a:pt x="420" y="690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3031" name="Oval 23"/>
          <p:cNvSpPr>
            <a:spLocks noChangeArrowheads="1"/>
          </p:cNvSpPr>
          <p:nvPr/>
        </p:nvSpPr>
        <p:spPr bwMode="auto">
          <a:xfrm>
            <a:off x="3667125" y="3143250"/>
            <a:ext cx="1819275" cy="1819275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4619625" y="33909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altLang="ko-KR" b="1">
              <a:solidFill>
                <a:srgbClr val="FFFFFF"/>
              </a:solidFill>
              <a:latin typeface="Arial" charset="0"/>
              <a:ea typeface="굴림" charset="-127"/>
            </a:endParaRPr>
          </a:p>
        </p:txBody>
      </p:sp>
      <p:sp>
        <p:nvSpPr>
          <p:cNvPr id="43037" name="AutoShape 29"/>
          <p:cNvSpPr>
            <a:spLocks noChangeArrowheads="1"/>
          </p:cNvSpPr>
          <p:nvPr/>
        </p:nvSpPr>
        <p:spPr bwMode="gray">
          <a:xfrm>
            <a:off x="4705350" y="3362325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ru-RU" altLang="ko-KR" sz="2400" b="1" dirty="0">
                <a:solidFill>
                  <a:srgbClr val="285FFD"/>
                </a:solidFill>
                <a:latin typeface="Arial" charset="0"/>
                <a:ea typeface="굴림" charset="-127"/>
              </a:rPr>
              <a:t>1</a:t>
            </a:r>
            <a:endParaRPr kumimoji="1" lang="en-US" altLang="ko-KR" sz="2400" b="1" dirty="0">
              <a:solidFill>
                <a:srgbClr val="285FFD"/>
              </a:solidFill>
              <a:latin typeface="Arial" charset="0"/>
              <a:ea typeface="굴림" charset="-127"/>
            </a:endParaRPr>
          </a:p>
        </p:txBody>
      </p:sp>
      <p:sp>
        <p:nvSpPr>
          <p:cNvPr id="43039" name="Text Box 31"/>
          <p:cNvSpPr txBox="1">
            <a:spLocks noChangeArrowheads="1"/>
          </p:cNvSpPr>
          <p:nvPr/>
        </p:nvSpPr>
        <p:spPr bwMode="auto">
          <a:xfrm>
            <a:off x="4692650" y="795338"/>
            <a:ext cx="3816424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4000" b="1" baseline="-25000" dirty="0">
                <a:solidFill>
                  <a:srgbClr val="285FFD"/>
                </a:solidFill>
                <a:latin typeface="Arial" charset="0"/>
                <a:ea typeface="굴림" charset="-127"/>
              </a:rPr>
              <a:t>Повышение квалификации</a:t>
            </a:r>
            <a:endParaRPr lang="en-US" altLang="ru-RU" sz="4000" b="1" baseline="-25000" dirty="0">
              <a:solidFill>
                <a:srgbClr val="285FFD"/>
              </a:solidFill>
              <a:latin typeface="Arial" charset="0"/>
            </a:endParaRPr>
          </a:p>
        </p:txBody>
      </p:sp>
      <p:sp>
        <p:nvSpPr>
          <p:cNvPr id="43034" name="AutoShape 26"/>
          <p:cNvSpPr>
            <a:spLocks noChangeArrowheads="1"/>
          </p:cNvSpPr>
          <p:nvPr/>
        </p:nvSpPr>
        <p:spPr bwMode="gray">
          <a:xfrm>
            <a:off x="3857345" y="3904243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uk-UA" altLang="ko-KR" b="1" dirty="0">
                <a:solidFill>
                  <a:srgbClr val="FFDB01"/>
                </a:solidFill>
                <a:latin typeface="Arial" charset="0"/>
              </a:rPr>
              <a:t>2</a:t>
            </a:r>
            <a:endParaRPr kumimoji="1" lang="en-US" altLang="ko-KR" b="1" dirty="0">
              <a:solidFill>
                <a:srgbClr val="FFDB01"/>
              </a:solidFill>
              <a:latin typeface="Arial" charset="0"/>
              <a:ea typeface="굴림" charset="-127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827584" y="3645024"/>
            <a:ext cx="346180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3200" b="1" baseline="-25000" dirty="0">
                <a:solidFill>
                  <a:srgbClr val="7030A0"/>
                </a:solidFill>
                <a:latin typeface="Arial" charset="0"/>
                <a:ea typeface="굴림" charset="-127"/>
              </a:rPr>
              <a:t>Сотрудничество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3200" b="1" baseline="-25000" dirty="0">
                <a:solidFill>
                  <a:srgbClr val="7030A0"/>
                </a:solidFill>
                <a:latin typeface="Arial" charset="0"/>
                <a:ea typeface="굴림" charset="-127"/>
              </a:rPr>
              <a:t>со специалистами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2000" b="1" baseline="-25000" dirty="0">
              <a:solidFill>
                <a:srgbClr val="7030A0"/>
              </a:solidFill>
              <a:latin typeface="Arial" charset="0"/>
              <a:ea typeface="굴림" charset="-127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baseline="-25000" dirty="0">
                <a:solidFill>
                  <a:srgbClr val="7030A0"/>
                </a:solidFill>
                <a:latin typeface="Arial" charset="0"/>
                <a:ea typeface="굴림" charset="-127"/>
              </a:rPr>
              <a:t>(Логопеды, психологи, дефектологи, социальные педагоги, врачи) </a:t>
            </a:r>
            <a:endParaRPr lang="en-US" altLang="ru-RU" sz="2000" b="1" baseline="-25000" dirty="0">
              <a:solidFill>
                <a:srgbClr val="7030A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3200" baseline="-250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43078" name="AutoShape 70"/>
          <p:cNvSpPr>
            <a:spLocks noChangeArrowheads="1"/>
          </p:cNvSpPr>
          <p:nvPr/>
        </p:nvSpPr>
        <p:spPr bwMode="gray">
          <a:xfrm>
            <a:off x="755576" y="109538"/>
            <a:ext cx="792088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200" dirty="0">
                <a:solidFill>
                  <a:srgbClr val="5F5F5F"/>
                </a:solidFill>
                <a:latin typeface="Arial" charset="0"/>
                <a:ea typeface="굴림" charset="-127"/>
              </a:rPr>
              <a:t>Спец. образование педагогов</a:t>
            </a:r>
            <a:endParaRPr lang="en-US" altLang="ru-RU" sz="4200" dirty="0">
              <a:solidFill>
                <a:srgbClr val="5F5F5F"/>
              </a:solidFill>
              <a:latin typeface="Arial" charset="0"/>
            </a:endParaRPr>
          </a:p>
        </p:txBody>
      </p:sp>
      <p:pic>
        <p:nvPicPr>
          <p:cNvPr id="21" name="Picture 12" descr="http://icon-icons.com/icons2/52/PNG/256/wheelchair_medical_10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42" y="5767909"/>
            <a:ext cx="219344" cy="2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 bwMode="auto">
          <a:xfrm>
            <a:off x="7588984" y="4418083"/>
            <a:ext cx="1303496" cy="65208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25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67" grpId="0" animBg="1"/>
      <p:bldP spid="43068" grpId="0" animBg="1"/>
      <p:bldP spid="43028" grpId="0" animBg="1"/>
      <p:bldP spid="43049" grpId="0" animBg="1"/>
      <p:bldP spid="43031" grpId="0" animBg="1"/>
      <p:bldP spid="43037" grpId="0"/>
      <p:bldP spid="43039" grpId="0"/>
      <p:bldP spid="43034" grpId="0"/>
      <p:bldP spid="43043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67" name="Freeform 59"/>
          <p:cNvSpPr>
            <a:spLocks/>
          </p:cNvSpPr>
          <p:nvPr/>
        </p:nvSpPr>
        <p:spPr bwMode="auto">
          <a:xfrm flipH="1">
            <a:off x="4641345" y="1052736"/>
            <a:ext cx="4202314" cy="3528392"/>
          </a:xfrm>
          <a:custGeom>
            <a:avLst/>
            <a:gdLst>
              <a:gd name="T0" fmla="*/ 0 w 681"/>
              <a:gd name="T1" fmla="*/ 170 h 681"/>
              <a:gd name="T2" fmla="*/ 170 w 681"/>
              <a:gd name="T3" fmla="*/ 0 h 681"/>
              <a:gd name="T4" fmla="*/ 681 w 681"/>
              <a:gd name="T5" fmla="*/ 0 h 681"/>
              <a:gd name="T6" fmla="*/ 681 w 681"/>
              <a:gd name="T7" fmla="*/ 511 h 681"/>
              <a:gd name="T8" fmla="*/ 511 w 681"/>
              <a:gd name="T9" fmla="*/ 681 h 681"/>
              <a:gd name="T10" fmla="*/ 0 w 681"/>
              <a:gd name="T11" fmla="*/ 681 h 681"/>
              <a:gd name="T12" fmla="*/ 0 w 681"/>
              <a:gd name="T13" fmla="*/ 1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81">
                <a:moveTo>
                  <a:pt x="0" y="170"/>
                </a:moveTo>
                <a:cubicBezTo>
                  <a:pt x="0" y="21"/>
                  <a:pt x="21" y="0"/>
                  <a:pt x="170" y="0"/>
                </a:cubicBezTo>
                <a:cubicBezTo>
                  <a:pt x="319" y="0"/>
                  <a:pt x="681" y="0"/>
                  <a:pt x="681" y="0"/>
                </a:cubicBezTo>
                <a:cubicBezTo>
                  <a:pt x="681" y="0"/>
                  <a:pt x="681" y="362"/>
                  <a:pt x="681" y="511"/>
                </a:cubicBezTo>
                <a:cubicBezTo>
                  <a:pt x="681" y="659"/>
                  <a:pt x="659" y="681"/>
                  <a:pt x="511" y="681"/>
                </a:cubicBezTo>
                <a:cubicBezTo>
                  <a:pt x="362" y="681"/>
                  <a:pt x="0" y="681"/>
                  <a:pt x="0" y="681"/>
                </a:cubicBezTo>
                <a:cubicBezTo>
                  <a:pt x="0" y="681"/>
                  <a:pt x="0" y="319"/>
                  <a:pt x="0" y="170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Семинары, конференции, консилиумы, мастер-классы,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круглые столы, открытые уроки, бинарные уроки,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выступления на метод объединениях и педсоветах,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публикации статей и методических разработок.</a:t>
            </a:r>
          </a:p>
        </p:txBody>
      </p:sp>
      <p:sp>
        <p:nvSpPr>
          <p:cNvPr id="43068" name="Freeform 60"/>
          <p:cNvSpPr>
            <a:spLocks/>
          </p:cNvSpPr>
          <p:nvPr/>
        </p:nvSpPr>
        <p:spPr bwMode="auto">
          <a:xfrm flipH="1">
            <a:off x="4619623" y="1052736"/>
            <a:ext cx="4056832" cy="1077218"/>
          </a:xfrm>
          <a:custGeom>
            <a:avLst/>
            <a:gdLst>
              <a:gd name="T0" fmla="*/ 0 w 902"/>
              <a:gd name="T1" fmla="*/ 224 h 696"/>
              <a:gd name="T2" fmla="*/ 224 w 902"/>
              <a:gd name="T3" fmla="*/ 0 h 696"/>
              <a:gd name="T4" fmla="*/ 896 w 902"/>
              <a:gd name="T5" fmla="*/ 0 h 696"/>
              <a:gd name="T6" fmla="*/ 902 w 902"/>
              <a:gd name="T7" fmla="*/ 402 h 696"/>
              <a:gd name="T8" fmla="*/ 586 w 902"/>
              <a:gd name="T9" fmla="*/ 672 h 696"/>
              <a:gd name="T10" fmla="*/ 4 w 902"/>
              <a:gd name="T11" fmla="*/ 684 h 696"/>
              <a:gd name="T12" fmla="*/ 0 w 902"/>
              <a:gd name="T13" fmla="*/ 224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" h="696">
                <a:moveTo>
                  <a:pt x="0" y="224"/>
                </a:moveTo>
                <a:cubicBezTo>
                  <a:pt x="0" y="28"/>
                  <a:pt x="28" y="0"/>
                  <a:pt x="224" y="0"/>
                </a:cubicBezTo>
                <a:cubicBezTo>
                  <a:pt x="420" y="0"/>
                  <a:pt x="896" y="0"/>
                  <a:pt x="896" y="0"/>
                </a:cubicBezTo>
                <a:cubicBezTo>
                  <a:pt x="896" y="0"/>
                  <a:pt x="902" y="206"/>
                  <a:pt x="902" y="402"/>
                </a:cubicBezTo>
                <a:cubicBezTo>
                  <a:pt x="902" y="597"/>
                  <a:pt x="706" y="654"/>
                  <a:pt x="586" y="672"/>
                </a:cubicBezTo>
                <a:cubicBezTo>
                  <a:pt x="148" y="696"/>
                  <a:pt x="436" y="684"/>
                  <a:pt x="4" y="684"/>
                </a:cubicBezTo>
                <a:cubicBezTo>
                  <a:pt x="4" y="684"/>
                  <a:pt x="0" y="420"/>
                  <a:pt x="0" y="224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3026" name="Freeform 18"/>
          <p:cNvSpPr>
            <a:spLocks/>
          </p:cNvSpPr>
          <p:nvPr/>
        </p:nvSpPr>
        <p:spPr bwMode="auto">
          <a:xfrm flipH="1">
            <a:off x="251520" y="3943351"/>
            <a:ext cx="4464496" cy="2914650"/>
          </a:xfrm>
          <a:custGeom>
            <a:avLst/>
            <a:gdLst>
              <a:gd name="T0" fmla="*/ 0 w 681"/>
              <a:gd name="T1" fmla="*/ 170 h 681"/>
              <a:gd name="T2" fmla="*/ 170 w 681"/>
              <a:gd name="T3" fmla="*/ 0 h 681"/>
              <a:gd name="T4" fmla="*/ 681 w 681"/>
              <a:gd name="T5" fmla="*/ 0 h 681"/>
              <a:gd name="T6" fmla="*/ 681 w 681"/>
              <a:gd name="T7" fmla="*/ 511 h 681"/>
              <a:gd name="T8" fmla="*/ 511 w 681"/>
              <a:gd name="T9" fmla="*/ 681 h 681"/>
              <a:gd name="T10" fmla="*/ 0 w 681"/>
              <a:gd name="T11" fmla="*/ 681 h 681"/>
              <a:gd name="T12" fmla="*/ 0 w 681"/>
              <a:gd name="T13" fmla="*/ 1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81" h="681">
                <a:moveTo>
                  <a:pt x="0" y="170"/>
                </a:moveTo>
                <a:cubicBezTo>
                  <a:pt x="0" y="21"/>
                  <a:pt x="21" y="0"/>
                  <a:pt x="170" y="0"/>
                </a:cubicBezTo>
                <a:cubicBezTo>
                  <a:pt x="319" y="0"/>
                  <a:pt x="681" y="0"/>
                  <a:pt x="681" y="0"/>
                </a:cubicBezTo>
                <a:cubicBezTo>
                  <a:pt x="681" y="0"/>
                  <a:pt x="681" y="362"/>
                  <a:pt x="681" y="511"/>
                </a:cubicBezTo>
                <a:cubicBezTo>
                  <a:pt x="681" y="659"/>
                  <a:pt x="659" y="681"/>
                  <a:pt x="511" y="681"/>
                </a:cubicBezTo>
                <a:cubicBezTo>
                  <a:pt x="362" y="681"/>
                  <a:pt x="0" y="681"/>
                  <a:pt x="0" y="681"/>
                </a:cubicBezTo>
                <a:cubicBezTo>
                  <a:pt x="0" y="681"/>
                  <a:pt x="0" y="319"/>
                  <a:pt x="0" y="17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FFFFFF"/>
                </a:solidFill>
                <a:latin typeface="Arial" charset="0"/>
              </a:rPr>
              <a:t>-Сайты по вопросам инклюзивного образования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FFFFFF"/>
                </a:solidFill>
                <a:latin typeface="Arial" charset="0"/>
              </a:rPr>
              <a:t>-</a:t>
            </a:r>
            <a:r>
              <a:rPr lang="ru-RU" sz="2000" dirty="0" err="1">
                <a:solidFill>
                  <a:srgbClr val="FFFFFF"/>
                </a:solidFill>
                <a:latin typeface="Arial" charset="0"/>
              </a:rPr>
              <a:t>Вебинары</a:t>
            </a:r>
            <a:endParaRPr lang="ru-RU" sz="2000" dirty="0">
              <a:solidFill>
                <a:srgbClr val="FFFF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FFFFFF"/>
                </a:solidFill>
                <a:latin typeface="Arial" charset="0"/>
              </a:rPr>
              <a:t>-Форумы </a:t>
            </a:r>
          </a:p>
        </p:txBody>
      </p:sp>
      <p:sp>
        <p:nvSpPr>
          <p:cNvPr id="43045" name="Freeform 37"/>
          <p:cNvSpPr>
            <a:spLocks/>
          </p:cNvSpPr>
          <p:nvPr/>
        </p:nvSpPr>
        <p:spPr bwMode="auto">
          <a:xfrm flipH="1">
            <a:off x="251520" y="3943352"/>
            <a:ext cx="4389824" cy="1019173"/>
          </a:xfrm>
          <a:custGeom>
            <a:avLst/>
            <a:gdLst>
              <a:gd name="T0" fmla="*/ 0 w 902"/>
              <a:gd name="T1" fmla="*/ 224 h 696"/>
              <a:gd name="T2" fmla="*/ 224 w 902"/>
              <a:gd name="T3" fmla="*/ 0 h 696"/>
              <a:gd name="T4" fmla="*/ 896 w 902"/>
              <a:gd name="T5" fmla="*/ 0 h 696"/>
              <a:gd name="T6" fmla="*/ 902 w 902"/>
              <a:gd name="T7" fmla="*/ 402 h 696"/>
              <a:gd name="T8" fmla="*/ 586 w 902"/>
              <a:gd name="T9" fmla="*/ 672 h 696"/>
              <a:gd name="T10" fmla="*/ 4 w 902"/>
              <a:gd name="T11" fmla="*/ 684 h 696"/>
              <a:gd name="T12" fmla="*/ 0 w 902"/>
              <a:gd name="T13" fmla="*/ 224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02" h="696">
                <a:moveTo>
                  <a:pt x="0" y="224"/>
                </a:moveTo>
                <a:cubicBezTo>
                  <a:pt x="0" y="28"/>
                  <a:pt x="28" y="0"/>
                  <a:pt x="224" y="0"/>
                </a:cubicBezTo>
                <a:cubicBezTo>
                  <a:pt x="420" y="0"/>
                  <a:pt x="896" y="0"/>
                  <a:pt x="896" y="0"/>
                </a:cubicBezTo>
                <a:cubicBezTo>
                  <a:pt x="896" y="0"/>
                  <a:pt x="902" y="206"/>
                  <a:pt x="902" y="402"/>
                </a:cubicBezTo>
                <a:cubicBezTo>
                  <a:pt x="902" y="597"/>
                  <a:pt x="706" y="654"/>
                  <a:pt x="586" y="672"/>
                </a:cubicBezTo>
                <a:cubicBezTo>
                  <a:pt x="148" y="696"/>
                  <a:pt x="436" y="684"/>
                  <a:pt x="4" y="684"/>
                </a:cubicBezTo>
                <a:cubicBezTo>
                  <a:pt x="4" y="684"/>
                  <a:pt x="0" y="420"/>
                  <a:pt x="0" y="224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3031" name="Oval 23"/>
          <p:cNvSpPr>
            <a:spLocks noChangeArrowheads="1"/>
          </p:cNvSpPr>
          <p:nvPr/>
        </p:nvSpPr>
        <p:spPr bwMode="auto">
          <a:xfrm>
            <a:off x="3667125" y="3143250"/>
            <a:ext cx="1819275" cy="1819275"/>
          </a:xfrm>
          <a:prstGeom prst="ellipse">
            <a:avLst/>
          </a:prstGeom>
          <a:solidFill>
            <a:schemeClr val="bg1">
              <a:alpha val="53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3032" name="AutoShape 24"/>
          <p:cNvSpPr>
            <a:spLocks noChangeArrowheads="1"/>
          </p:cNvSpPr>
          <p:nvPr/>
        </p:nvSpPr>
        <p:spPr bwMode="gray">
          <a:xfrm>
            <a:off x="3936100" y="4109372"/>
            <a:ext cx="620712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uk-UA" altLang="ko-KR" b="1" dirty="0">
                <a:solidFill>
                  <a:srgbClr val="2129C9"/>
                </a:solidFill>
                <a:latin typeface="Arial" charset="0"/>
              </a:rPr>
              <a:t>4</a:t>
            </a:r>
            <a:endParaRPr kumimoji="1" lang="en-US" altLang="ko-KR" b="1" dirty="0">
              <a:solidFill>
                <a:srgbClr val="2129C9"/>
              </a:solidFill>
              <a:latin typeface="Arial" charset="0"/>
              <a:ea typeface="굴림" charset="-127"/>
            </a:endParaRP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687388" y="3943350"/>
            <a:ext cx="3410917" cy="91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4000" b="1" baseline="-25000" dirty="0">
                <a:solidFill>
                  <a:srgbClr val="2129C9"/>
                </a:solidFill>
                <a:latin typeface="Arial" charset="0"/>
                <a:ea typeface="굴림" charset="-127"/>
              </a:rPr>
              <a:t>Интернет ресурсы</a:t>
            </a:r>
            <a:endParaRPr lang="en-US" altLang="ru-RU" sz="4000" b="1" baseline="-25000" dirty="0">
              <a:solidFill>
                <a:srgbClr val="2129C9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4000" baseline="-25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gray">
          <a:xfrm>
            <a:off x="4619625" y="3390900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endParaRPr kumimoji="1" lang="en-US" altLang="ko-KR" b="1">
              <a:solidFill>
                <a:srgbClr val="FFFFFF"/>
              </a:solidFill>
              <a:latin typeface="Arial" charset="0"/>
              <a:ea typeface="굴림" charset="-127"/>
            </a:endParaRPr>
          </a:p>
        </p:txBody>
      </p:sp>
      <p:sp>
        <p:nvSpPr>
          <p:cNvPr id="43037" name="AutoShape 29"/>
          <p:cNvSpPr>
            <a:spLocks noChangeArrowheads="1"/>
          </p:cNvSpPr>
          <p:nvPr/>
        </p:nvSpPr>
        <p:spPr bwMode="gray">
          <a:xfrm>
            <a:off x="4705350" y="3362325"/>
            <a:ext cx="620713" cy="5810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kumimoji="1" lang="ru-RU" altLang="ko-KR" sz="2400" b="1" dirty="0">
                <a:solidFill>
                  <a:srgbClr val="285FFD"/>
                </a:solidFill>
                <a:latin typeface="Arial" charset="0"/>
                <a:ea typeface="굴림" charset="-127"/>
              </a:rPr>
              <a:t>3</a:t>
            </a:r>
            <a:endParaRPr kumimoji="1" lang="en-US" altLang="ko-KR" sz="2400" b="1" dirty="0">
              <a:solidFill>
                <a:srgbClr val="285FFD"/>
              </a:solidFill>
              <a:latin typeface="Arial" charset="0"/>
              <a:ea typeface="굴림" charset="-127"/>
            </a:endParaRPr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4624850" y="1052736"/>
            <a:ext cx="38355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4000" b="1" baseline="-25000" dirty="0">
                <a:solidFill>
                  <a:srgbClr val="7030A0"/>
                </a:solidFill>
                <a:latin typeface="Arial" charset="0"/>
                <a:ea typeface="굴림" charset="-127"/>
              </a:rPr>
              <a:t>Обмен опытом</a:t>
            </a:r>
            <a:endParaRPr lang="en-US" altLang="ru-RU" sz="4000" b="1" baseline="-25000" dirty="0">
              <a:solidFill>
                <a:srgbClr val="7030A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3200" baseline="-25000" dirty="0">
              <a:solidFill>
                <a:srgbClr val="7030A0"/>
              </a:solidFill>
              <a:latin typeface="Arial" charset="0"/>
            </a:endParaRPr>
          </a:p>
        </p:txBody>
      </p:sp>
      <p:sp>
        <p:nvSpPr>
          <p:cNvPr id="43078" name="AutoShape 70"/>
          <p:cNvSpPr>
            <a:spLocks noChangeArrowheads="1"/>
          </p:cNvSpPr>
          <p:nvPr/>
        </p:nvSpPr>
        <p:spPr bwMode="gray">
          <a:xfrm>
            <a:off x="755576" y="109538"/>
            <a:ext cx="7920880" cy="6858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hlink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200" dirty="0">
                <a:solidFill>
                  <a:srgbClr val="5F5F5F"/>
                </a:solidFill>
                <a:latin typeface="Arial" charset="0"/>
                <a:ea typeface="굴림" charset="-127"/>
              </a:rPr>
              <a:t>Спец. образование педагогов</a:t>
            </a:r>
            <a:endParaRPr lang="en-US" altLang="ru-RU" sz="4200" dirty="0">
              <a:solidFill>
                <a:srgbClr val="5F5F5F"/>
              </a:solidFill>
              <a:latin typeface="Arial" charset="0"/>
            </a:endParaRPr>
          </a:p>
        </p:txBody>
      </p:sp>
      <p:pic>
        <p:nvPicPr>
          <p:cNvPr id="21" name="Picture 12" descr="http://icon-icons.com/icons2/52/PNG/256/wheelchair_medical_10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42" y="5767909"/>
            <a:ext cx="219344" cy="2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право 22"/>
          <p:cNvSpPr/>
          <p:nvPr/>
        </p:nvSpPr>
        <p:spPr bwMode="auto">
          <a:xfrm>
            <a:off x="179512" y="2780928"/>
            <a:ext cx="1303496" cy="652086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3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67" grpId="0" animBg="1"/>
      <p:bldP spid="43068" grpId="0" animBg="1"/>
      <p:bldP spid="43026" grpId="0" animBg="1"/>
      <p:bldP spid="43045" grpId="0" animBg="1"/>
      <p:bldP spid="43031" grpId="0" animBg="1"/>
      <p:bldP spid="43032" grpId="0"/>
      <p:bldP spid="43038" grpId="0"/>
      <p:bldP spid="43037" grpId="0"/>
      <p:bldP spid="43043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10119" y="476672"/>
            <a:ext cx="9144000" cy="3672408"/>
          </a:xfrm>
        </p:spPr>
        <p:txBody>
          <a:bodyPr/>
          <a:lstStyle/>
          <a:p>
            <a:pPr algn="ctr"/>
            <a:r>
              <a:rPr lang="ru-RU" altLang="ru-RU" sz="6600" dirty="0">
                <a:solidFill>
                  <a:srgbClr val="FFFF00"/>
                </a:solidFill>
              </a:rPr>
              <a:t>Информированность родителей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933056"/>
            <a:ext cx="2544063" cy="267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rgbClr val="C0504D">
                <a:satMod val="175000"/>
                <a:alpha val="40000"/>
              </a:srgbClr>
            </a:glo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12" descr="http://icon-icons.com/icons2/52/PNG/256/wheelchair_medical_107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42" y="5767909"/>
            <a:ext cx="219344" cy="2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06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87" name="Group 83"/>
          <p:cNvGrpSpPr>
            <a:grpSpLocks/>
          </p:cNvGrpSpPr>
          <p:nvPr/>
        </p:nvGrpSpPr>
        <p:grpSpPr bwMode="auto">
          <a:xfrm>
            <a:off x="1476108" y="1056944"/>
            <a:ext cx="7179746" cy="5688657"/>
            <a:chOff x="-386" y="46"/>
            <a:chExt cx="5186" cy="4109"/>
          </a:xfrm>
        </p:grpSpPr>
        <p:grpSp>
          <p:nvGrpSpPr>
            <p:cNvPr id="72742" name="Group 38"/>
            <p:cNvGrpSpPr>
              <a:grpSpLocks/>
            </p:cNvGrpSpPr>
            <p:nvPr/>
          </p:nvGrpSpPr>
          <p:grpSpPr bwMode="auto">
            <a:xfrm>
              <a:off x="3672" y="164"/>
              <a:ext cx="1128" cy="1900"/>
              <a:chOff x="4368" y="231"/>
              <a:chExt cx="1128" cy="1900"/>
            </a:xfrm>
          </p:grpSpPr>
          <p:sp>
            <p:nvSpPr>
              <p:cNvPr id="72706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4368" y="300"/>
                <a:ext cx="1128" cy="1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07" name="Freeform 3"/>
              <p:cNvSpPr>
                <a:spLocks/>
              </p:cNvSpPr>
              <p:nvPr/>
            </p:nvSpPr>
            <p:spPr bwMode="auto">
              <a:xfrm>
                <a:off x="4455" y="963"/>
                <a:ext cx="1036" cy="1168"/>
              </a:xfrm>
              <a:custGeom>
                <a:avLst/>
                <a:gdLst>
                  <a:gd name="T0" fmla="*/ 167 w 212"/>
                  <a:gd name="T1" fmla="*/ 239 h 239"/>
                  <a:gd name="T2" fmla="*/ 212 w 212"/>
                  <a:gd name="T3" fmla="*/ 219 h 239"/>
                  <a:gd name="T4" fmla="*/ 209 w 212"/>
                  <a:gd name="T5" fmla="*/ 138 h 239"/>
                  <a:gd name="T6" fmla="*/ 88 w 212"/>
                  <a:gd name="T7" fmla="*/ 11 h 239"/>
                  <a:gd name="T8" fmla="*/ 3 w 212"/>
                  <a:gd name="T9" fmla="*/ 60 h 239"/>
                  <a:gd name="T10" fmla="*/ 157 w 212"/>
                  <a:gd name="T11" fmla="*/ 129 h 239"/>
                  <a:gd name="T12" fmla="*/ 167 w 212"/>
                  <a:gd name="T13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239">
                    <a:moveTo>
                      <a:pt x="167" y="239"/>
                    </a:moveTo>
                    <a:cubicBezTo>
                      <a:pt x="212" y="219"/>
                      <a:pt x="212" y="219"/>
                      <a:pt x="212" y="219"/>
                    </a:cubicBezTo>
                    <a:cubicBezTo>
                      <a:pt x="212" y="219"/>
                      <a:pt x="211" y="159"/>
                      <a:pt x="209" y="138"/>
                    </a:cubicBezTo>
                    <a:cubicBezTo>
                      <a:pt x="207" y="118"/>
                      <a:pt x="192" y="0"/>
                      <a:pt x="88" y="11"/>
                    </a:cubicBezTo>
                    <a:cubicBezTo>
                      <a:pt x="0" y="20"/>
                      <a:pt x="3" y="60"/>
                      <a:pt x="3" y="60"/>
                    </a:cubicBezTo>
                    <a:cubicBezTo>
                      <a:pt x="157" y="129"/>
                      <a:pt x="157" y="129"/>
                      <a:pt x="157" y="129"/>
                    </a:cubicBezTo>
                    <a:lnTo>
                      <a:pt x="167" y="239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08" name="Freeform 4"/>
              <p:cNvSpPr>
                <a:spLocks/>
              </p:cNvSpPr>
              <p:nvPr/>
            </p:nvSpPr>
            <p:spPr bwMode="auto">
              <a:xfrm>
                <a:off x="4719" y="269"/>
                <a:ext cx="571" cy="731"/>
              </a:xfrm>
              <a:custGeom>
                <a:avLst/>
                <a:gdLst>
                  <a:gd name="T0" fmla="*/ 55 w 117"/>
                  <a:gd name="T1" fmla="*/ 0 h 150"/>
                  <a:gd name="T2" fmla="*/ 113 w 117"/>
                  <a:gd name="T3" fmla="*/ 68 h 150"/>
                  <a:gd name="T4" fmla="*/ 66 w 117"/>
                  <a:gd name="T5" fmla="*/ 147 h 150"/>
                  <a:gd name="T6" fmla="*/ 4 w 117"/>
                  <a:gd name="T7" fmla="*/ 76 h 150"/>
                  <a:gd name="T8" fmla="*/ 51 w 117"/>
                  <a:gd name="T9" fmla="*/ 1 h 150"/>
                  <a:gd name="T10" fmla="*/ 55 w 117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150">
                    <a:moveTo>
                      <a:pt x="55" y="0"/>
                    </a:moveTo>
                    <a:cubicBezTo>
                      <a:pt x="84" y="0"/>
                      <a:pt x="109" y="30"/>
                      <a:pt x="113" y="68"/>
                    </a:cubicBezTo>
                    <a:cubicBezTo>
                      <a:pt x="117" y="109"/>
                      <a:pt x="96" y="144"/>
                      <a:pt x="66" y="147"/>
                    </a:cubicBezTo>
                    <a:cubicBezTo>
                      <a:pt x="36" y="150"/>
                      <a:pt x="8" y="116"/>
                      <a:pt x="4" y="76"/>
                    </a:cubicBezTo>
                    <a:cubicBezTo>
                      <a:pt x="0" y="35"/>
                      <a:pt x="21" y="4"/>
                      <a:pt x="51" y="1"/>
                    </a:cubicBezTo>
                    <a:cubicBezTo>
                      <a:pt x="53" y="1"/>
                      <a:pt x="54" y="1"/>
                      <a:pt x="55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09" name="Freeform 5"/>
              <p:cNvSpPr>
                <a:spLocks/>
              </p:cNvSpPr>
              <p:nvPr/>
            </p:nvSpPr>
            <p:spPr bwMode="auto">
              <a:xfrm>
                <a:off x="4793" y="273"/>
                <a:ext cx="405" cy="723"/>
              </a:xfrm>
              <a:custGeom>
                <a:avLst/>
                <a:gdLst>
                  <a:gd name="T0" fmla="*/ 0 w 297"/>
                  <a:gd name="T1" fmla="*/ 7 h 531"/>
                  <a:gd name="T2" fmla="*/ 129 w 297"/>
                  <a:gd name="T3" fmla="*/ 0 h 531"/>
                  <a:gd name="T4" fmla="*/ 297 w 297"/>
                  <a:gd name="T5" fmla="*/ 373 h 531"/>
                  <a:gd name="T6" fmla="*/ 190 w 297"/>
                  <a:gd name="T7" fmla="*/ 523 h 531"/>
                  <a:gd name="T8" fmla="*/ 68 w 297"/>
                  <a:gd name="T9" fmla="*/ 531 h 531"/>
                  <a:gd name="T10" fmla="*/ 0 w 297"/>
                  <a:gd name="T11" fmla="*/ 7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531">
                    <a:moveTo>
                      <a:pt x="0" y="7"/>
                    </a:moveTo>
                    <a:lnTo>
                      <a:pt x="129" y="0"/>
                    </a:lnTo>
                    <a:lnTo>
                      <a:pt x="297" y="373"/>
                    </a:lnTo>
                    <a:lnTo>
                      <a:pt x="190" y="523"/>
                    </a:lnTo>
                    <a:lnTo>
                      <a:pt x="68" y="53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10" name="Freeform 6"/>
              <p:cNvSpPr>
                <a:spLocks/>
              </p:cNvSpPr>
              <p:nvPr/>
            </p:nvSpPr>
            <p:spPr bwMode="auto">
              <a:xfrm>
                <a:off x="4525" y="282"/>
                <a:ext cx="570" cy="733"/>
              </a:xfrm>
              <a:custGeom>
                <a:avLst/>
                <a:gdLst>
                  <a:gd name="T0" fmla="*/ 55 w 117"/>
                  <a:gd name="T1" fmla="*/ 0 h 150"/>
                  <a:gd name="T2" fmla="*/ 113 w 117"/>
                  <a:gd name="T3" fmla="*/ 68 h 150"/>
                  <a:gd name="T4" fmla="*/ 66 w 117"/>
                  <a:gd name="T5" fmla="*/ 147 h 150"/>
                  <a:gd name="T6" fmla="*/ 4 w 117"/>
                  <a:gd name="T7" fmla="*/ 79 h 150"/>
                  <a:gd name="T8" fmla="*/ 51 w 117"/>
                  <a:gd name="T9" fmla="*/ 0 h 150"/>
                  <a:gd name="T10" fmla="*/ 55 w 117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150">
                    <a:moveTo>
                      <a:pt x="55" y="0"/>
                    </a:moveTo>
                    <a:cubicBezTo>
                      <a:pt x="84" y="0"/>
                      <a:pt x="109" y="29"/>
                      <a:pt x="113" y="68"/>
                    </a:cubicBezTo>
                    <a:cubicBezTo>
                      <a:pt x="117" y="109"/>
                      <a:pt x="96" y="144"/>
                      <a:pt x="66" y="147"/>
                    </a:cubicBezTo>
                    <a:cubicBezTo>
                      <a:pt x="36" y="150"/>
                      <a:pt x="8" y="120"/>
                      <a:pt x="4" y="79"/>
                    </a:cubicBezTo>
                    <a:cubicBezTo>
                      <a:pt x="0" y="39"/>
                      <a:pt x="21" y="3"/>
                      <a:pt x="51" y="0"/>
                    </a:cubicBezTo>
                    <a:cubicBezTo>
                      <a:pt x="52" y="0"/>
                      <a:pt x="53" y="0"/>
                      <a:pt x="55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11" name="Freeform 7"/>
              <p:cNvSpPr>
                <a:spLocks/>
              </p:cNvSpPr>
              <p:nvPr/>
            </p:nvSpPr>
            <p:spPr bwMode="auto">
              <a:xfrm>
                <a:off x="5031" y="1653"/>
                <a:ext cx="99" cy="370"/>
              </a:xfrm>
              <a:custGeom>
                <a:avLst/>
                <a:gdLst>
                  <a:gd name="T0" fmla="*/ 11 w 72"/>
                  <a:gd name="T1" fmla="*/ 272 h 272"/>
                  <a:gd name="T2" fmla="*/ 72 w 72"/>
                  <a:gd name="T3" fmla="*/ 240 h 272"/>
                  <a:gd name="T4" fmla="*/ 69 w 72"/>
                  <a:gd name="T5" fmla="*/ 3 h 272"/>
                  <a:gd name="T6" fmla="*/ 0 w 72"/>
                  <a:gd name="T7" fmla="*/ 0 h 272"/>
                  <a:gd name="T8" fmla="*/ 11 w 72"/>
                  <a:gd name="T9" fmla="*/ 27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72">
                    <a:moveTo>
                      <a:pt x="11" y="272"/>
                    </a:moveTo>
                    <a:lnTo>
                      <a:pt x="72" y="240"/>
                    </a:lnTo>
                    <a:lnTo>
                      <a:pt x="69" y="3"/>
                    </a:lnTo>
                    <a:lnTo>
                      <a:pt x="0" y="0"/>
                    </a:lnTo>
                    <a:lnTo>
                      <a:pt x="11" y="272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12" name="Freeform 8"/>
              <p:cNvSpPr>
                <a:spLocks/>
              </p:cNvSpPr>
              <p:nvPr/>
            </p:nvSpPr>
            <p:spPr bwMode="auto">
              <a:xfrm>
                <a:off x="4525" y="1443"/>
                <a:ext cx="96" cy="366"/>
              </a:xfrm>
              <a:custGeom>
                <a:avLst/>
                <a:gdLst>
                  <a:gd name="T0" fmla="*/ 10 w 71"/>
                  <a:gd name="T1" fmla="*/ 269 h 269"/>
                  <a:gd name="T2" fmla="*/ 71 w 71"/>
                  <a:gd name="T3" fmla="*/ 240 h 269"/>
                  <a:gd name="T4" fmla="*/ 68 w 71"/>
                  <a:gd name="T5" fmla="*/ 0 h 269"/>
                  <a:gd name="T6" fmla="*/ 0 w 71"/>
                  <a:gd name="T7" fmla="*/ 0 h 269"/>
                  <a:gd name="T8" fmla="*/ 10 w 71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69">
                    <a:moveTo>
                      <a:pt x="10" y="269"/>
                    </a:moveTo>
                    <a:lnTo>
                      <a:pt x="71" y="24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10" y="269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13" name="Freeform 9"/>
              <p:cNvSpPr>
                <a:spLocks/>
              </p:cNvSpPr>
              <p:nvPr/>
            </p:nvSpPr>
            <p:spPr bwMode="auto">
              <a:xfrm>
                <a:off x="4372" y="1042"/>
                <a:ext cx="905" cy="1089"/>
              </a:xfrm>
              <a:custGeom>
                <a:avLst/>
                <a:gdLst>
                  <a:gd name="T0" fmla="*/ 145 w 185"/>
                  <a:gd name="T1" fmla="*/ 203 h 223"/>
                  <a:gd name="T2" fmla="*/ 184 w 185"/>
                  <a:gd name="T3" fmla="*/ 223 h 223"/>
                  <a:gd name="T4" fmla="*/ 185 w 185"/>
                  <a:gd name="T5" fmla="*/ 176 h 223"/>
                  <a:gd name="T6" fmla="*/ 85 w 185"/>
                  <a:gd name="T7" fmla="*/ 3 h 223"/>
                  <a:gd name="T8" fmla="*/ 1 w 185"/>
                  <a:gd name="T9" fmla="*/ 82 h 223"/>
                  <a:gd name="T10" fmla="*/ 0 w 185"/>
                  <a:gd name="T11" fmla="*/ 145 h 223"/>
                  <a:gd name="T12" fmla="*/ 35 w 185"/>
                  <a:gd name="T13" fmla="*/ 157 h 223"/>
                  <a:gd name="T14" fmla="*/ 35 w 185"/>
                  <a:gd name="T15" fmla="*/ 90 h 223"/>
                  <a:gd name="T16" fmla="*/ 41 w 185"/>
                  <a:gd name="T17" fmla="*/ 92 h 223"/>
                  <a:gd name="T18" fmla="*/ 41 w 185"/>
                  <a:gd name="T19" fmla="*/ 159 h 223"/>
                  <a:gd name="T20" fmla="*/ 138 w 185"/>
                  <a:gd name="T21" fmla="*/ 201 h 223"/>
                  <a:gd name="T22" fmla="*/ 138 w 185"/>
                  <a:gd name="T23" fmla="*/ 130 h 223"/>
                  <a:gd name="T24" fmla="*/ 145 w 185"/>
                  <a:gd name="T25" fmla="*/ 132 h 223"/>
                  <a:gd name="T26" fmla="*/ 145 w 185"/>
                  <a:gd name="T27" fmla="*/ 20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5" h="223">
                    <a:moveTo>
                      <a:pt x="145" y="203"/>
                    </a:moveTo>
                    <a:cubicBezTo>
                      <a:pt x="184" y="223"/>
                      <a:pt x="184" y="223"/>
                      <a:pt x="184" y="223"/>
                    </a:cubicBezTo>
                    <a:cubicBezTo>
                      <a:pt x="185" y="176"/>
                      <a:pt x="185" y="176"/>
                      <a:pt x="185" y="176"/>
                    </a:cubicBezTo>
                    <a:cubicBezTo>
                      <a:pt x="185" y="176"/>
                      <a:pt x="184" y="7"/>
                      <a:pt x="85" y="3"/>
                    </a:cubicBezTo>
                    <a:cubicBezTo>
                      <a:pt x="3" y="0"/>
                      <a:pt x="2" y="76"/>
                      <a:pt x="1" y="82"/>
                    </a:cubicBezTo>
                    <a:cubicBezTo>
                      <a:pt x="0" y="88"/>
                      <a:pt x="0" y="145"/>
                      <a:pt x="0" y="145"/>
                    </a:cubicBezTo>
                    <a:cubicBezTo>
                      <a:pt x="35" y="157"/>
                      <a:pt x="35" y="157"/>
                      <a:pt x="35" y="157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1" y="159"/>
                      <a:pt x="41" y="159"/>
                      <a:pt x="41" y="159"/>
                    </a:cubicBezTo>
                    <a:cubicBezTo>
                      <a:pt x="138" y="201"/>
                      <a:pt x="138" y="201"/>
                      <a:pt x="138" y="201"/>
                    </a:cubicBezTo>
                    <a:cubicBezTo>
                      <a:pt x="138" y="130"/>
                      <a:pt x="138" y="130"/>
                      <a:pt x="138" y="130"/>
                    </a:cubicBezTo>
                    <a:cubicBezTo>
                      <a:pt x="145" y="132"/>
                      <a:pt x="145" y="132"/>
                      <a:pt x="145" y="132"/>
                    </a:cubicBezTo>
                    <a:lnTo>
                      <a:pt x="145" y="20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40" name="Freeform 36"/>
              <p:cNvSpPr>
                <a:spLocks/>
              </p:cNvSpPr>
              <p:nvPr/>
            </p:nvSpPr>
            <p:spPr bwMode="auto">
              <a:xfrm>
                <a:off x="4398" y="1002"/>
                <a:ext cx="815" cy="624"/>
              </a:xfrm>
              <a:custGeom>
                <a:avLst/>
                <a:gdLst>
                  <a:gd name="T0" fmla="*/ 815 w 815"/>
                  <a:gd name="T1" fmla="*/ 521 h 624"/>
                  <a:gd name="T2" fmla="*/ 242 w 815"/>
                  <a:gd name="T3" fmla="*/ 77 h 624"/>
                  <a:gd name="T4" fmla="*/ 0 w 815"/>
                  <a:gd name="T5" fmla="*/ 354 h 624"/>
                  <a:gd name="T6" fmla="*/ 342 w 815"/>
                  <a:gd name="T7" fmla="*/ 519 h 624"/>
                  <a:gd name="T8" fmla="*/ 692 w 815"/>
                  <a:gd name="T9" fmla="*/ 536 h 624"/>
                  <a:gd name="T10" fmla="*/ 815 w 815"/>
                  <a:gd name="T11" fmla="*/ 521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5" h="624">
                    <a:moveTo>
                      <a:pt x="815" y="521"/>
                    </a:moveTo>
                    <a:cubicBezTo>
                      <a:pt x="732" y="210"/>
                      <a:pt x="557" y="0"/>
                      <a:pt x="242" y="77"/>
                    </a:cubicBezTo>
                    <a:cubicBezTo>
                      <a:pt x="39" y="138"/>
                      <a:pt x="17" y="298"/>
                      <a:pt x="0" y="354"/>
                    </a:cubicBezTo>
                    <a:cubicBezTo>
                      <a:pt x="17" y="428"/>
                      <a:pt x="290" y="414"/>
                      <a:pt x="342" y="519"/>
                    </a:cubicBezTo>
                    <a:cubicBezTo>
                      <a:pt x="394" y="624"/>
                      <a:pt x="613" y="536"/>
                      <a:pt x="692" y="536"/>
                    </a:cubicBezTo>
                    <a:cubicBezTo>
                      <a:pt x="771" y="536"/>
                      <a:pt x="790" y="524"/>
                      <a:pt x="815" y="52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18" name="Freeform 14"/>
              <p:cNvSpPr>
                <a:spLocks/>
              </p:cNvSpPr>
              <p:nvPr/>
            </p:nvSpPr>
            <p:spPr bwMode="auto">
              <a:xfrm>
                <a:off x="4505" y="231"/>
                <a:ext cx="583" cy="642"/>
              </a:xfrm>
              <a:custGeom>
                <a:avLst/>
                <a:gdLst>
                  <a:gd name="T0" fmla="*/ 556 w 583"/>
                  <a:gd name="T1" fmla="*/ 493 h 642"/>
                  <a:gd name="T2" fmla="*/ 211 w 583"/>
                  <a:gd name="T3" fmla="*/ 79 h 642"/>
                  <a:gd name="T4" fmla="*/ 101 w 583"/>
                  <a:gd name="T5" fmla="*/ 502 h 642"/>
                  <a:gd name="T6" fmla="*/ 556 w 583"/>
                  <a:gd name="T7" fmla="*/ 493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3" h="642">
                    <a:moveTo>
                      <a:pt x="556" y="493"/>
                    </a:moveTo>
                    <a:cubicBezTo>
                      <a:pt x="583" y="202"/>
                      <a:pt x="376" y="0"/>
                      <a:pt x="211" y="79"/>
                    </a:cubicBezTo>
                    <a:cubicBezTo>
                      <a:pt x="72" y="134"/>
                      <a:pt x="0" y="383"/>
                      <a:pt x="101" y="502"/>
                    </a:cubicBezTo>
                    <a:cubicBezTo>
                      <a:pt x="220" y="642"/>
                      <a:pt x="324" y="489"/>
                      <a:pt x="556" y="4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32" name="Freeform 28"/>
              <p:cNvSpPr>
                <a:spLocks/>
              </p:cNvSpPr>
              <p:nvPr/>
            </p:nvSpPr>
            <p:spPr bwMode="auto">
              <a:xfrm rot="21405480">
                <a:off x="4765" y="1166"/>
                <a:ext cx="98" cy="288"/>
              </a:xfrm>
              <a:custGeom>
                <a:avLst/>
                <a:gdLst>
                  <a:gd name="T0" fmla="*/ 6 w 17"/>
                  <a:gd name="T1" fmla="*/ 0 h 51"/>
                  <a:gd name="T2" fmla="*/ 1 w 17"/>
                  <a:gd name="T3" fmla="*/ 15 h 51"/>
                  <a:gd name="T4" fmla="*/ 7 w 17"/>
                  <a:gd name="T5" fmla="*/ 51 h 51"/>
                  <a:gd name="T6" fmla="*/ 17 w 17"/>
                  <a:gd name="T7" fmla="*/ 16 h 51"/>
                  <a:gd name="T8" fmla="*/ 14 w 17"/>
                  <a:gd name="T9" fmla="*/ 1 h 51"/>
                  <a:gd name="T10" fmla="*/ 6 w 17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51">
                    <a:moveTo>
                      <a:pt x="6" y="0"/>
                    </a:moveTo>
                    <a:cubicBezTo>
                      <a:pt x="6" y="0"/>
                      <a:pt x="0" y="14"/>
                      <a:pt x="1" y="15"/>
                    </a:cubicBezTo>
                    <a:cubicBezTo>
                      <a:pt x="1" y="17"/>
                      <a:pt x="7" y="51"/>
                      <a:pt x="7" y="5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33" name="Oval 29"/>
              <p:cNvSpPr>
                <a:spLocks noChangeArrowheads="1"/>
              </p:cNvSpPr>
              <p:nvPr/>
            </p:nvSpPr>
            <p:spPr bwMode="auto">
              <a:xfrm rot="-194520">
                <a:off x="4783" y="1083"/>
                <a:ext cx="62" cy="67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36" name="Freeform 32"/>
              <p:cNvSpPr>
                <a:spLocks/>
              </p:cNvSpPr>
              <p:nvPr/>
            </p:nvSpPr>
            <p:spPr bwMode="auto">
              <a:xfrm rot="21405480">
                <a:off x="4768" y="1170"/>
                <a:ext cx="80" cy="270"/>
              </a:xfrm>
              <a:custGeom>
                <a:avLst/>
                <a:gdLst>
                  <a:gd name="T0" fmla="*/ 6 w 17"/>
                  <a:gd name="T1" fmla="*/ 0 h 51"/>
                  <a:gd name="T2" fmla="*/ 1 w 17"/>
                  <a:gd name="T3" fmla="*/ 15 h 51"/>
                  <a:gd name="T4" fmla="*/ 7 w 17"/>
                  <a:gd name="T5" fmla="*/ 51 h 51"/>
                  <a:gd name="T6" fmla="*/ 17 w 17"/>
                  <a:gd name="T7" fmla="*/ 16 h 51"/>
                  <a:gd name="T8" fmla="*/ 14 w 17"/>
                  <a:gd name="T9" fmla="*/ 1 h 51"/>
                  <a:gd name="T10" fmla="*/ 6 w 17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51">
                    <a:moveTo>
                      <a:pt x="6" y="0"/>
                    </a:moveTo>
                    <a:cubicBezTo>
                      <a:pt x="6" y="0"/>
                      <a:pt x="0" y="14"/>
                      <a:pt x="1" y="15"/>
                    </a:cubicBezTo>
                    <a:cubicBezTo>
                      <a:pt x="1" y="17"/>
                      <a:pt x="7" y="51"/>
                      <a:pt x="7" y="5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3176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38" name="Oval 34"/>
              <p:cNvSpPr>
                <a:spLocks noChangeArrowheads="1"/>
              </p:cNvSpPr>
              <p:nvPr/>
            </p:nvSpPr>
            <p:spPr bwMode="auto">
              <a:xfrm rot="21405480" flipH="1">
                <a:off x="4786" y="1086"/>
                <a:ext cx="48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176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2786" name="Group 82"/>
            <p:cNvGrpSpPr>
              <a:grpSpLocks/>
            </p:cNvGrpSpPr>
            <p:nvPr/>
          </p:nvGrpSpPr>
          <p:grpSpPr bwMode="auto">
            <a:xfrm>
              <a:off x="1724" y="2123"/>
              <a:ext cx="2063" cy="1919"/>
              <a:chOff x="2771" y="2093"/>
              <a:chExt cx="2063" cy="1919"/>
            </a:xfrm>
          </p:grpSpPr>
          <p:grpSp>
            <p:nvGrpSpPr>
              <p:cNvPr id="72748" name="Group 44"/>
              <p:cNvGrpSpPr>
                <a:grpSpLocks/>
              </p:cNvGrpSpPr>
              <p:nvPr/>
            </p:nvGrpSpPr>
            <p:grpSpPr bwMode="auto">
              <a:xfrm>
                <a:off x="2771" y="2093"/>
                <a:ext cx="2053" cy="1919"/>
                <a:chOff x="2396" y="-181"/>
                <a:chExt cx="2053" cy="1919"/>
              </a:xfrm>
            </p:grpSpPr>
            <p:sp>
              <p:nvSpPr>
                <p:cNvPr id="72749" name="AutoShape 45"/>
                <p:cNvSpPr>
                  <a:spLocks noChangeArrowheads="1"/>
                </p:cNvSpPr>
                <p:nvPr/>
              </p:nvSpPr>
              <p:spPr bwMode="auto">
                <a:xfrm>
                  <a:off x="2396" y="-148"/>
                  <a:ext cx="2053" cy="188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80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72750" name="Freeform 46"/>
                <p:cNvSpPr>
                  <a:spLocks/>
                </p:cNvSpPr>
                <p:nvPr/>
              </p:nvSpPr>
              <p:spPr bwMode="auto">
                <a:xfrm>
                  <a:off x="2428" y="-181"/>
                  <a:ext cx="2012" cy="615"/>
                </a:xfrm>
                <a:custGeom>
                  <a:avLst/>
                  <a:gdLst>
                    <a:gd name="T0" fmla="*/ 3 w 1471"/>
                    <a:gd name="T1" fmla="*/ 279 h 819"/>
                    <a:gd name="T2" fmla="*/ 245 w 1471"/>
                    <a:gd name="T3" fmla="*/ 7 h 819"/>
                    <a:gd name="T4" fmla="*/ 1211 w 1471"/>
                    <a:gd name="T5" fmla="*/ 9 h 819"/>
                    <a:gd name="T6" fmla="*/ 1431 w 1471"/>
                    <a:gd name="T7" fmla="*/ 387 h 819"/>
                    <a:gd name="T8" fmla="*/ 792 w 1471"/>
                    <a:gd name="T9" fmla="*/ 792 h 819"/>
                    <a:gd name="T10" fmla="*/ 8 w 1471"/>
                    <a:gd name="T11" fmla="*/ 594 h 819"/>
                    <a:gd name="T12" fmla="*/ 3 w 1471"/>
                    <a:gd name="T13" fmla="*/ 279 h 8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71" h="819">
                      <a:moveTo>
                        <a:pt x="3" y="279"/>
                      </a:moveTo>
                      <a:cubicBezTo>
                        <a:pt x="0" y="97"/>
                        <a:pt x="107" y="7"/>
                        <a:pt x="245" y="7"/>
                      </a:cubicBezTo>
                      <a:cubicBezTo>
                        <a:pt x="394" y="5"/>
                        <a:pt x="1054" y="0"/>
                        <a:pt x="1211" y="9"/>
                      </a:cubicBezTo>
                      <a:cubicBezTo>
                        <a:pt x="1368" y="19"/>
                        <a:pt x="1471" y="133"/>
                        <a:pt x="1431" y="387"/>
                      </a:cubicBezTo>
                      <a:cubicBezTo>
                        <a:pt x="1390" y="641"/>
                        <a:pt x="1138" y="766"/>
                        <a:pt x="792" y="792"/>
                      </a:cubicBezTo>
                      <a:cubicBezTo>
                        <a:pt x="446" y="819"/>
                        <a:pt x="5" y="811"/>
                        <a:pt x="8" y="594"/>
                      </a:cubicBezTo>
                      <a:cubicBezTo>
                        <a:pt x="11" y="377"/>
                        <a:pt x="3" y="453"/>
                        <a:pt x="3" y="27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1765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dirty="0">
                      <a:solidFill>
                        <a:srgbClr val="FFFF00"/>
                      </a:solidFill>
                      <a:latin typeface="Arial" charset="0"/>
                    </a:rPr>
                    <a:t>Интернет ресурсы</a:t>
                  </a:r>
                </a:p>
              </p:txBody>
            </p:sp>
          </p:grpSp>
          <p:sp>
            <p:nvSpPr>
              <p:cNvPr id="72771" name="Rectangle 67"/>
              <p:cNvSpPr>
                <a:spLocks noChangeArrowheads="1"/>
              </p:cNvSpPr>
              <p:nvPr/>
            </p:nvSpPr>
            <p:spPr bwMode="auto">
              <a:xfrm>
                <a:off x="2781" y="2611"/>
                <a:ext cx="2053" cy="1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bg2">
                            <a:gamma/>
                            <a:tint val="26667"/>
                            <a:invGamma/>
                          </a:schemeClr>
                        </a:gs>
                        <a:gs pos="100000">
                          <a:schemeClr val="bg2">
                            <a:alpha val="14999"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vl="0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b="1" baseline="-25000" dirty="0">
                    <a:solidFill>
                      <a:srgbClr val="FFFFFF"/>
                    </a:solidFill>
                    <a:latin typeface="Arial" charset="0"/>
                    <a:ea typeface="굴림" charset="-127"/>
                  </a:rPr>
                  <a:t>-Спец. газеты, журналы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ko-KR" sz="2400" b="1" baseline="-25000" dirty="0">
                    <a:solidFill>
                      <a:srgbClr val="FFFFFF"/>
                    </a:solidFill>
                    <a:latin typeface="Arial" charset="0"/>
                    <a:ea typeface="굴림" charset="-127"/>
                  </a:rPr>
                  <a:t>-Сайт школы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b="1" baseline="-25000" dirty="0">
                    <a:solidFill>
                      <a:srgbClr val="FFFFFF"/>
                    </a:solidFill>
                    <a:latin typeface="Arial" charset="0"/>
                    <a:ea typeface="굴림" charset="-127"/>
                  </a:rPr>
                  <a:t>-Сайт по обучению и развитию детей с ОВЗ</a:t>
                </a:r>
                <a:r>
                  <a:rPr lang="ru-RU" altLang="ru-RU" sz="2400" b="1" dirty="0">
                    <a:solidFill>
                      <a:srgbClr val="FFFFFF"/>
                    </a:solidFill>
                    <a:latin typeface="Arial" charset="0"/>
                    <a:ea typeface="굴림" charset="-127"/>
                  </a:rPr>
                  <a:t> </a:t>
                </a:r>
                <a:endParaRPr lang="ru-RU" altLang="ru-RU" b="1" dirty="0">
                  <a:solidFill>
                    <a:srgbClr val="FFFFFF"/>
                  </a:solidFill>
                  <a:latin typeface="Arial" charset="0"/>
                  <a:ea typeface="굴림" charset="-127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b="1" baseline="-25000" dirty="0">
                    <a:solidFill>
                      <a:srgbClr val="FFFFFF"/>
                    </a:solidFill>
                    <a:latin typeface="Arial" charset="0"/>
                    <a:ea typeface="굴림" charset="-127"/>
                  </a:rPr>
                  <a:t>-Форумы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b="1" baseline="-25000" dirty="0">
                    <a:solidFill>
                      <a:srgbClr val="FFFFFF"/>
                    </a:solidFill>
                    <a:latin typeface="Arial" charset="0"/>
                    <a:ea typeface="굴림" charset="-127"/>
                  </a:rPr>
                  <a:t>-Фильмы-биографии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b="1" baseline="-25000" dirty="0">
                  <a:solidFill>
                    <a:srgbClr val="FFFFFF"/>
                  </a:solidFill>
                  <a:latin typeface="Arial" charset="0"/>
                  <a:ea typeface="굴림" charset="-127"/>
                </a:endParaRPr>
              </a:p>
            </p:txBody>
          </p:sp>
        </p:grpSp>
        <p:grpSp>
          <p:nvGrpSpPr>
            <p:cNvPr id="72780" name="Group 76"/>
            <p:cNvGrpSpPr>
              <a:grpSpLocks/>
            </p:cNvGrpSpPr>
            <p:nvPr/>
          </p:nvGrpSpPr>
          <p:grpSpPr bwMode="auto">
            <a:xfrm>
              <a:off x="-386" y="2429"/>
              <a:ext cx="2040" cy="1726"/>
              <a:chOff x="667" y="2813"/>
              <a:chExt cx="2040" cy="1726"/>
            </a:xfrm>
          </p:grpSpPr>
          <p:sp>
            <p:nvSpPr>
              <p:cNvPr id="72744" name="AutoShape 40"/>
              <p:cNvSpPr>
                <a:spLocks noChangeArrowheads="1"/>
              </p:cNvSpPr>
              <p:nvPr/>
            </p:nvSpPr>
            <p:spPr bwMode="auto">
              <a:xfrm>
                <a:off x="667" y="2842"/>
                <a:ext cx="2020" cy="1697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 dirty="0">
                  <a:solidFill>
                    <a:srgbClr val="FFFFFF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 dirty="0">
                  <a:solidFill>
                    <a:srgbClr val="FFFFFF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 dirty="0">
                  <a:solidFill>
                    <a:srgbClr val="FFFFFF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1600" dirty="0">
                  <a:solidFill>
                    <a:srgbClr val="FFFFFF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dirty="0">
                    <a:solidFill>
                      <a:srgbClr val="FFFFFF"/>
                    </a:solidFill>
                    <a:latin typeface="Arial" charset="0"/>
                  </a:rPr>
                  <a:t>Круглые столы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dirty="0">
                    <a:solidFill>
                      <a:srgbClr val="FFFFFF"/>
                    </a:solidFill>
                    <a:latin typeface="Arial" charset="0"/>
                  </a:rPr>
                  <a:t>Форумы на базе школы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dirty="0">
                    <a:solidFill>
                      <a:srgbClr val="FFFFFF"/>
                    </a:solidFill>
                    <a:latin typeface="Arial" charset="0"/>
                  </a:rPr>
                  <a:t>Родительские мастерские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dirty="0">
                    <a:solidFill>
                      <a:srgbClr val="FFFFFF"/>
                    </a:solidFill>
                    <a:latin typeface="Arial" charset="0"/>
                  </a:rPr>
                  <a:t>Родительский клуб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dirty="0">
                    <a:solidFill>
                      <a:srgbClr val="FFFFFF"/>
                    </a:solidFill>
                    <a:latin typeface="Arial" charset="0"/>
                  </a:rPr>
                  <a:t>Практикумы</a:t>
                </a:r>
              </a:p>
            </p:txBody>
          </p:sp>
          <p:sp>
            <p:nvSpPr>
              <p:cNvPr id="72745" name="Freeform 41"/>
              <p:cNvSpPr>
                <a:spLocks/>
              </p:cNvSpPr>
              <p:nvPr/>
            </p:nvSpPr>
            <p:spPr bwMode="auto">
              <a:xfrm>
                <a:off x="667" y="2813"/>
                <a:ext cx="2040" cy="799"/>
              </a:xfrm>
              <a:custGeom>
                <a:avLst/>
                <a:gdLst>
                  <a:gd name="T0" fmla="*/ 3 w 1471"/>
                  <a:gd name="T1" fmla="*/ 279 h 819"/>
                  <a:gd name="T2" fmla="*/ 245 w 1471"/>
                  <a:gd name="T3" fmla="*/ 7 h 819"/>
                  <a:gd name="T4" fmla="*/ 1211 w 1471"/>
                  <a:gd name="T5" fmla="*/ 9 h 819"/>
                  <a:gd name="T6" fmla="*/ 1431 w 1471"/>
                  <a:gd name="T7" fmla="*/ 387 h 819"/>
                  <a:gd name="T8" fmla="*/ 792 w 1471"/>
                  <a:gd name="T9" fmla="*/ 792 h 819"/>
                  <a:gd name="T10" fmla="*/ 8 w 1471"/>
                  <a:gd name="T11" fmla="*/ 594 h 819"/>
                  <a:gd name="T12" fmla="*/ 3 w 1471"/>
                  <a:gd name="T13" fmla="*/ 279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1" h="819">
                    <a:moveTo>
                      <a:pt x="3" y="279"/>
                    </a:moveTo>
                    <a:cubicBezTo>
                      <a:pt x="0" y="97"/>
                      <a:pt x="107" y="7"/>
                      <a:pt x="245" y="7"/>
                    </a:cubicBezTo>
                    <a:cubicBezTo>
                      <a:pt x="394" y="5"/>
                      <a:pt x="1054" y="0"/>
                      <a:pt x="1211" y="9"/>
                    </a:cubicBezTo>
                    <a:cubicBezTo>
                      <a:pt x="1368" y="19"/>
                      <a:pt x="1471" y="133"/>
                      <a:pt x="1431" y="387"/>
                    </a:cubicBezTo>
                    <a:cubicBezTo>
                      <a:pt x="1390" y="641"/>
                      <a:pt x="1138" y="766"/>
                      <a:pt x="792" y="792"/>
                    </a:cubicBezTo>
                    <a:cubicBezTo>
                      <a:pt x="446" y="819"/>
                      <a:pt x="5" y="811"/>
                      <a:pt x="8" y="594"/>
                    </a:cubicBezTo>
                    <a:cubicBezTo>
                      <a:pt x="11" y="377"/>
                      <a:pt x="3" y="453"/>
                      <a:pt x="3" y="27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2">
                      <a:gamma/>
                      <a:tint val="31765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rgbClr val="FFFF00"/>
                    </a:solidFill>
                    <a:latin typeface="Arial" charset="0"/>
                  </a:rPr>
                  <a:t>Обмен опытом</a:t>
                </a:r>
              </a:p>
            </p:txBody>
          </p:sp>
        </p:grpSp>
        <p:sp>
          <p:nvSpPr>
            <p:cNvPr id="72781" name="Line 77"/>
            <p:cNvSpPr>
              <a:spLocks noChangeShapeType="1"/>
            </p:cNvSpPr>
            <p:nvPr/>
          </p:nvSpPr>
          <p:spPr bwMode="auto">
            <a:xfrm flipH="1">
              <a:off x="1525" y="864"/>
              <a:ext cx="1163" cy="1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2782" name="Line 78"/>
            <p:cNvSpPr>
              <a:spLocks noChangeShapeType="1"/>
            </p:cNvSpPr>
            <p:nvPr/>
          </p:nvSpPr>
          <p:spPr bwMode="auto">
            <a:xfrm flipH="1">
              <a:off x="2880" y="91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2785" name="AutoShape 81"/>
            <p:cNvSpPr>
              <a:spLocks noChangeArrowheads="1"/>
            </p:cNvSpPr>
            <p:nvPr/>
          </p:nvSpPr>
          <p:spPr bwMode="auto">
            <a:xfrm flipH="1">
              <a:off x="1656" y="46"/>
              <a:ext cx="1848" cy="800"/>
            </a:xfrm>
            <a:prstGeom prst="wedgeEllipseCallout">
              <a:avLst>
                <a:gd name="adj1" fmla="val -79264"/>
                <a:gd name="adj2" fmla="val 5500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ko-KR" b="1" dirty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Информация</a:t>
              </a:r>
              <a:endParaRPr lang="en-US" altLang="ru-RU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38" name="Line 77"/>
            <p:cNvSpPr>
              <a:spLocks noChangeShapeType="1"/>
            </p:cNvSpPr>
            <p:nvPr/>
          </p:nvSpPr>
          <p:spPr bwMode="auto">
            <a:xfrm flipH="1">
              <a:off x="1525" y="798"/>
              <a:ext cx="724" cy="5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36" name="Picture 12" descr="http://icon-icons.com/icons2/52/PNG/256/wheelchair_medical_10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42" y="5767909"/>
            <a:ext cx="219344" cy="2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0" y="215359"/>
            <a:ext cx="914400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ru-RU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+mn-cs"/>
              </a:rPr>
              <a:t>Информированность родителей</a:t>
            </a:r>
            <a:endParaRPr kumimoji="0" lang="en-US" altLang="ko-KR" sz="32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itchFamily="34" charset="0"/>
              <a:ea typeface="굴림" charset="-127"/>
              <a:cs typeface="+mn-cs"/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>
            <a:off x="7776152" y="4265725"/>
            <a:ext cx="1277940" cy="767671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AutoShape 49"/>
          <p:cNvSpPr>
            <a:spLocks noChangeArrowheads="1"/>
          </p:cNvSpPr>
          <p:nvPr/>
        </p:nvSpPr>
        <p:spPr bwMode="auto">
          <a:xfrm>
            <a:off x="827584" y="1548745"/>
            <a:ext cx="3228531" cy="273048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80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3" name="Rectangle 63"/>
          <p:cNvSpPr>
            <a:spLocks noChangeArrowheads="1"/>
          </p:cNvSpPr>
          <p:nvPr/>
        </p:nvSpPr>
        <p:spPr bwMode="auto">
          <a:xfrm>
            <a:off x="827584" y="2550583"/>
            <a:ext cx="3228531" cy="156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bg2">
                        <a:gamma/>
                        <a:tint val="26667"/>
                        <a:invGamma/>
                      </a:schemeClr>
                    </a:gs>
                    <a:gs pos="100000">
                      <a:schemeClr val="bg2">
                        <a:alpha val="14999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baseline="-25000" dirty="0">
                <a:solidFill>
                  <a:srgbClr val="FFFFFF"/>
                </a:solidFill>
                <a:latin typeface="Arial" charset="0"/>
                <a:ea typeface="굴림" charset="-127"/>
              </a:rPr>
              <a:t>Стенды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2400" b="1" baseline="-25000" dirty="0">
                <a:solidFill>
                  <a:srgbClr val="FFFFFF"/>
                </a:solidFill>
                <a:latin typeface="Arial" charset="0"/>
                <a:ea typeface="굴림" charset="-127"/>
              </a:rPr>
              <a:t>Памятки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baseline="-25000" dirty="0">
                <a:solidFill>
                  <a:srgbClr val="FFFFFF"/>
                </a:solidFill>
                <a:latin typeface="Arial" charset="0"/>
                <a:ea typeface="굴림" charset="-127"/>
              </a:rPr>
              <a:t>Статьи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chemeClr val="bg1"/>
                </a:solidFill>
                <a:latin typeface="Arial" charset="0"/>
              </a:rPr>
              <a:t>Родительские собрания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baseline="-25000" dirty="0">
                <a:solidFill>
                  <a:srgbClr val="FFFFFF"/>
                </a:solidFill>
                <a:latin typeface="Arial" charset="0"/>
                <a:ea typeface="굴림" charset="-127"/>
              </a:rPr>
              <a:t>Дни открытых дверей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baseline="-25000" dirty="0">
                <a:solidFill>
                  <a:srgbClr val="FFFFFF"/>
                </a:solidFill>
                <a:latin typeface="Arial" charset="0"/>
                <a:ea typeface="굴림" charset="-127"/>
              </a:rPr>
              <a:t>Информация об учреждениях</a:t>
            </a:r>
            <a:endParaRPr lang="en-US" altLang="ru-RU" sz="2400" b="1" baseline="-2500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4" name="Freeform 50"/>
          <p:cNvSpPr>
            <a:spLocks/>
          </p:cNvSpPr>
          <p:nvPr/>
        </p:nvSpPr>
        <p:spPr bwMode="auto">
          <a:xfrm>
            <a:off x="806817" y="1513118"/>
            <a:ext cx="3249298" cy="1124164"/>
          </a:xfrm>
          <a:custGeom>
            <a:avLst/>
            <a:gdLst>
              <a:gd name="T0" fmla="*/ 3 w 1471"/>
              <a:gd name="T1" fmla="*/ 279 h 819"/>
              <a:gd name="T2" fmla="*/ 245 w 1471"/>
              <a:gd name="T3" fmla="*/ 7 h 819"/>
              <a:gd name="T4" fmla="*/ 1211 w 1471"/>
              <a:gd name="T5" fmla="*/ 9 h 819"/>
              <a:gd name="T6" fmla="*/ 1431 w 1471"/>
              <a:gd name="T7" fmla="*/ 387 h 819"/>
              <a:gd name="T8" fmla="*/ 792 w 1471"/>
              <a:gd name="T9" fmla="*/ 792 h 819"/>
              <a:gd name="T10" fmla="*/ 8 w 1471"/>
              <a:gd name="T11" fmla="*/ 594 h 819"/>
              <a:gd name="T12" fmla="*/ 3 w 1471"/>
              <a:gd name="T13" fmla="*/ 279 h 8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71" h="819">
                <a:moveTo>
                  <a:pt x="3" y="279"/>
                </a:moveTo>
                <a:cubicBezTo>
                  <a:pt x="0" y="97"/>
                  <a:pt x="107" y="7"/>
                  <a:pt x="245" y="7"/>
                </a:cubicBezTo>
                <a:cubicBezTo>
                  <a:pt x="394" y="5"/>
                  <a:pt x="1054" y="0"/>
                  <a:pt x="1211" y="9"/>
                </a:cubicBezTo>
                <a:cubicBezTo>
                  <a:pt x="1368" y="19"/>
                  <a:pt x="1471" y="133"/>
                  <a:pt x="1431" y="387"/>
                </a:cubicBezTo>
                <a:cubicBezTo>
                  <a:pt x="1390" y="641"/>
                  <a:pt x="1138" y="766"/>
                  <a:pt x="792" y="792"/>
                </a:cubicBezTo>
                <a:cubicBezTo>
                  <a:pt x="446" y="819"/>
                  <a:pt x="5" y="811"/>
                  <a:pt x="8" y="594"/>
                </a:cubicBezTo>
                <a:cubicBezTo>
                  <a:pt x="11" y="377"/>
                  <a:pt x="3" y="453"/>
                  <a:pt x="3" y="279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3176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00"/>
                </a:solidFill>
                <a:latin typeface="Arial" charset="0"/>
              </a:rPr>
              <a:t>Просветительская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FFFF00"/>
                </a:solidFill>
                <a:latin typeface="Arial" charset="0"/>
              </a:rPr>
              <a:t>работа</a:t>
            </a:r>
          </a:p>
        </p:txBody>
      </p:sp>
    </p:spTree>
    <p:extLst>
      <p:ext uri="{BB962C8B-B14F-4D97-AF65-F5344CB8AC3E}">
        <p14:creationId xmlns:p14="http://schemas.microsoft.com/office/powerpoint/2010/main" val="101763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87" name="Group 83"/>
          <p:cNvGrpSpPr>
            <a:grpSpLocks/>
          </p:cNvGrpSpPr>
          <p:nvPr/>
        </p:nvGrpSpPr>
        <p:grpSpPr bwMode="auto">
          <a:xfrm>
            <a:off x="648983" y="1209133"/>
            <a:ext cx="7585388" cy="5462996"/>
            <a:chOff x="-679" y="46"/>
            <a:chExt cx="5479" cy="3946"/>
          </a:xfrm>
        </p:grpSpPr>
        <p:grpSp>
          <p:nvGrpSpPr>
            <p:cNvPr id="72742" name="Group 38"/>
            <p:cNvGrpSpPr>
              <a:grpSpLocks/>
            </p:cNvGrpSpPr>
            <p:nvPr/>
          </p:nvGrpSpPr>
          <p:grpSpPr bwMode="auto">
            <a:xfrm>
              <a:off x="3672" y="164"/>
              <a:ext cx="1128" cy="1900"/>
              <a:chOff x="4368" y="231"/>
              <a:chExt cx="1128" cy="1900"/>
            </a:xfrm>
          </p:grpSpPr>
          <p:sp>
            <p:nvSpPr>
              <p:cNvPr id="72706" name="AutoShape 2"/>
              <p:cNvSpPr>
                <a:spLocks noChangeAspect="1" noChangeArrowheads="1" noTextEdit="1"/>
              </p:cNvSpPr>
              <p:nvPr/>
            </p:nvSpPr>
            <p:spPr bwMode="auto">
              <a:xfrm>
                <a:off x="4368" y="300"/>
                <a:ext cx="1128" cy="1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07" name="Freeform 3"/>
              <p:cNvSpPr>
                <a:spLocks/>
              </p:cNvSpPr>
              <p:nvPr/>
            </p:nvSpPr>
            <p:spPr bwMode="auto">
              <a:xfrm>
                <a:off x="4455" y="963"/>
                <a:ext cx="1036" cy="1168"/>
              </a:xfrm>
              <a:custGeom>
                <a:avLst/>
                <a:gdLst>
                  <a:gd name="T0" fmla="*/ 167 w 212"/>
                  <a:gd name="T1" fmla="*/ 239 h 239"/>
                  <a:gd name="T2" fmla="*/ 212 w 212"/>
                  <a:gd name="T3" fmla="*/ 219 h 239"/>
                  <a:gd name="T4" fmla="*/ 209 w 212"/>
                  <a:gd name="T5" fmla="*/ 138 h 239"/>
                  <a:gd name="T6" fmla="*/ 88 w 212"/>
                  <a:gd name="T7" fmla="*/ 11 h 239"/>
                  <a:gd name="T8" fmla="*/ 3 w 212"/>
                  <a:gd name="T9" fmla="*/ 60 h 239"/>
                  <a:gd name="T10" fmla="*/ 157 w 212"/>
                  <a:gd name="T11" fmla="*/ 129 h 239"/>
                  <a:gd name="T12" fmla="*/ 167 w 212"/>
                  <a:gd name="T13" fmla="*/ 239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2" h="239">
                    <a:moveTo>
                      <a:pt x="167" y="239"/>
                    </a:moveTo>
                    <a:cubicBezTo>
                      <a:pt x="212" y="219"/>
                      <a:pt x="212" y="219"/>
                      <a:pt x="212" y="219"/>
                    </a:cubicBezTo>
                    <a:cubicBezTo>
                      <a:pt x="212" y="219"/>
                      <a:pt x="211" y="159"/>
                      <a:pt x="209" y="138"/>
                    </a:cubicBezTo>
                    <a:cubicBezTo>
                      <a:pt x="207" y="118"/>
                      <a:pt x="192" y="0"/>
                      <a:pt x="88" y="11"/>
                    </a:cubicBezTo>
                    <a:cubicBezTo>
                      <a:pt x="0" y="20"/>
                      <a:pt x="3" y="60"/>
                      <a:pt x="3" y="60"/>
                    </a:cubicBezTo>
                    <a:cubicBezTo>
                      <a:pt x="157" y="129"/>
                      <a:pt x="157" y="129"/>
                      <a:pt x="157" y="129"/>
                    </a:cubicBezTo>
                    <a:lnTo>
                      <a:pt x="167" y="239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08" name="Freeform 4"/>
              <p:cNvSpPr>
                <a:spLocks/>
              </p:cNvSpPr>
              <p:nvPr/>
            </p:nvSpPr>
            <p:spPr bwMode="auto">
              <a:xfrm>
                <a:off x="4719" y="269"/>
                <a:ext cx="571" cy="731"/>
              </a:xfrm>
              <a:custGeom>
                <a:avLst/>
                <a:gdLst>
                  <a:gd name="T0" fmla="*/ 55 w 117"/>
                  <a:gd name="T1" fmla="*/ 0 h 150"/>
                  <a:gd name="T2" fmla="*/ 113 w 117"/>
                  <a:gd name="T3" fmla="*/ 68 h 150"/>
                  <a:gd name="T4" fmla="*/ 66 w 117"/>
                  <a:gd name="T5" fmla="*/ 147 h 150"/>
                  <a:gd name="T6" fmla="*/ 4 w 117"/>
                  <a:gd name="T7" fmla="*/ 76 h 150"/>
                  <a:gd name="T8" fmla="*/ 51 w 117"/>
                  <a:gd name="T9" fmla="*/ 1 h 150"/>
                  <a:gd name="T10" fmla="*/ 55 w 117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150">
                    <a:moveTo>
                      <a:pt x="55" y="0"/>
                    </a:moveTo>
                    <a:cubicBezTo>
                      <a:pt x="84" y="0"/>
                      <a:pt x="109" y="30"/>
                      <a:pt x="113" y="68"/>
                    </a:cubicBezTo>
                    <a:cubicBezTo>
                      <a:pt x="117" y="109"/>
                      <a:pt x="96" y="144"/>
                      <a:pt x="66" y="147"/>
                    </a:cubicBezTo>
                    <a:cubicBezTo>
                      <a:pt x="36" y="150"/>
                      <a:pt x="8" y="116"/>
                      <a:pt x="4" y="76"/>
                    </a:cubicBezTo>
                    <a:cubicBezTo>
                      <a:pt x="0" y="35"/>
                      <a:pt x="21" y="4"/>
                      <a:pt x="51" y="1"/>
                    </a:cubicBezTo>
                    <a:cubicBezTo>
                      <a:pt x="53" y="1"/>
                      <a:pt x="54" y="1"/>
                      <a:pt x="55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09" name="Freeform 5"/>
              <p:cNvSpPr>
                <a:spLocks/>
              </p:cNvSpPr>
              <p:nvPr/>
            </p:nvSpPr>
            <p:spPr bwMode="auto">
              <a:xfrm>
                <a:off x="4793" y="273"/>
                <a:ext cx="405" cy="723"/>
              </a:xfrm>
              <a:custGeom>
                <a:avLst/>
                <a:gdLst>
                  <a:gd name="T0" fmla="*/ 0 w 297"/>
                  <a:gd name="T1" fmla="*/ 7 h 531"/>
                  <a:gd name="T2" fmla="*/ 129 w 297"/>
                  <a:gd name="T3" fmla="*/ 0 h 531"/>
                  <a:gd name="T4" fmla="*/ 297 w 297"/>
                  <a:gd name="T5" fmla="*/ 373 h 531"/>
                  <a:gd name="T6" fmla="*/ 190 w 297"/>
                  <a:gd name="T7" fmla="*/ 523 h 531"/>
                  <a:gd name="T8" fmla="*/ 68 w 297"/>
                  <a:gd name="T9" fmla="*/ 531 h 531"/>
                  <a:gd name="T10" fmla="*/ 0 w 297"/>
                  <a:gd name="T11" fmla="*/ 7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7" h="531">
                    <a:moveTo>
                      <a:pt x="0" y="7"/>
                    </a:moveTo>
                    <a:lnTo>
                      <a:pt x="129" y="0"/>
                    </a:lnTo>
                    <a:lnTo>
                      <a:pt x="297" y="373"/>
                    </a:lnTo>
                    <a:lnTo>
                      <a:pt x="190" y="523"/>
                    </a:lnTo>
                    <a:lnTo>
                      <a:pt x="68" y="531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10" name="Freeform 6"/>
              <p:cNvSpPr>
                <a:spLocks/>
              </p:cNvSpPr>
              <p:nvPr/>
            </p:nvSpPr>
            <p:spPr bwMode="auto">
              <a:xfrm>
                <a:off x="4525" y="282"/>
                <a:ext cx="570" cy="733"/>
              </a:xfrm>
              <a:custGeom>
                <a:avLst/>
                <a:gdLst>
                  <a:gd name="T0" fmla="*/ 55 w 117"/>
                  <a:gd name="T1" fmla="*/ 0 h 150"/>
                  <a:gd name="T2" fmla="*/ 113 w 117"/>
                  <a:gd name="T3" fmla="*/ 68 h 150"/>
                  <a:gd name="T4" fmla="*/ 66 w 117"/>
                  <a:gd name="T5" fmla="*/ 147 h 150"/>
                  <a:gd name="T6" fmla="*/ 4 w 117"/>
                  <a:gd name="T7" fmla="*/ 79 h 150"/>
                  <a:gd name="T8" fmla="*/ 51 w 117"/>
                  <a:gd name="T9" fmla="*/ 0 h 150"/>
                  <a:gd name="T10" fmla="*/ 55 w 117"/>
                  <a:gd name="T11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7" h="150">
                    <a:moveTo>
                      <a:pt x="55" y="0"/>
                    </a:moveTo>
                    <a:cubicBezTo>
                      <a:pt x="84" y="0"/>
                      <a:pt x="109" y="29"/>
                      <a:pt x="113" y="68"/>
                    </a:cubicBezTo>
                    <a:cubicBezTo>
                      <a:pt x="117" y="109"/>
                      <a:pt x="96" y="144"/>
                      <a:pt x="66" y="147"/>
                    </a:cubicBezTo>
                    <a:cubicBezTo>
                      <a:pt x="36" y="150"/>
                      <a:pt x="8" y="120"/>
                      <a:pt x="4" y="79"/>
                    </a:cubicBezTo>
                    <a:cubicBezTo>
                      <a:pt x="0" y="39"/>
                      <a:pt x="21" y="3"/>
                      <a:pt x="51" y="0"/>
                    </a:cubicBezTo>
                    <a:cubicBezTo>
                      <a:pt x="52" y="0"/>
                      <a:pt x="53" y="0"/>
                      <a:pt x="55" y="0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11" name="Freeform 7"/>
              <p:cNvSpPr>
                <a:spLocks/>
              </p:cNvSpPr>
              <p:nvPr/>
            </p:nvSpPr>
            <p:spPr bwMode="auto">
              <a:xfrm>
                <a:off x="5031" y="1653"/>
                <a:ext cx="99" cy="370"/>
              </a:xfrm>
              <a:custGeom>
                <a:avLst/>
                <a:gdLst>
                  <a:gd name="T0" fmla="*/ 11 w 72"/>
                  <a:gd name="T1" fmla="*/ 272 h 272"/>
                  <a:gd name="T2" fmla="*/ 72 w 72"/>
                  <a:gd name="T3" fmla="*/ 240 h 272"/>
                  <a:gd name="T4" fmla="*/ 69 w 72"/>
                  <a:gd name="T5" fmla="*/ 3 h 272"/>
                  <a:gd name="T6" fmla="*/ 0 w 72"/>
                  <a:gd name="T7" fmla="*/ 0 h 272"/>
                  <a:gd name="T8" fmla="*/ 11 w 72"/>
                  <a:gd name="T9" fmla="*/ 27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272">
                    <a:moveTo>
                      <a:pt x="11" y="272"/>
                    </a:moveTo>
                    <a:lnTo>
                      <a:pt x="72" y="240"/>
                    </a:lnTo>
                    <a:lnTo>
                      <a:pt x="69" y="3"/>
                    </a:lnTo>
                    <a:lnTo>
                      <a:pt x="0" y="0"/>
                    </a:lnTo>
                    <a:lnTo>
                      <a:pt x="11" y="272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12" name="Freeform 8"/>
              <p:cNvSpPr>
                <a:spLocks/>
              </p:cNvSpPr>
              <p:nvPr/>
            </p:nvSpPr>
            <p:spPr bwMode="auto">
              <a:xfrm>
                <a:off x="4525" y="1443"/>
                <a:ext cx="96" cy="366"/>
              </a:xfrm>
              <a:custGeom>
                <a:avLst/>
                <a:gdLst>
                  <a:gd name="T0" fmla="*/ 10 w 71"/>
                  <a:gd name="T1" fmla="*/ 269 h 269"/>
                  <a:gd name="T2" fmla="*/ 71 w 71"/>
                  <a:gd name="T3" fmla="*/ 240 h 269"/>
                  <a:gd name="T4" fmla="*/ 68 w 71"/>
                  <a:gd name="T5" fmla="*/ 0 h 269"/>
                  <a:gd name="T6" fmla="*/ 0 w 71"/>
                  <a:gd name="T7" fmla="*/ 0 h 269"/>
                  <a:gd name="T8" fmla="*/ 10 w 71"/>
                  <a:gd name="T9" fmla="*/ 269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269">
                    <a:moveTo>
                      <a:pt x="10" y="269"/>
                    </a:moveTo>
                    <a:lnTo>
                      <a:pt x="71" y="240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10" y="269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13" name="Freeform 9"/>
              <p:cNvSpPr>
                <a:spLocks/>
              </p:cNvSpPr>
              <p:nvPr/>
            </p:nvSpPr>
            <p:spPr bwMode="auto">
              <a:xfrm>
                <a:off x="4372" y="1042"/>
                <a:ext cx="905" cy="1089"/>
              </a:xfrm>
              <a:custGeom>
                <a:avLst/>
                <a:gdLst>
                  <a:gd name="T0" fmla="*/ 145 w 185"/>
                  <a:gd name="T1" fmla="*/ 203 h 223"/>
                  <a:gd name="T2" fmla="*/ 184 w 185"/>
                  <a:gd name="T3" fmla="*/ 223 h 223"/>
                  <a:gd name="T4" fmla="*/ 185 w 185"/>
                  <a:gd name="T5" fmla="*/ 176 h 223"/>
                  <a:gd name="T6" fmla="*/ 85 w 185"/>
                  <a:gd name="T7" fmla="*/ 3 h 223"/>
                  <a:gd name="T8" fmla="*/ 1 w 185"/>
                  <a:gd name="T9" fmla="*/ 82 h 223"/>
                  <a:gd name="T10" fmla="*/ 0 w 185"/>
                  <a:gd name="T11" fmla="*/ 145 h 223"/>
                  <a:gd name="T12" fmla="*/ 35 w 185"/>
                  <a:gd name="T13" fmla="*/ 157 h 223"/>
                  <a:gd name="T14" fmla="*/ 35 w 185"/>
                  <a:gd name="T15" fmla="*/ 90 h 223"/>
                  <a:gd name="T16" fmla="*/ 41 w 185"/>
                  <a:gd name="T17" fmla="*/ 92 h 223"/>
                  <a:gd name="T18" fmla="*/ 41 w 185"/>
                  <a:gd name="T19" fmla="*/ 159 h 223"/>
                  <a:gd name="T20" fmla="*/ 138 w 185"/>
                  <a:gd name="T21" fmla="*/ 201 h 223"/>
                  <a:gd name="T22" fmla="*/ 138 w 185"/>
                  <a:gd name="T23" fmla="*/ 130 h 223"/>
                  <a:gd name="T24" fmla="*/ 145 w 185"/>
                  <a:gd name="T25" fmla="*/ 132 h 223"/>
                  <a:gd name="T26" fmla="*/ 145 w 185"/>
                  <a:gd name="T27" fmla="*/ 20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5" h="223">
                    <a:moveTo>
                      <a:pt x="145" y="203"/>
                    </a:moveTo>
                    <a:cubicBezTo>
                      <a:pt x="184" y="223"/>
                      <a:pt x="184" y="223"/>
                      <a:pt x="184" y="223"/>
                    </a:cubicBezTo>
                    <a:cubicBezTo>
                      <a:pt x="185" y="176"/>
                      <a:pt x="185" y="176"/>
                      <a:pt x="185" y="176"/>
                    </a:cubicBezTo>
                    <a:cubicBezTo>
                      <a:pt x="185" y="176"/>
                      <a:pt x="184" y="7"/>
                      <a:pt x="85" y="3"/>
                    </a:cubicBezTo>
                    <a:cubicBezTo>
                      <a:pt x="3" y="0"/>
                      <a:pt x="2" y="76"/>
                      <a:pt x="1" y="82"/>
                    </a:cubicBezTo>
                    <a:cubicBezTo>
                      <a:pt x="0" y="88"/>
                      <a:pt x="0" y="145"/>
                      <a:pt x="0" y="145"/>
                    </a:cubicBezTo>
                    <a:cubicBezTo>
                      <a:pt x="35" y="157"/>
                      <a:pt x="35" y="157"/>
                      <a:pt x="35" y="157"/>
                    </a:cubicBezTo>
                    <a:cubicBezTo>
                      <a:pt x="35" y="90"/>
                      <a:pt x="35" y="90"/>
                      <a:pt x="35" y="90"/>
                    </a:cubicBezTo>
                    <a:cubicBezTo>
                      <a:pt x="41" y="92"/>
                      <a:pt x="41" y="92"/>
                      <a:pt x="41" y="92"/>
                    </a:cubicBezTo>
                    <a:cubicBezTo>
                      <a:pt x="41" y="159"/>
                      <a:pt x="41" y="159"/>
                      <a:pt x="41" y="159"/>
                    </a:cubicBezTo>
                    <a:cubicBezTo>
                      <a:pt x="138" y="201"/>
                      <a:pt x="138" y="201"/>
                      <a:pt x="138" y="201"/>
                    </a:cubicBezTo>
                    <a:cubicBezTo>
                      <a:pt x="138" y="130"/>
                      <a:pt x="138" y="130"/>
                      <a:pt x="138" y="130"/>
                    </a:cubicBezTo>
                    <a:cubicBezTo>
                      <a:pt x="145" y="132"/>
                      <a:pt x="145" y="132"/>
                      <a:pt x="145" y="132"/>
                    </a:cubicBezTo>
                    <a:lnTo>
                      <a:pt x="145" y="20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40" name="Freeform 36"/>
              <p:cNvSpPr>
                <a:spLocks/>
              </p:cNvSpPr>
              <p:nvPr/>
            </p:nvSpPr>
            <p:spPr bwMode="auto">
              <a:xfrm>
                <a:off x="4398" y="1002"/>
                <a:ext cx="815" cy="624"/>
              </a:xfrm>
              <a:custGeom>
                <a:avLst/>
                <a:gdLst>
                  <a:gd name="T0" fmla="*/ 815 w 815"/>
                  <a:gd name="T1" fmla="*/ 521 h 624"/>
                  <a:gd name="T2" fmla="*/ 242 w 815"/>
                  <a:gd name="T3" fmla="*/ 77 h 624"/>
                  <a:gd name="T4" fmla="*/ 0 w 815"/>
                  <a:gd name="T5" fmla="*/ 354 h 624"/>
                  <a:gd name="T6" fmla="*/ 342 w 815"/>
                  <a:gd name="T7" fmla="*/ 519 h 624"/>
                  <a:gd name="T8" fmla="*/ 692 w 815"/>
                  <a:gd name="T9" fmla="*/ 536 h 624"/>
                  <a:gd name="T10" fmla="*/ 815 w 815"/>
                  <a:gd name="T11" fmla="*/ 521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5" h="624">
                    <a:moveTo>
                      <a:pt x="815" y="521"/>
                    </a:moveTo>
                    <a:cubicBezTo>
                      <a:pt x="732" y="210"/>
                      <a:pt x="557" y="0"/>
                      <a:pt x="242" y="77"/>
                    </a:cubicBezTo>
                    <a:cubicBezTo>
                      <a:pt x="39" y="138"/>
                      <a:pt x="17" y="298"/>
                      <a:pt x="0" y="354"/>
                    </a:cubicBezTo>
                    <a:cubicBezTo>
                      <a:pt x="17" y="428"/>
                      <a:pt x="290" y="414"/>
                      <a:pt x="342" y="519"/>
                    </a:cubicBezTo>
                    <a:cubicBezTo>
                      <a:pt x="394" y="624"/>
                      <a:pt x="613" y="536"/>
                      <a:pt x="692" y="536"/>
                    </a:cubicBezTo>
                    <a:cubicBezTo>
                      <a:pt x="771" y="536"/>
                      <a:pt x="790" y="524"/>
                      <a:pt x="815" y="52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18" name="Freeform 14"/>
              <p:cNvSpPr>
                <a:spLocks/>
              </p:cNvSpPr>
              <p:nvPr/>
            </p:nvSpPr>
            <p:spPr bwMode="auto">
              <a:xfrm>
                <a:off x="4505" y="231"/>
                <a:ext cx="583" cy="642"/>
              </a:xfrm>
              <a:custGeom>
                <a:avLst/>
                <a:gdLst>
                  <a:gd name="T0" fmla="*/ 556 w 583"/>
                  <a:gd name="T1" fmla="*/ 493 h 642"/>
                  <a:gd name="T2" fmla="*/ 211 w 583"/>
                  <a:gd name="T3" fmla="*/ 79 h 642"/>
                  <a:gd name="T4" fmla="*/ 101 w 583"/>
                  <a:gd name="T5" fmla="*/ 502 h 642"/>
                  <a:gd name="T6" fmla="*/ 556 w 583"/>
                  <a:gd name="T7" fmla="*/ 493 h 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3" h="642">
                    <a:moveTo>
                      <a:pt x="556" y="493"/>
                    </a:moveTo>
                    <a:cubicBezTo>
                      <a:pt x="583" y="202"/>
                      <a:pt x="376" y="0"/>
                      <a:pt x="211" y="79"/>
                    </a:cubicBezTo>
                    <a:cubicBezTo>
                      <a:pt x="72" y="134"/>
                      <a:pt x="0" y="383"/>
                      <a:pt x="101" y="502"/>
                    </a:cubicBezTo>
                    <a:cubicBezTo>
                      <a:pt x="220" y="642"/>
                      <a:pt x="324" y="489"/>
                      <a:pt x="556" y="4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32" name="Freeform 28"/>
              <p:cNvSpPr>
                <a:spLocks/>
              </p:cNvSpPr>
              <p:nvPr/>
            </p:nvSpPr>
            <p:spPr bwMode="auto">
              <a:xfrm rot="21405480">
                <a:off x="4765" y="1166"/>
                <a:ext cx="98" cy="288"/>
              </a:xfrm>
              <a:custGeom>
                <a:avLst/>
                <a:gdLst>
                  <a:gd name="T0" fmla="*/ 6 w 17"/>
                  <a:gd name="T1" fmla="*/ 0 h 51"/>
                  <a:gd name="T2" fmla="*/ 1 w 17"/>
                  <a:gd name="T3" fmla="*/ 15 h 51"/>
                  <a:gd name="T4" fmla="*/ 7 w 17"/>
                  <a:gd name="T5" fmla="*/ 51 h 51"/>
                  <a:gd name="T6" fmla="*/ 17 w 17"/>
                  <a:gd name="T7" fmla="*/ 16 h 51"/>
                  <a:gd name="T8" fmla="*/ 14 w 17"/>
                  <a:gd name="T9" fmla="*/ 1 h 51"/>
                  <a:gd name="T10" fmla="*/ 6 w 17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51">
                    <a:moveTo>
                      <a:pt x="6" y="0"/>
                    </a:moveTo>
                    <a:cubicBezTo>
                      <a:pt x="6" y="0"/>
                      <a:pt x="0" y="14"/>
                      <a:pt x="1" y="15"/>
                    </a:cubicBezTo>
                    <a:cubicBezTo>
                      <a:pt x="1" y="17"/>
                      <a:pt x="7" y="51"/>
                      <a:pt x="7" y="5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33" name="Oval 29"/>
              <p:cNvSpPr>
                <a:spLocks noChangeArrowheads="1"/>
              </p:cNvSpPr>
              <p:nvPr/>
            </p:nvSpPr>
            <p:spPr bwMode="auto">
              <a:xfrm rot="-194520">
                <a:off x="4783" y="1083"/>
                <a:ext cx="62" cy="67"/>
              </a:xfrm>
              <a:prstGeom prst="ellipse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36" name="Freeform 32"/>
              <p:cNvSpPr>
                <a:spLocks/>
              </p:cNvSpPr>
              <p:nvPr/>
            </p:nvSpPr>
            <p:spPr bwMode="auto">
              <a:xfrm rot="21405480">
                <a:off x="4768" y="1170"/>
                <a:ext cx="80" cy="270"/>
              </a:xfrm>
              <a:custGeom>
                <a:avLst/>
                <a:gdLst>
                  <a:gd name="T0" fmla="*/ 6 w 17"/>
                  <a:gd name="T1" fmla="*/ 0 h 51"/>
                  <a:gd name="T2" fmla="*/ 1 w 17"/>
                  <a:gd name="T3" fmla="*/ 15 h 51"/>
                  <a:gd name="T4" fmla="*/ 7 w 17"/>
                  <a:gd name="T5" fmla="*/ 51 h 51"/>
                  <a:gd name="T6" fmla="*/ 17 w 17"/>
                  <a:gd name="T7" fmla="*/ 16 h 51"/>
                  <a:gd name="T8" fmla="*/ 14 w 17"/>
                  <a:gd name="T9" fmla="*/ 1 h 51"/>
                  <a:gd name="T10" fmla="*/ 6 w 17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51">
                    <a:moveTo>
                      <a:pt x="6" y="0"/>
                    </a:moveTo>
                    <a:cubicBezTo>
                      <a:pt x="6" y="0"/>
                      <a:pt x="0" y="14"/>
                      <a:pt x="1" y="15"/>
                    </a:cubicBezTo>
                    <a:cubicBezTo>
                      <a:pt x="1" y="17"/>
                      <a:pt x="7" y="51"/>
                      <a:pt x="7" y="51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4" y="1"/>
                      <a:pt x="14" y="1"/>
                      <a:pt x="14" y="1"/>
                    </a:cubicBezTo>
                    <a:lnTo>
                      <a:pt x="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>
                      <a:gamma/>
                      <a:tint val="3176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38" name="Oval 34"/>
              <p:cNvSpPr>
                <a:spLocks noChangeArrowheads="1"/>
              </p:cNvSpPr>
              <p:nvPr/>
            </p:nvSpPr>
            <p:spPr bwMode="auto">
              <a:xfrm rot="21405480" flipH="1">
                <a:off x="4786" y="1086"/>
                <a:ext cx="48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31765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2786" name="Group 82"/>
            <p:cNvGrpSpPr>
              <a:grpSpLocks/>
            </p:cNvGrpSpPr>
            <p:nvPr/>
          </p:nvGrpSpPr>
          <p:grpSpPr bwMode="auto">
            <a:xfrm>
              <a:off x="1822" y="1956"/>
              <a:ext cx="2278" cy="2036"/>
              <a:chOff x="2869" y="1926"/>
              <a:chExt cx="2278" cy="2036"/>
            </a:xfrm>
          </p:grpSpPr>
          <p:grpSp>
            <p:nvGrpSpPr>
              <p:cNvPr id="72748" name="Group 44"/>
              <p:cNvGrpSpPr>
                <a:grpSpLocks/>
              </p:cNvGrpSpPr>
              <p:nvPr/>
            </p:nvGrpSpPr>
            <p:grpSpPr bwMode="auto">
              <a:xfrm>
                <a:off x="2869" y="1926"/>
                <a:ext cx="2278" cy="2036"/>
                <a:chOff x="2494" y="-348"/>
                <a:chExt cx="2278" cy="2036"/>
              </a:xfrm>
            </p:grpSpPr>
            <p:sp>
              <p:nvSpPr>
                <p:cNvPr id="72749" name="AutoShape 45"/>
                <p:cNvSpPr>
                  <a:spLocks noChangeArrowheads="1"/>
                </p:cNvSpPr>
                <p:nvPr/>
              </p:nvSpPr>
              <p:spPr bwMode="auto">
                <a:xfrm>
                  <a:off x="2494" y="-348"/>
                  <a:ext cx="2239" cy="203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80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72750" name="Freeform 46"/>
                <p:cNvSpPr>
                  <a:spLocks/>
                </p:cNvSpPr>
                <p:nvPr/>
              </p:nvSpPr>
              <p:spPr bwMode="auto">
                <a:xfrm>
                  <a:off x="2494" y="-348"/>
                  <a:ext cx="2278" cy="972"/>
                </a:xfrm>
                <a:custGeom>
                  <a:avLst/>
                  <a:gdLst>
                    <a:gd name="T0" fmla="*/ 3 w 1471"/>
                    <a:gd name="T1" fmla="*/ 279 h 819"/>
                    <a:gd name="T2" fmla="*/ 245 w 1471"/>
                    <a:gd name="T3" fmla="*/ 7 h 819"/>
                    <a:gd name="T4" fmla="*/ 1211 w 1471"/>
                    <a:gd name="T5" fmla="*/ 9 h 819"/>
                    <a:gd name="T6" fmla="*/ 1431 w 1471"/>
                    <a:gd name="T7" fmla="*/ 387 h 819"/>
                    <a:gd name="T8" fmla="*/ 792 w 1471"/>
                    <a:gd name="T9" fmla="*/ 792 h 819"/>
                    <a:gd name="T10" fmla="*/ 8 w 1471"/>
                    <a:gd name="T11" fmla="*/ 594 h 819"/>
                    <a:gd name="T12" fmla="*/ 3 w 1471"/>
                    <a:gd name="T13" fmla="*/ 279 h 8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471" h="819">
                      <a:moveTo>
                        <a:pt x="3" y="279"/>
                      </a:moveTo>
                      <a:cubicBezTo>
                        <a:pt x="0" y="97"/>
                        <a:pt x="107" y="7"/>
                        <a:pt x="245" y="7"/>
                      </a:cubicBezTo>
                      <a:cubicBezTo>
                        <a:pt x="394" y="5"/>
                        <a:pt x="1054" y="0"/>
                        <a:pt x="1211" y="9"/>
                      </a:cubicBezTo>
                      <a:cubicBezTo>
                        <a:pt x="1368" y="19"/>
                        <a:pt x="1471" y="133"/>
                        <a:pt x="1431" y="387"/>
                      </a:cubicBezTo>
                      <a:cubicBezTo>
                        <a:pt x="1390" y="641"/>
                        <a:pt x="1138" y="766"/>
                        <a:pt x="792" y="792"/>
                      </a:cubicBezTo>
                      <a:cubicBezTo>
                        <a:pt x="446" y="819"/>
                        <a:pt x="5" y="811"/>
                        <a:pt x="8" y="594"/>
                      </a:cubicBezTo>
                      <a:cubicBezTo>
                        <a:pt x="11" y="377"/>
                        <a:pt x="3" y="453"/>
                        <a:pt x="3" y="279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chemeClr val="bg2">
                        <a:gamma/>
                        <a:tint val="31765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dirty="0">
                      <a:solidFill>
                        <a:srgbClr val="FFFF00"/>
                      </a:solidFill>
                      <a:latin typeface="Arial" charset="0"/>
                    </a:rPr>
                    <a:t>Рекомендации 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dirty="0">
                      <a:solidFill>
                        <a:srgbClr val="FFFF00"/>
                      </a:solidFill>
                      <a:latin typeface="Arial" charset="0"/>
                    </a:rPr>
                    <a:t>по организации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dirty="0">
                      <a:solidFill>
                        <a:srgbClr val="FFFF00"/>
                      </a:solidFill>
                      <a:latin typeface="Arial" charset="0"/>
                    </a:rPr>
                    <a:t>учебного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dirty="0">
                      <a:solidFill>
                        <a:srgbClr val="FFFF00"/>
                      </a:solidFill>
                      <a:latin typeface="Arial" charset="0"/>
                    </a:rPr>
                    <a:t>процесса </a:t>
                  </a:r>
                </a:p>
              </p:txBody>
            </p:sp>
          </p:grpSp>
          <p:sp>
            <p:nvSpPr>
              <p:cNvPr id="72771" name="Rectangle 67"/>
              <p:cNvSpPr>
                <a:spLocks noChangeArrowheads="1"/>
              </p:cNvSpPr>
              <p:nvPr/>
            </p:nvSpPr>
            <p:spPr bwMode="auto">
              <a:xfrm>
                <a:off x="2869" y="2926"/>
                <a:ext cx="2239" cy="9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1">
                      <a:gsLst>
                        <a:gs pos="0">
                          <a:schemeClr val="bg2">
                            <a:gamma/>
                            <a:tint val="26667"/>
                            <a:invGamma/>
                          </a:schemeClr>
                        </a:gs>
                        <a:gs pos="100000">
                          <a:schemeClr val="bg2">
                            <a:alpha val="14999"/>
                          </a:schemeClr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ko-KR" sz="2400" b="1" baseline="-25000" dirty="0">
                    <a:solidFill>
                      <a:srgbClr val="FFFFFF"/>
                    </a:solidFill>
                    <a:latin typeface="Arial" charset="0"/>
                    <a:ea typeface="굴림" charset="-127"/>
                  </a:rPr>
                  <a:t>-Тетради для дистанционного обучения находящихся на лечении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b="1" baseline="-25000" dirty="0">
                    <a:solidFill>
                      <a:srgbClr val="FFFFFF"/>
                    </a:solidFill>
                    <a:latin typeface="Arial" charset="0"/>
                    <a:ea typeface="굴림" charset="-127"/>
                  </a:rPr>
                  <a:t>-УМК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ru-RU" sz="2400" b="1" baseline="-25000" dirty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grpSp>
          <p:nvGrpSpPr>
            <p:cNvPr id="72780" name="Group 76"/>
            <p:cNvGrpSpPr>
              <a:grpSpLocks/>
            </p:cNvGrpSpPr>
            <p:nvPr/>
          </p:nvGrpSpPr>
          <p:grpSpPr bwMode="auto">
            <a:xfrm>
              <a:off x="-679" y="491"/>
              <a:ext cx="2501" cy="2147"/>
              <a:chOff x="374" y="875"/>
              <a:chExt cx="2501" cy="2147"/>
            </a:xfrm>
          </p:grpSpPr>
          <p:sp>
            <p:nvSpPr>
              <p:cNvPr id="72744" name="AutoShape 40"/>
              <p:cNvSpPr>
                <a:spLocks noChangeArrowheads="1"/>
              </p:cNvSpPr>
              <p:nvPr/>
            </p:nvSpPr>
            <p:spPr bwMode="auto">
              <a:xfrm>
                <a:off x="374" y="876"/>
                <a:ext cx="2501" cy="2146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80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72745" name="Freeform 41"/>
              <p:cNvSpPr>
                <a:spLocks/>
              </p:cNvSpPr>
              <p:nvPr/>
            </p:nvSpPr>
            <p:spPr bwMode="auto">
              <a:xfrm>
                <a:off x="374" y="875"/>
                <a:ext cx="2501" cy="884"/>
              </a:xfrm>
              <a:custGeom>
                <a:avLst/>
                <a:gdLst>
                  <a:gd name="T0" fmla="*/ 3 w 1471"/>
                  <a:gd name="T1" fmla="*/ 279 h 819"/>
                  <a:gd name="T2" fmla="*/ 245 w 1471"/>
                  <a:gd name="T3" fmla="*/ 7 h 819"/>
                  <a:gd name="T4" fmla="*/ 1211 w 1471"/>
                  <a:gd name="T5" fmla="*/ 9 h 819"/>
                  <a:gd name="T6" fmla="*/ 1431 w 1471"/>
                  <a:gd name="T7" fmla="*/ 387 h 819"/>
                  <a:gd name="T8" fmla="*/ 792 w 1471"/>
                  <a:gd name="T9" fmla="*/ 792 h 819"/>
                  <a:gd name="T10" fmla="*/ 8 w 1471"/>
                  <a:gd name="T11" fmla="*/ 594 h 819"/>
                  <a:gd name="T12" fmla="*/ 3 w 1471"/>
                  <a:gd name="T13" fmla="*/ 279 h 8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71" h="819">
                    <a:moveTo>
                      <a:pt x="3" y="279"/>
                    </a:moveTo>
                    <a:cubicBezTo>
                      <a:pt x="0" y="97"/>
                      <a:pt x="107" y="7"/>
                      <a:pt x="245" y="7"/>
                    </a:cubicBezTo>
                    <a:cubicBezTo>
                      <a:pt x="394" y="5"/>
                      <a:pt x="1054" y="0"/>
                      <a:pt x="1211" y="9"/>
                    </a:cubicBezTo>
                    <a:cubicBezTo>
                      <a:pt x="1368" y="19"/>
                      <a:pt x="1471" y="133"/>
                      <a:pt x="1431" y="387"/>
                    </a:cubicBezTo>
                    <a:cubicBezTo>
                      <a:pt x="1390" y="641"/>
                      <a:pt x="1138" y="766"/>
                      <a:pt x="792" y="792"/>
                    </a:cubicBezTo>
                    <a:cubicBezTo>
                      <a:pt x="446" y="819"/>
                      <a:pt x="5" y="811"/>
                      <a:pt x="8" y="594"/>
                    </a:cubicBezTo>
                    <a:cubicBezTo>
                      <a:pt x="11" y="377"/>
                      <a:pt x="3" y="453"/>
                      <a:pt x="3" y="279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dirty="0">
                  <a:solidFill>
                    <a:srgbClr val="FFFF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dirty="0">
                  <a:solidFill>
                    <a:srgbClr val="FFFF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dirty="0">
                  <a:solidFill>
                    <a:srgbClr val="FFFF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dirty="0">
                  <a:solidFill>
                    <a:srgbClr val="FFFF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dirty="0">
                  <a:solidFill>
                    <a:srgbClr val="FFFF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dirty="0">
                  <a:solidFill>
                    <a:srgbClr val="FFFF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dirty="0">
                    <a:solidFill>
                      <a:srgbClr val="FFFF00"/>
                    </a:solidFill>
                    <a:latin typeface="Arial" charset="0"/>
                  </a:rPr>
                  <a:t>Консультирование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 dirty="0">
                  <a:solidFill>
                    <a:srgbClr val="FFFF00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chemeClr val="bg1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chemeClr val="bg1"/>
                  </a:solidFill>
                  <a:latin typeface="Arial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Arial" charset="0"/>
                  </a:rPr>
                  <a:t>Индивидуальные консультации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Arial" charset="0"/>
                  </a:rPr>
                  <a:t>Тематические консультации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Arial" charset="0"/>
                  </a:rPr>
                  <a:t>Лекции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dirty="0">
                    <a:solidFill>
                      <a:schemeClr val="bg1"/>
                    </a:solidFill>
                    <a:latin typeface="Arial" charset="0"/>
                  </a:rPr>
                  <a:t>Открытые занятия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72781" name="Line 77"/>
            <p:cNvSpPr>
              <a:spLocks noChangeShapeType="1"/>
            </p:cNvSpPr>
            <p:nvPr/>
          </p:nvSpPr>
          <p:spPr bwMode="auto">
            <a:xfrm flipH="1">
              <a:off x="1875" y="882"/>
              <a:ext cx="560" cy="4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2783" name="Line 79"/>
            <p:cNvSpPr>
              <a:spLocks noChangeShapeType="1"/>
            </p:cNvSpPr>
            <p:nvPr/>
          </p:nvSpPr>
          <p:spPr bwMode="auto">
            <a:xfrm flipH="1">
              <a:off x="2941" y="948"/>
              <a:ext cx="2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80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2785" name="AutoShape 81"/>
            <p:cNvSpPr>
              <a:spLocks noChangeArrowheads="1"/>
            </p:cNvSpPr>
            <p:nvPr/>
          </p:nvSpPr>
          <p:spPr bwMode="auto">
            <a:xfrm flipH="1">
              <a:off x="1656" y="46"/>
              <a:ext cx="1848" cy="800"/>
            </a:xfrm>
            <a:prstGeom prst="wedgeEllipseCallout">
              <a:avLst>
                <a:gd name="adj1" fmla="val -79264"/>
                <a:gd name="adj2" fmla="val 5500"/>
              </a:avLst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altLang="ko-KR" b="1" dirty="0">
                  <a:solidFill>
                    <a:srgbClr val="FFFFFF"/>
                  </a:solidFill>
                  <a:latin typeface="Arial" charset="0"/>
                  <a:ea typeface="굴림" charset="-127"/>
                </a:rPr>
                <a:t>Информация</a:t>
              </a:r>
              <a:endParaRPr lang="en-US" altLang="ru-RU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41" name="Picture 12" descr="http://icon-icons.com/icons2/52/PNG/256/wheelchair_medical_107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42" y="5767909"/>
            <a:ext cx="219344" cy="2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15359"/>
            <a:ext cx="9144000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ru-RU" altLang="ko-KR" sz="32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Verdana" pitchFamily="34" charset="0"/>
                <a:ea typeface="굴림" charset="-127"/>
                <a:cs typeface="+mn-cs"/>
              </a:rPr>
              <a:t>Информированность родителей</a:t>
            </a:r>
            <a:endParaRPr kumimoji="0" lang="en-US" altLang="ko-KR" sz="32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Verdana" pitchFamily="34" charset="0"/>
              <a:ea typeface="굴림" charset="-127"/>
              <a:cs typeface="+mn-cs"/>
            </a:endParaRPr>
          </a:p>
        </p:txBody>
      </p:sp>
      <p:sp>
        <p:nvSpPr>
          <p:cNvPr id="3" name="Стрелка вправо 2"/>
          <p:cNvSpPr/>
          <p:nvPr/>
        </p:nvSpPr>
        <p:spPr bwMode="auto">
          <a:xfrm>
            <a:off x="38394" y="5269345"/>
            <a:ext cx="1277940" cy="767671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1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623208"/>
            <a:ext cx="7315200" cy="2736304"/>
          </a:xfrm>
        </p:spPr>
        <p:txBody>
          <a:bodyPr/>
          <a:lstStyle/>
          <a:p>
            <a:pPr algn="ctr"/>
            <a:r>
              <a:rPr lang="ru-RU" altLang="ru-RU" sz="4000" dirty="0">
                <a:solidFill>
                  <a:srgbClr val="FFFF00"/>
                </a:solidFill>
              </a:rPr>
              <a:t>Организация работы по формированию коммуникативных навыков у детей с ОВЗ</a:t>
            </a:r>
          </a:p>
        </p:txBody>
      </p:sp>
      <p:pic>
        <p:nvPicPr>
          <p:cNvPr id="17415" name="Picture 7" descr="http://cs413221.vk.me/v413221172/1bc3/cJcKHRyGzs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3" t="7191" r="4186" b="7896"/>
          <a:stretch/>
        </p:blipFill>
        <p:spPr bwMode="auto">
          <a:xfrm>
            <a:off x="28600" y="4035286"/>
            <a:ext cx="4412974" cy="282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ttp://icon-icons.com/icons2/52/PNG/256/wheelchair_medical_107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842" y="5767909"/>
            <a:ext cx="219344" cy="219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5190747" y="4702789"/>
            <a:ext cx="3931637" cy="442800"/>
            <a:chOff x="280831" y="2216169"/>
            <a:chExt cx="3931637" cy="4428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80831" y="2216169"/>
              <a:ext cx="3931637" cy="442800"/>
            </a:xfrm>
            <a:prstGeom prst="roundRect">
              <a:avLst/>
            </a:prstGeom>
            <a:solidFill>
              <a:srgbClr val="FFC000">
                <a:hueOff val="6930462"/>
                <a:satOff val="-31979"/>
                <a:lumOff val="1177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302447" y="2237785"/>
              <a:ext cx="3888405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607" tIns="0" rIns="148607" bIns="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>
                  <a:solidFill>
                    <a:sysClr val="windowText" lastClr="000000"/>
                  </a:solidFill>
                  <a:latin typeface="Calibri" panose="020F0502020204030204"/>
                  <a:ea typeface="+mn-ea"/>
                  <a:cs typeface="+mn-cs"/>
                </a:rPr>
                <a:t>Использование метода проектов, инсценировок, театральной деятельности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212363" y="3337896"/>
            <a:ext cx="3931637" cy="442800"/>
            <a:chOff x="280831" y="855368"/>
            <a:chExt cx="3931637" cy="44280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280831" y="855368"/>
              <a:ext cx="3931637" cy="442800"/>
            </a:xfrm>
            <a:prstGeom prst="roundRect">
              <a:avLst/>
            </a:prstGeom>
            <a:solidFill>
              <a:srgbClr val="FFC000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0" name="Скругленный прямоугольник 4"/>
            <p:cNvSpPr/>
            <p:nvPr/>
          </p:nvSpPr>
          <p:spPr>
            <a:xfrm>
              <a:off x="302447" y="876984"/>
              <a:ext cx="3888405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607" tIns="0" rIns="148607" bIns="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>
                  <a:solidFill>
                    <a:sysClr val="windowText" lastClr="000000"/>
                  </a:solidFill>
                  <a:latin typeface="Calibri" panose="020F0502020204030204"/>
                  <a:ea typeface="+mn-ea"/>
                  <a:cs typeface="+mn-cs"/>
                </a:rPr>
                <a:t>Логопедическая помощь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5233979" y="4013670"/>
            <a:ext cx="3931637" cy="442800"/>
            <a:chOff x="280831" y="1535768"/>
            <a:chExt cx="3931637" cy="442800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80831" y="1535768"/>
              <a:ext cx="3931637" cy="442800"/>
            </a:xfrm>
            <a:prstGeom prst="roundRect">
              <a:avLst/>
            </a:prstGeom>
            <a:solidFill>
              <a:srgbClr val="FFC000">
                <a:hueOff val="3465231"/>
                <a:satOff val="-15989"/>
                <a:lumOff val="588"/>
                <a:alphaOff val="0"/>
              </a:srgb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02447" y="1557384"/>
              <a:ext cx="3888405" cy="3995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8607" tIns="0" rIns="148607" bIns="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500" kern="1200" dirty="0">
                  <a:solidFill>
                    <a:sysClr val="windowText" lastClr="000000"/>
                  </a:solidFill>
                  <a:latin typeface="Calibri" panose="020F0502020204030204"/>
                  <a:ea typeface="+mn-ea"/>
                  <a:cs typeface="+mn-cs"/>
                </a:rPr>
                <a:t>Психологическая помощь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57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theme/theme1.xml><?xml version="1.0" encoding="utf-8"?>
<a:theme xmlns:a="http://schemas.openxmlformats.org/drawingml/2006/main" name="powerpoint-template-24">
  <a:themeElements>
    <a:clrScheme name="">
      <a:dk1>
        <a:srgbClr val="FFFFFF"/>
      </a:dk1>
      <a:lt1>
        <a:srgbClr val="FFFFFF"/>
      </a:lt1>
      <a:dk2>
        <a:srgbClr val="FFFFFF"/>
      </a:dk2>
      <a:lt2>
        <a:srgbClr val="2129C9"/>
      </a:lt2>
      <a:accent1>
        <a:srgbClr val="285FFD"/>
      </a:accent1>
      <a:accent2>
        <a:srgbClr val="40C4FF"/>
      </a:accent2>
      <a:accent3>
        <a:srgbClr val="FFFFFF"/>
      </a:accent3>
      <a:accent4>
        <a:srgbClr val="DADADA"/>
      </a:accent4>
      <a:accent5>
        <a:srgbClr val="ACB6FE"/>
      </a:accent5>
      <a:accent6>
        <a:srgbClr val="39B1E7"/>
      </a:accent6>
      <a:hlink>
        <a:srgbClr val="FFDB01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owerpoint-template-24">
  <a:themeElements>
    <a:clrScheme name="powerpoint-template-24 9">
      <a:dk1>
        <a:srgbClr val="4D4D4D"/>
      </a:dk1>
      <a:lt1>
        <a:srgbClr val="FFFFFF"/>
      </a:lt1>
      <a:dk2>
        <a:srgbClr val="4D4D4D"/>
      </a:dk2>
      <a:lt2>
        <a:srgbClr val="A25E26"/>
      </a:lt2>
      <a:accent1>
        <a:srgbClr val="F6D300"/>
      </a:accent1>
      <a:accent2>
        <a:srgbClr val="FFBE3B"/>
      </a:accent2>
      <a:accent3>
        <a:srgbClr val="FFFFFF"/>
      </a:accent3>
      <a:accent4>
        <a:srgbClr val="404040"/>
      </a:accent4>
      <a:accent5>
        <a:srgbClr val="FAE6AA"/>
      </a:accent5>
      <a:accent6>
        <a:srgbClr val="E7AC35"/>
      </a:accent6>
      <a:hlink>
        <a:srgbClr val="D49E06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965300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06A04"/>
        </a:lt2>
        <a:accent1>
          <a:srgbClr val="AC6000"/>
        </a:accent1>
        <a:accent2>
          <a:srgbClr val="C96409"/>
        </a:accent2>
        <a:accent3>
          <a:srgbClr val="FFFFFF"/>
        </a:accent3>
        <a:accent4>
          <a:srgbClr val="404040"/>
        </a:accent4>
        <a:accent5>
          <a:srgbClr val="D2B6AA"/>
        </a:accent5>
        <a:accent6>
          <a:srgbClr val="B65A07"/>
        </a:accent6>
        <a:hlink>
          <a:srgbClr val="C67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C7C58A"/>
        </a:lt2>
        <a:accent1>
          <a:srgbClr val="B2AB75"/>
        </a:accent1>
        <a:accent2>
          <a:srgbClr val="DED37A"/>
        </a:accent2>
        <a:accent3>
          <a:srgbClr val="FFFFFF"/>
        </a:accent3>
        <a:accent4>
          <a:srgbClr val="404040"/>
        </a:accent4>
        <a:accent5>
          <a:srgbClr val="D5D2BD"/>
        </a:accent5>
        <a:accent6>
          <a:srgbClr val="C9BF6E"/>
        </a:accent6>
        <a:hlink>
          <a:srgbClr val="D2CB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CBA72"/>
        </a:lt2>
        <a:accent1>
          <a:srgbClr val="A39A5B"/>
        </a:accent1>
        <a:accent2>
          <a:srgbClr val="D8CA62"/>
        </a:accent2>
        <a:accent3>
          <a:srgbClr val="FFFFFF"/>
        </a:accent3>
        <a:accent4>
          <a:srgbClr val="404040"/>
        </a:accent4>
        <a:accent5>
          <a:srgbClr val="CECAB5"/>
        </a:accent5>
        <a:accent6>
          <a:srgbClr val="C4B758"/>
        </a:accent6>
        <a:hlink>
          <a:srgbClr val="C7BE6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AD55"/>
        </a:lt2>
        <a:accent1>
          <a:srgbClr val="968E54"/>
        </a:accent1>
        <a:accent2>
          <a:srgbClr val="D2C24A"/>
        </a:accent2>
        <a:accent3>
          <a:srgbClr val="FFFFFF"/>
        </a:accent3>
        <a:accent4>
          <a:srgbClr val="404040"/>
        </a:accent4>
        <a:accent5>
          <a:srgbClr val="C9C6B3"/>
        </a:accent5>
        <a:accent6>
          <a:srgbClr val="BEB042"/>
        </a:accent6>
        <a:hlink>
          <a:srgbClr val="C1B75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A25E26"/>
        </a:lt2>
        <a:accent1>
          <a:srgbClr val="F6D300"/>
        </a:accent1>
        <a:accent2>
          <a:srgbClr val="FFBE3B"/>
        </a:accent2>
        <a:accent3>
          <a:srgbClr val="FFFFFF"/>
        </a:accent3>
        <a:accent4>
          <a:srgbClr val="404040"/>
        </a:accent4>
        <a:accent5>
          <a:srgbClr val="FAE6AA"/>
        </a:accent5>
        <a:accent6>
          <a:srgbClr val="E7AC35"/>
        </a:accent6>
        <a:hlink>
          <a:srgbClr val="D49E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A98B0B"/>
        </a:lt2>
        <a:accent1>
          <a:srgbClr val="DBBE0F"/>
        </a:accent1>
        <a:accent2>
          <a:srgbClr val="D0AD1A"/>
        </a:accent2>
        <a:accent3>
          <a:srgbClr val="FFFFFF"/>
        </a:accent3>
        <a:accent4>
          <a:srgbClr val="404040"/>
        </a:accent4>
        <a:accent5>
          <a:srgbClr val="EADBAA"/>
        </a:accent5>
        <a:accent6>
          <a:srgbClr val="BC9C16"/>
        </a:accent6>
        <a:hlink>
          <a:srgbClr val="E3CA3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owerpoint-template-24">
  <a:themeElements>
    <a:clrScheme name="">
      <a:dk1>
        <a:srgbClr val="FFFFFF"/>
      </a:dk1>
      <a:lt1>
        <a:srgbClr val="FFFFFF"/>
      </a:lt1>
      <a:dk2>
        <a:srgbClr val="FFFFFF"/>
      </a:dk2>
      <a:lt2>
        <a:srgbClr val="2129C9"/>
      </a:lt2>
      <a:accent1>
        <a:srgbClr val="285FFD"/>
      </a:accent1>
      <a:accent2>
        <a:srgbClr val="40C4FF"/>
      </a:accent2>
      <a:accent3>
        <a:srgbClr val="FFFFFF"/>
      </a:accent3>
      <a:accent4>
        <a:srgbClr val="DADADA"/>
      </a:accent4>
      <a:accent5>
        <a:srgbClr val="ACB6FE"/>
      </a:accent5>
      <a:accent6>
        <a:srgbClr val="39B1E7"/>
      </a:accent6>
      <a:hlink>
        <a:srgbClr val="FFDB01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371</Words>
  <Application>Microsoft Office PowerPoint</Application>
  <PresentationFormat>Экран (4:3)</PresentationFormat>
  <Paragraphs>179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Microsoft Sans Serif</vt:lpstr>
      <vt:lpstr>Times New Roman</vt:lpstr>
      <vt:lpstr>Verdana</vt:lpstr>
      <vt:lpstr>powerpoint-template-24</vt:lpstr>
      <vt:lpstr>1_powerpoint-template-24</vt:lpstr>
      <vt:lpstr>2_powerpoint-template-24</vt:lpstr>
      <vt:lpstr>Проблемы инклюзивного образования и пути их решения.</vt:lpstr>
      <vt:lpstr>Презентация PowerPoint</vt:lpstr>
      <vt:lpstr>Отсутствие специального образования у педагогов</vt:lpstr>
      <vt:lpstr>Презентация PowerPoint</vt:lpstr>
      <vt:lpstr>Презентация PowerPoint</vt:lpstr>
      <vt:lpstr>Информированность родителей</vt:lpstr>
      <vt:lpstr>Презентация PowerPoint</vt:lpstr>
      <vt:lpstr>Презентация PowerPoint</vt:lpstr>
      <vt:lpstr>Организация работы по формированию коммуникативных навыков у детей с ОВЗ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</dc:creator>
  <cp:lastModifiedBy>Валерия C</cp:lastModifiedBy>
  <cp:revision>46</cp:revision>
  <dcterms:created xsi:type="dcterms:W3CDTF">2015-12-10T15:53:29Z</dcterms:created>
  <dcterms:modified xsi:type="dcterms:W3CDTF">2022-03-10T19:03:25Z</dcterms:modified>
</cp:coreProperties>
</file>