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8" r:id="rId2"/>
    <p:sldId id="260" r:id="rId3"/>
    <p:sldId id="261" r:id="rId4"/>
    <p:sldId id="259" r:id="rId5"/>
    <p:sldId id="256" r:id="rId6"/>
    <p:sldId id="257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1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8" autoAdjust="0"/>
    <p:restoredTop sz="89325" autoAdjust="0"/>
  </p:normalViewPr>
  <p:slideViewPr>
    <p:cSldViewPr snapToGrid="0">
      <p:cViewPr varScale="1">
        <p:scale>
          <a:sx n="76" d="100"/>
          <a:sy n="76" d="100"/>
        </p:scale>
        <p:origin x="5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7A8B-880E-4187-9C42-8B01743A4DBA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C048-2FE2-41AD-B5F9-21886977879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558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7A8B-880E-4187-9C42-8B01743A4DBA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C048-2FE2-41AD-B5F9-218869778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985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7A8B-880E-4187-9C42-8B01743A4DBA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C048-2FE2-41AD-B5F9-218869778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29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7A8B-880E-4187-9C42-8B01743A4DBA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C048-2FE2-41AD-B5F9-218869778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7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7A8B-880E-4187-9C42-8B01743A4DBA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C048-2FE2-41AD-B5F9-21886977879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048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7A8B-880E-4187-9C42-8B01743A4DBA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C048-2FE2-41AD-B5F9-218869778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568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7A8B-880E-4187-9C42-8B01743A4DBA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C048-2FE2-41AD-B5F9-218869778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616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7A8B-880E-4187-9C42-8B01743A4DBA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C048-2FE2-41AD-B5F9-218869778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991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7A8B-880E-4187-9C42-8B01743A4DBA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C048-2FE2-41AD-B5F9-218869778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956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B797A8B-880E-4187-9C42-8B01743A4DBA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58C048-2FE2-41AD-B5F9-218869778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40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7A8B-880E-4187-9C42-8B01743A4DBA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C048-2FE2-41AD-B5F9-218869778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589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B797A8B-880E-4187-9C42-8B01743A4DBA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F58C048-2FE2-41AD-B5F9-21886977879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54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4270" y="3006852"/>
            <a:ext cx="10719130" cy="2150503"/>
          </a:xfrm>
        </p:spPr>
        <p:txBody>
          <a:bodyPr>
            <a:noAutofit/>
          </a:bodyPr>
          <a:lstStyle/>
          <a:p>
            <a:r>
              <a:rPr lang="ru-RU" sz="6000" dirty="0" smtClean="0"/>
              <a:t>Особенности подготовки к ЕГЭ </a:t>
            </a:r>
            <a:br>
              <a:rPr lang="ru-RU" sz="6000" dirty="0" smtClean="0"/>
            </a:br>
            <a:r>
              <a:rPr lang="ru-RU" sz="6000" dirty="0" smtClean="0"/>
              <a:t>в связи с последними изменениями в </a:t>
            </a:r>
            <a:r>
              <a:rPr lang="ru-RU" sz="6000" dirty="0" err="1" smtClean="0"/>
              <a:t>КИМах</a:t>
            </a:r>
            <a:r>
              <a:rPr lang="ru-RU" sz="6000" dirty="0" smtClean="0"/>
              <a:t>.</a:t>
            </a:r>
            <a:br>
              <a:rPr lang="ru-RU" sz="6000" dirty="0" smtClean="0"/>
            </a:br>
            <a:r>
              <a:rPr lang="ru-RU" sz="4000" dirty="0" smtClean="0"/>
              <a:t>Разбор задания №1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00799" y="4455621"/>
            <a:ext cx="5156201" cy="119588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Гончарова Ирина Викторовна – учитель русского языка и литературы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МОУ СОШ №2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ст. Григорополисской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954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2843" t="33507" r="25196" b="27431"/>
          <a:stretch/>
        </p:blipFill>
        <p:spPr>
          <a:xfrm>
            <a:off x="965200" y="292100"/>
            <a:ext cx="10617200" cy="4445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2549" t="64062" r="25882" b="30729"/>
          <a:stretch/>
        </p:blipFill>
        <p:spPr>
          <a:xfrm>
            <a:off x="876300" y="4584700"/>
            <a:ext cx="105918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9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2451" t="25347" r="24510" b="15451"/>
          <a:stretch/>
        </p:blipFill>
        <p:spPr>
          <a:xfrm>
            <a:off x="1651000" y="444500"/>
            <a:ext cx="8890000" cy="560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8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2451" t="28646" r="23823" b="10417"/>
          <a:stretch/>
        </p:blipFill>
        <p:spPr>
          <a:xfrm>
            <a:off x="1663699" y="165099"/>
            <a:ext cx="9299297" cy="595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6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2549" t="24305" r="24804" b="12326"/>
          <a:stretch/>
        </p:blipFill>
        <p:spPr>
          <a:xfrm>
            <a:off x="1638300" y="-1"/>
            <a:ext cx="9220200" cy="626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6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5686" t="22743" r="27648" b="40713"/>
          <a:stretch/>
        </p:blipFill>
        <p:spPr>
          <a:xfrm>
            <a:off x="889000" y="431800"/>
            <a:ext cx="9864767" cy="43144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6569" t="79344" r="27941" b="12153"/>
          <a:stretch/>
        </p:blipFill>
        <p:spPr>
          <a:xfrm>
            <a:off x="1062978" y="4746223"/>
            <a:ext cx="9624906" cy="102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8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7745" t="33160" r="26765" b="16146"/>
          <a:stretch/>
        </p:blipFill>
        <p:spPr>
          <a:xfrm>
            <a:off x="1473200" y="114300"/>
            <a:ext cx="9242816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7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6862" t="24479" r="26569" b="26562"/>
          <a:stretch/>
        </p:blipFill>
        <p:spPr>
          <a:xfrm>
            <a:off x="1905000" y="114299"/>
            <a:ext cx="8001000" cy="47500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7353" t="27431" r="26765" b="67361"/>
          <a:stretch/>
        </p:blipFill>
        <p:spPr>
          <a:xfrm>
            <a:off x="1985350" y="4864366"/>
            <a:ext cx="7920650" cy="50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30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6961" t="22569" r="26960" b="38368"/>
          <a:stretch/>
        </p:blipFill>
        <p:spPr>
          <a:xfrm>
            <a:off x="1054100" y="546100"/>
            <a:ext cx="1026668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5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5882" t="27742" r="28628" b="49305"/>
          <a:stretch/>
        </p:blipFill>
        <p:spPr>
          <a:xfrm>
            <a:off x="838200" y="1777284"/>
            <a:ext cx="10655474" cy="303601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Морфемика</a:t>
            </a:r>
            <a:r>
              <a:rPr lang="ru-RU" dirty="0" smtClean="0"/>
              <a:t> и словообразование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717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7157" t="28300" r="26961" b="14582"/>
          <a:stretch/>
        </p:blipFill>
        <p:spPr>
          <a:xfrm>
            <a:off x="1793875" y="682734"/>
            <a:ext cx="8242300" cy="579426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381500" y="0"/>
            <a:ext cx="3067050" cy="835025"/>
          </a:xfrm>
        </p:spPr>
        <p:txBody>
          <a:bodyPr/>
          <a:lstStyle/>
          <a:p>
            <a:r>
              <a:rPr lang="ru-RU" dirty="0" smtClean="0"/>
              <a:t>Синтаксис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24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2282" y="283546"/>
            <a:ext cx="10058400" cy="1450757"/>
          </a:xfrm>
        </p:spPr>
        <p:txBody>
          <a:bodyPr/>
          <a:lstStyle/>
          <a:p>
            <a:r>
              <a:rPr lang="ru-RU" dirty="0" smtClean="0"/>
              <a:t>Задание №1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2282" y="1906034"/>
            <a:ext cx="10058400" cy="402336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Лексика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Морфология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Морфемика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ловообразование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Синтаксис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Стилистика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909" y="1906034"/>
            <a:ext cx="5944590" cy="396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43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7157" t="28820" r="26667" b="31077"/>
          <a:stretch/>
        </p:blipFill>
        <p:spPr>
          <a:xfrm>
            <a:off x="1473199" y="889000"/>
            <a:ext cx="9063182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0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6373" t="28820" r="28922" b="20313"/>
          <a:stretch/>
        </p:blipFill>
        <p:spPr>
          <a:xfrm>
            <a:off x="1562100" y="330200"/>
            <a:ext cx="8839200" cy="567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6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6862" t="26736" r="26961" b="22568"/>
          <a:stretch/>
        </p:blipFill>
        <p:spPr>
          <a:xfrm>
            <a:off x="1799590" y="643681"/>
            <a:ext cx="8191500" cy="586206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330700" y="113456"/>
            <a:ext cx="3322638" cy="5302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Стилистика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663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6961" t="28299" r="27059" b="46086"/>
          <a:stretch/>
        </p:blipFill>
        <p:spPr>
          <a:xfrm>
            <a:off x="927099" y="152399"/>
            <a:ext cx="10654227" cy="33517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6961" t="50173" r="27157" b="30730"/>
          <a:stretch/>
        </p:blipFill>
        <p:spPr>
          <a:xfrm>
            <a:off x="830579" y="3504126"/>
            <a:ext cx="10486918" cy="246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8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51" y="1115060"/>
            <a:ext cx="11605662" cy="487934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21480" y="231820"/>
            <a:ext cx="3454328" cy="6546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 №1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607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41" y="1113888"/>
            <a:ext cx="12081659" cy="408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3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237" y="1227137"/>
            <a:ext cx="10637419" cy="507206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08780" y="-317500"/>
            <a:ext cx="3487420" cy="1450757"/>
          </a:xfrm>
        </p:spPr>
        <p:txBody>
          <a:bodyPr/>
          <a:lstStyle/>
          <a:p>
            <a:r>
              <a:rPr lang="ru-RU" dirty="0" smtClean="0"/>
              <a:t>Пример №2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7885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936624"/>
            <a:ext cx="11797794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7005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56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Лексика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285" t="35917" r="23720" b="23823"/>
          <a:stretch/>
        </p:blipFill>
        <p:spPr>
          <a:xfrm>
            <a:off x="1650670" y="1990679"/>
            <a:ext cx="9317678" cy="392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1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560" t="32183" r="23995" b="14521"/>
          <a:stretch/>
        </p:blipFill>
        <p:spPr>
          <a:xfrm>
            <a:off x="902523" y="403761"/>
            <a:ext cx="10474038" cy="589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9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101" t="29748" r="23720" b="14063"/>
          <a:stretch/>
        </p:blipFill>
        <p:spPr>
          <a:xfrm>
            <a:off x="1199242" y="360053"/>
            <a:ext cx="9824358" cy="575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1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255" t="35938" r="23039" b="11632"/>
          <a:stretch/>
        </p:blipFill>
        <p:spPr>
          <a:xfrm>
            <a:off x="1028700" y="393700"/>
            <a:ext cx="10559504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9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019550" y="-576262"/>
            <a:ext cx="3390900" cy="1449387"/>
          </a:xfrm>
        </p:spPr>
        <p:txBody>
          <a:bodyPr/>
          <a:lstStyle/>
          <a:p>
            <a:r>
              <a:rPr lang="ru-RU" dirty="0" smtClean="0"/>
              <a:t>Морфология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2255" t="26390" r="22647" b="11963"/>
          <a:stretch/>
        </p:blipFill>
        <p:spPr>
          <a:xfrm>
            <a:off x="1352550" y="771525"/>
            <a:ext cx="8724900" cy="569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7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51540"/>
              </p:ext>
            </p:extLst>
          </p:nvPr>
        </p:nvGraphicFramePr>
        <p:xfrm>
          <a:off x="1536700" y="1303338"/>
          <a:ext cx="9118600" cy="741362"/>
        </p:xfrm>
        <a:graphic>
          <a:graphicData uri="http://schemas.openxmlformats.org/drawingml/2006/table">
            <a:tbl>
              <a:tblPr firstRow="1" firstCol="1" bandRow="1"/>
              <a:tblGrid>
                <a:gridCol w="4285932">
                  <a:extLst>
                    <a:ext uri="{9D8B030D-6E8A-4147-A177-3AD203B41FA5}">
                      <a16:colId xmlns:a16="http://schemas.microsoft.com/office/drawing/2014/main" val="4287792985"/>
                    </a:ext>
                  </a:extLst>
                </a:gridCol>
                <a:gridCol w="4832668">
                  <a:extLst>
                    <a:ext uri="{9D8B030D-6E8A-4147-A177-3AD203B41FA5}">
                      <a16:colId xmlns:a16="http://schemas.microsoft.com/office/drawing/2014/main" val="4222116572"/>
                    </a:ext>
                  </a:extLst>
                </a:gridCol>
              </a:tblGrid>
              <a:tr h="7413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Совершенный вид – ЧТО СДЕЛАТЬ?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Несовершенный вид – ЧТО ДЕЛАТЬ?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Возвратный глагол –  есть суффикс - СЯ (- СЬ)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Невозвратный глагол –  нет суффикса - СЯ (- СЬ)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32729"/>
                  </a:ext>
                </a:extLst>
              </a:tr>
            </a:tbl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4953000" y="609600"/>
            <a:ext cx="2022475" cy="5921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Глагол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206817"/>
              </p:ext>
            </p:extLst>
          </p:nvPr>
        </p:nvGraphicFramePr>
        <p:xfrm>
          <a:off x="1536700" y="2044700"/>
          <a:ext cx="9118600" cy="1260968"/>
        </p:xfrm>
        <a:graphic>
          <a:graphicData uri="http://schemas.openxmlformats.org/drawingml/2006/table">
            <a:tbl>
              <a:tblPr firstRow="1" firstCol="1" bandRow="1"/>
              <a:tblGrid>
                <a:gridCol w="6530795">
                  <a:extLst>
                    <a:ext uri="{9D8B030D-6E8A-4147-A177-3AD203B41FA5}">
                      <a16:colId xmlns:a16="http://schemas.microsoft.com/office/drawing/2014/main" val="1500096185"/>
                    </a:ext>
                  </a:extLst>
                </a:gridCol>
                <a:gridCol w="2587805">
                  <a:extLst>
                    <a:ext uri="{9D8B030D-6E8A-4147-A177-3AD203B41FA5}">
                      <a16:colId xmlns:a16="http://schemas.microsoft.com/office/drawing/2014/main" val="3187802880"/>
                    </a:ext>
                  </a:extLst>
                </a:gridCol>
              </a:tblGrid>
              <a:tr h="1738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Переходные глаголы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Непереходные глаголы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1346422"/>
                  </a:ext>
                </a:extLst>
              </a:tr>
              <a:tr h="10326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переходных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глаголах стоят прямые дополнения (существительные или местоимения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непереходных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глаголах стоят косвенные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дополнения.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2890486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332222"/>
              </p:ext>
            </p:extLst>
          </p:nvPr>
        </p:nvGraphicFramePr>
        <p:xfrm>
          <a:off x="1536700" y="3326798"/>
          <a:ext cx="9118600" cy="182645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696988">
                  <a:extLst>
                    <a:ext uri="{9D8B030D-6E8A-4147-A177-3AD203B41FA5}">
                      <a16:colId xmlns:a16="http://schemas.microsoft.com/office/drawing/2014/main" val="2797784814"/>
                    </a:ext>
                  </a:extLst>
                </a:gridCol>
                <a:gridCol w="2217498">
                  <a:extLst>
                    <a:ext uri="{9D8B030D-6E8A-4147-A177-3AD203B41FA5}">
                      <a16:colId xmlns:a16="http://schemas.microsoft.com/office/drawing/2014/main" val="2065096397"/>
                    </a:ext>
                  </a:extLst>
                </a:gridCol>
                <a:gridCol w="3204114">
                  <a:extLst>
                    <a:ext uri="{9D8B030D-6E8A-4147-A177-3AD203B41FA5}">
                      <a16:colId xmlns:a16="http://schemas.microsoft.com/office/drawing/2014/main" val="1307518993"/>
                    </a:ext>
                  </a:extLst>
                </a:gridCol>
              </a:tblGrid>
              <a:tr h="4854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Изъявительное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Условное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(= сослагательное)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Повелительное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375927"/>
                  </a:ext>
                </a:extLst>
              </a:tr>
              <a:tr h="7281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Указывает на реальность глагольного действия в прошлом, настоящем или будущем: </a:t>
                      </a:r>
                      <a:r>
                        <a:rPr lang="ru-RU" sz="16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течёт, тёк,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будет течь</a:t>
                      </a:r>
                      <a:r>
                        <a:rPr lang="ru-RU" sz="16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Действие выполняется при условии: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сделал  бы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Приказ, просьба, совет: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работай,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пойдёмте, иди,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пусть идёт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7135503"/>
                  </a:ext>
                </a:extLst>
              </a:tr>
              <a:tr h="485408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Изъявительное наклонение указывает на реальность, а повелительное и сослагательное наклонение – на ирреальность (необходимость, желательность, возможность) действия.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7987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17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813054"/>
              </p:ext>
            </p:extLst>
          </p:nvPr>
        </p:nvGraphicFramePr>
        <p:xfrm>
          <a:off x="1964372" y="416718"/>
          <a:ext cx="8589328" cy="5282946"/>
        </p:xfrm>
        <a:graphic>
          <a:graphicData uri="http://schemas.openxmlformats.org/drawingml/2006/table">
            <a:tbl>
              <a:tblPr firstRow="1" firstCol="1" bandRow="1"/>
              <a:tblGrid>
                <a:gridCol w="3878811">
                  <a:extLst>
                    <a:ext uri="{9D8B030D-6E8A-4147-A177-3AD203B41FA5}">
                      <a16:colId xmlns:a16="http://schemas.microsoft.com/office/drawing/2014/main" val="4265600267"/>
                    </a:ext>
                  </a:extLst>
                </a:gridCol>
                <a:gridCol w="4710517">
                  <a:extLst>
                    <a:ext uri="{9D8B030D-6E8A-4147-A177-3AD203B41FA5}">
                      <a16:colId xmlns:a16="http://schemas.microsoft.com/office/drawing/2014/main" val="1739153102"/>
                    </a:ext>
                  </a:extLst>
                </a:gridCol>
              </a:tblGrid>
              <a:tr h="2677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Личные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Безличные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1088585"/>
                  </a:ext>
                </a:extLst>
              </a:tr>
              <a:tr h="18739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— это глаголы, обозначающие действие, изменяются по лицам и числам в формах настоящего и будущего времени изъявительного наклонения. Каждая форма глагола имеет характерное окончание и сочетается с соответствующим личным местоимением.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— это </a:t>
                      </a: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глаголы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которые не изменяются по лицам и числам и не имеют формы повелительного наклонения. </a:t>
                      </a: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Безличные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глаголы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обозначают действия, которые совершаются сами по себе, без участия действующего лица или независимо от него.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8183985"/>
                  </a:ext>
                </a:extLst>
              </a:tr>
              <a:tr h="18739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лицо </a:t>
                      </a:r>
                      <a:r>
                        <a:rPr lang="ru-RU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 учу — мы учим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лицо </a:t>
                      </a:r>
                      <a:r>
                        <a:rPr lang="ru-RU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 учишь — вы учите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лицо </a:t>
                      </a:r>
                      <a:r>
                        <a:rPr lang="ru-RU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он учит — они учат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Безличные глаголы выражают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состояние человека, не зависящее от его воли: </a:t>
                      </a: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тошнит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знобит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нездоровится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состояние природы или действия стихийных сил: </a:t>
                      </a: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рассветать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сквозить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п</a:t>
                      </a: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одморозить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смеркаться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долженствование, возможность действия, предположение: </a:t>
                      </a: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хочется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кажется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следует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подобает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3904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53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80</TotalTime>
  <Words>324</Words>
  <Application>Microsoft Office PowerPoint</Application>
  <PresentationFormat>Широкоэкранный</PresentationFormat>
  <Paragraphs>50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Ретро</vt:lpstr>
      <vt:lpstr>Особенности подготовки к ЕГЭ  в связи с последними изменениями в КИМах. Разбор задания №1 </vt:lpstr>
      <vt:lpstr>Задание №1</vt:lpstr>
      <vt:lpstr>Лексика</vt:lpstr>
      <vt:lpstr>Презентация PowerPoint</vt:lpstr>
      <vt:lpstr>Презентация PowerPoint</vt:lpstr>
      <vt:lpstr>Презентация PowerPoint</vt:lpstr>
      <vt:lpstr>Морфология</vt:lpstr>
      <vt:lpstr>Глагол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Морфемика и словообразование</vt:lpstr>
      <vt:lpstr>Синтаксис</vt:lpstr>
      <vt:lpstr>Презентация PowerPoint</vt:lpstr>
      <vt:lpstr>Презентация PowerPoint</vt:lpstr>
      <vt:lpstr>Стилистика</vt:lpstr>
      <vt:lpstr>Презентация PowerPoint</vt:lpstr>
      <vt:lpstr>Пример №1</vt:lpstr>
      <vt:lpstr>Презентация PowerPoint</vt:lpstr>
      <vt:lpstr>Пример №2</vt:lpstr>
      <vt:lpstr>Презентация PowerPoint</vt:lpstr>
      <vt:lpstr>Презентация PowerPoint</vt:lpstr>
    </vt:vector>
  </TitlesOfParts>
  <Company>sh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Школа</cp:lastModifiedBy>
  <cp:revision>9</cp:revision>
  <dcterms:created xsi:type="dcterms:W3CDTF">2021-10-23T07:30:25Z</dcterms:created>
  <dcterms:modified xsi:type="dcterms:W3CDTF">2021-10-23T08:50:51Z</dcterms:modified>
</cp:coreProperties>
</file>